
<file path=[Content_Types].xml><?xml version="1.0" encoding="utf-8"?>
<Types xmlns="http://schemas.openxmlformats.org/package/2006/content-types">
  <Default Extension="jpeg" ContentType="image/jpeg"/>
  <Default Extension="xlsx" ContentType="application/vnd.openxmlformats-officedocument.spreadsheetml.sheet"/>
  <Default Extension="wdp" ContentType="image/vnd.ms-photo"/>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3" showSpecialPlsOnTitleSld="0" autoCompressPictures="0">
  <p:sldMasterIdLst>
    <p:sldMasterId id="2147483648" r:id="rId1"/>
  </p:sldMasterIdLst>
  <p:notesMasterIdLst>
    <p:notesMasterId r:id="rId21"/>
  </p:notesMasterIdLst>
  <p:sldIdLst>
    <p:sldId id="256" r:id="rId3"/>
    <p:sldId id="531" r:id="rId4"/>
    <p:sldId id="562" r:id="rId5"/>
    <p:sldId id="546" r:id="rId6"/>
    <p:sldId id="550" r:id="rId7"/>
    <p:sldId id="563" r:id="rId8"/>
    <p:sldId id="564" r:id="rId9"/>
    <p:sldId id="553" r:id="rId10"/>
    <p:sldId id="552" r:id="rId11"/>
    <p:sldId id="554" r:id="rId12"/>
    <p:sldId id="565" r:id="rId13"/>
    <p:sldId id="555" r:id="rId14"/>
    <p:sldId id="556" r:id="rId15"/>
    <p:sldId id="557" r:id="rId16"/>
    <p:sldId id="558" r:id="rId17"/>
    <p:sldId id="559" r:id="rId18"/>
    <p:sldId id="561" r:id="rId19"/>
    <p:sldId id="566"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788C727B-B0C3-44E5-BE9D-76AD265BF978}">
          <p14:sldIdLst>
            <p14:sldId id="256"/>
            <p14:sldId id="531"/>
            <p14:sldId id="562"/>
            <p14:sldId id="564"/>
            <p14:sldId id="553"/>
            <p14:sldId id="552"/>
            <p14:sldId id="554"/>
            <p14:sldId id="565"/>
            <p14:sldId id="555"/>
            <p14:sldId id="556"/>
            <p14:sldId id="559"/>
            <p14:sldId id="561"/>
            <p14:sldId id="566"/>
            <p14:sldId id="557"/>
            <p14:sldId id="558"/>
            <p14:sldId id="550"/>
            <p14:sldId id="546"/>
            <p14:sldId id="563"/>
          </p14:sldIdLst>
        </p14:section>
        <p14:section name="Sección sin título" id="{33B42E0F-CA76-4738-A474-8C79504BE888}">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nia Sanchez Andrade" initials="TSA" lastIdx="1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900"/>
    <a:srgbClr val="FB5308"/>
    <a:srgbClr val="F93707"/>
    <a:srgbClr val="3C4648"/>
    <a:srgbClr val="8E9D9E"/>
    <a:srgbClr val="97BBD1"/>
    <a:srgbClr val="6AC1BD"/>
    <a:srgbClr val="77C390"/>
    <a:srgbClr val="B594C4"/>
    <a:srgbClr val="74B5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中度样式 3 - 强调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378" autoAdjust="0"/>
    <p:restoredTop sz="94305" autoAdjust="0"/>
  </p:normalViewPr>
  <p:slideViewPr>
    <p:cSldViewPr snapToGrid="0" snapToObjects="1">
      <p:cViewPr varScale="1">
        <p:scale>
          <a:sx n="145" d="100"/>
          <a:sy n="145" d="100"/>
        </p:scale>
        <p:origin x="840" y="192"/>
      </p:cViewPr>
      <p:guideLst>
        <p:guide orient="horz" pos="2165"/>
        <p:guide pos="2890"/>
      </p:guideLst>
    </p:cSldViewPr>
  </p:slideViewPr>
  <p:outlineViewPr>
    <p:cViewPr>
      <p:scale>
        <a:sx n="33" d="100"/>
        <a:sy n="33" d="100"/>
      </p:scale>
      <p:origin x="0" y="-1374"/>
    </p:cViewPr>
  </p:outlineViewPr>
  <p:notesTextViewPr>
    <p:cViewPr>
      <p:scale>
        <a:sx n="100" d="100"/>
        <a:sy n="100" d="100"/>
      </p:scale>
      <p:origin x="0" y="0"/>
    </p:cViewPr>
  </p:notesTextViewPr>
  <p:notesViewPr>
    <p:cSldViewPr snapToGrid="0" snapToObjects="1">
      <p:cViewPr varScale="1">
        <p:scale>
          <a:sx n="52" d="100"/>
          <a:sy n="52" d="100"/>
        </p:scale>
        <p:origin x="2862" y="3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commentAuthors" Target="commentAuthors.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notesMaster" Target="notesMasters/notesMaster1.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package" Target="../embeddings/Workbook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r>
              <a:rPr lang="en-NZ" sz="2000" b="0" dirty="0"/>
              <a:t>Figure 1:</a:t>
            </a:r>
            <a:r>
              <a:rPr lang="en-NZ" sz="2000" b="0" baseline="0" dirty="0"/>
              <a:t> </a:t>
            </a:r>
            <a:r>
              <a:rPr lang="en-NZ" sz="2000" b="0" dirty="0"/>
              <a:t>Pattern of change in OBI scores </a:t>
            </a:r>
            <a:endParaRPr lang="en-NZ" sz="2000" b="0" dirty="0"/>
          </a:p>
          <a:p>
            <a:pPr>
              <a:defRPr lang="en-US" sz="1400" b="0" i="0" u="none" strike="noStrike" kern="1200" spc="0" baseline="0">
                <a:solidFill>
                  <a:schemeClr val="tx1">
                    <a:lumMod val="65000"/>
                    <a:lumOff val="35000"/>
                  </a:schemeClr>
                </a:solidFill>
                <a:latin typeface="+mn-lt"/>
                <a:ea typeface="+mn-ea"/>
                <a:cs typeface="+mn-cs"/>
              </a:defRPr>
            </a:pPr>
            <a:r>
              <a:rPr lang="en-NZ" sz="2000" b="0" dirty="0"/>
              <a:t>of GIFT</a:t>
            </a:r>
            <a:r>
              <a:rPr lang="en-NZ" sz="2000" b="0" baseline="0" dirty="0"/>
              <a:t> Stewards, Partners 2015-2017</a:t>
            </a:r>
            <a:endParaRPr lang="en-NZ" sz="2000" b="0" dirty="0"/>
          </a:p>
        </c:rich>
      </c:tx>
      <c:layout>
        <c:manualLayout>
          <c:xMode val="edge"/>
          <c:yMode val="edge"/>
          <c:x val="0.228237499373088"/>
          <c:y val="0.00454531999289562"/>
        </c:manualLayout>
      </c:layout>
      <c:overlay val="0"/>
      <c:spPr>
        <a:noFill/>
        <a:ln>
          <a:noFill/>
        </a:ln>
        <a:effectLst/>
      </c:spPr>
    </c:title>
    <c:autoTitleDeleted val="0"/>
    <c:plotArea>
      <c:layout/>
      <c:barChart>
        <c:barDir val="bar"/>
        <c:grouping val="stacked"/>
        <c:varyColors val="0"/>
        <c:ser>
          <c:idx val="0"/>
          <c:order val="0"/>
          <c:tx>
            <c:strRef>
              <c:f>'OBI changes'!$I$1</c:f>
              <c:strCache>
                <c:ptCount val="1"/>
                <c:pt idx="0">
                  <c:v>Change 2015-2017</c:v>
                </c:pt>
              </c:strCache>
            </c:strRef>
          </c:tx>
          <c:spPr>
            <a:solidFill>
              <a:srgbClr val="FF6900"/>
            </a:solidFill>
            <a:ln>
              <a:noFill/>
            </a:ln>
            <a:effectLst/>
          </c:spPr>
          <c:invertIfNegative val="0"/>
          <c:dLbls>
            <c:delete val="1"/>
          </c:dLbls>
          <c:val>
            <c:numRef>
              <c:f>'OBI changes'!$I$2:$I$21</c:f>
              <c:numCache>
                <c:formatCode>General</c:formatCode>
                <c:ptCount val="20"/>
                <c:pt idx="0">
                  <c:v>-9</c:v>
                </c:pt>
                <c:pt idx="1">
                  <c:v>-6</c:v>
                </c:pt>
                <c:pt idx="2">
                  <c:v>0</c:v>
                </c:pt>
                <c:pt idx="3">
                  <c:v>-1</c:v>
                </c:pt>
                <c:pt idx="4">
                  <c:v>-7</c:v>
                </c:pt>
                <c:pt idx="5">
                  <c:v>4</c:v>
                </c:pt>
                <c:pt idx="6">
                  <c:v>15</c:v>
                </c:pt>
                <c:pt idx="7">
                  <c:v>25</c:v>
                </c:pt>
                <c:pt idx="8">
                  <c:v>-8</c:v>
                </c:pt>
                <c:pt idx="9">
                  <c:v>15</c:v>
                </c:pt>
                <c:pt idx="10">
                  <c:v>5</c:v>
                </c:pt>
                <c:pt idx="11">
                  <c:v>-2</c:v>
                </c:pt>
                <c:pt idx="12">
                  <c:v>13</c:v>
                </c:pt>
                <c:pt idx="13">
                  <c:v>-7</c:v>
                </c:pt>
                <c:pt idx="15">
                  <c:v>3</c:v>
                </c:pt>
                <c:pt idx="16">
                  <c:v>3</c:v>
                </c:pt>
                <c:pt idx="17">
                  <c:v>-3</c:v>
                </c:pt>
                <c:pt idx="18">
                  <c:v>-4</c:v>
                </c:pt>
                <c:pt idx="19">
                  <c:v>8</c:v>
                </c:pt>
              </c:numCache>
            </c:numRef>
          </c:val>
        </c:ser>
        <c:ser>
          <c:idx val="1"/>
          <c:order val="1"/>
          <c:tx>
            <c:strRef>
              <c:f>'OBI changes'!$J$1</c:f>
              <c:strCache>
                <c:ptCount val="1"/>
                <c:pt idx="0">
                  <c:v/>
                </c:pt>
              </c:strCache>
            </c:strRef>
          </c:tx>
          <c:spPr>
            <a:solidFill>
              <a:schemeClr val="accent6">
                <a:shade val="76000"/>
              </a:schemeClr>
            </a:solidFill>
            <a:ln>
              <a:noFill/>
            </a:ln>
            <a:effectLst/>
          </c:spPr>
          <c:invertIfNegative val="0"/>
          <c:dLbls>
            <c:delete val="1"/>
          </c:dLbls>
          <c:val>
            <c:numRef>
              <c:f>'OBI changes'!$J$2:$J$21</c:f>
              <c:numCache>
                <c:formatCode>General</c:formatCode>
                <c:ptCount val="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numCache>
            </c:numRef>
          </c:val>
        </c:ser>
        <c:dLbls>
          <c:showLegendKey val="0"/>
          <c:showVal val="0"/>
          <c:showCatName val="0"/>
          <c:showSerName val="0"/>
          <c:showPercent val="0"/>
          <c:showBubbleSize val="0"/>
        </c:dLbls>
        <c:gapWidth val="150"/>
        <c:overlap val="100"/>
        <c:axId val="661551624"/>
        <c:axId val="624396600"/>
      </c:barChart>
      <c:catAx>
        <c:axId val="661551624"/>
        <c:scaling>
          <c:orientation val="minMax"/>
        </c:scaling>
        <c:delete val="1"/>
        <c:axPos val="l"/>
        <c:numFmt formatCode="General" sourceLinked="1"/>
        <c:majorTickMark val="out"/>
        <c:minorTickMark val="none"/>
        <c:tickLblPos val="nextTo"/>
        <c:txPr>
          <a:bodyPr rot="-60000000" spcFirstLastPara="0"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624396600"/>
        <c:crosses val="autoZero"/>
        <c:auto val="1"/>
        <c:lblAlgn val="ctr"/>
        <c:lblOffset val="100"/>
        <c:noMultiLvlLbl val="0"/>
      </c:catAx>
      <c:valAx>
        <c:axId val="6243966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661551624"/>
        <c:crosses val="autoZero"/>
        <c:crossBetween val="between"/>
      </c:valAx>
      <c:spPr>
        <a:noFill/>
        <a:ln>
          <a:noFill/>
        </a:ln>
        <a:effectLst/>
      </c:spPr>
    </c:plotArea>
    <c:legend>
      <c:legendPos val="b"/>
      <c:legendEntry>
        <c:idx val="1"/>
        <c:delete val="1"/>
      </c:legendEntry>
      <c:layout/>
      <c:overlay val="0"/>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en-US"/>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r>
              <a:rPr lang="en-NZ" sz="2000"/>
              <a:t>Figure 2: 2017 OBI Steward  Score </a:t>
            </a:r>
            <a:r>
              <a:rPr lang="en-NZ" sz="2000" baseline="0"/>
              <a:t>Gaps </a:t>
            </a:r>
            <a:endParaRPr lang="en-NZ" sz="2000" baseline="0"/>
          </a:p>
          <a:p>
            <a:pPr>
              <a:defRPr lang="en-US" sz="1400" b="0" i="0" u="none" strike="noStrike" kern="1200" spc="0" baseline="0">
                <a:solidFill>
                  <a:schemeClr val="tx1">
                    <a:lumMod val="65000"/>
                    <a:lumOff val="35000"/>
                  </a:schemeClr>
                </a:solidFill>
                <a:latin typeface="+mn-lt"/>
                <a:ea typeface="+mn-ea"/>
                <a:cs typeface="+mn-cs"/>
              </a:defRPr>
            </a:pPr>
            <a:r>
              <a:rPr lang="en-NZ" sz="2000" baseline="0"/>
              <a:t>to Global Peer Group Leader</a:t>
            </a:r>
            <a:endParaRPr lang="en-NZ" sz="2000"/>
          </a:p>
        </c:rich>
      </c:tx>
      <c:layout>
        <c:manualLayout>
          <c:xMode val="edge"/>
          <c:yMode val="edge"/>
          <c:x val="0.320277777777778"/>
          <c:y val="0.00745526838966203"/>
        </c:manualLayout>
      </c:layout>
      <c:overlay val="0"/>
      <c:spPr>
        <a:noFill/>
        <a:ln>
          <a:noFill/>
        </a:ln>
        <a:effectLst/>
      </c:spPr>
    </c:title>
    <c:autoTitleDeleted val="0"/>
    <c:plotArea>
      <c:layout>
        <c:manualLayout>
          <c:layoutTarget val="inner"/>
          <c:xMode val="edge"/>
          <c:yMode val="edge"/>
          <c:x val="0.0964507462302837"/>
          <c:y val="0.145501988071571"/>
          <c:w val="0.895630599940867"/>
          <c:h val="0.713767395626242"/>
        </c:manualLayout>
      </c:layout>
      <c:barChart>
        <c:barDir val="col"/>
        <c:grouping val="clustered"/>
        <c:varyColors val="0"/>
        <c:ser>
          <c:idx val="0"/>
          <c:order val="0"/>
          <c:spPr>
            <a:solidFill>
              <a:schemeClr val="accent1"/>
            </a:solidFill>
            <a:ln>
              <a:noFill/>
            </a:ln>
            <a:effectLst/>
          </c:spPr>
          <c:invertIfNegative val="0"/>
          <c:dLbls>
            <c:delete val="1"/>
          </c:dLbls>
          <c:cat>
            <c:strRef>
              <c:f>'peer gaps'!$A$3:$A$20</c:f>
              <c:strCache>
                <c:ptCount val="18"/>
                <c:pt idx="0">
                  <c:v>South Africa</c:v>
                </c:pt>
                <c:pt idx="1">
                  <c:v>Mexico</c:v>
                </c:pt>
                <c:pt idx="2">
                  <c:v>Brazil </c:v>
                </c:pt>
                <c:pt idx="3">
                  <c:v>U.S.A.</c:v>
                </c:pt>
                <c:pt idx="4">
                  <c:v>Philippines</c:v>
                </c:pt>
                <c:pt idx="5">
                  <c:v>Indonesia</c:v>
                </c:pt>
                <c:pt idx="6">
                  <c:v>Dom. Republic</c:v>
                </c:pt>
                <c:pt idx="7">
                  <c:v>Benin</c:v>
                </c:pt>
                <c:pt idx="8">
                  <c:v>Guatemala</c:v>
                </c:pt>
                <c:pt idx="9">
                  <c:v>Ukraine</c:v>
                </c:pt>
                <c:pt idx="10">
                  <c:v>Croatia</c:v>
                </c:pt>
                <c:pt idx="11">
                  <c:v>Chile</c:v>
                </c:pt>
                <c:pt idx="12">
                  <c:v>El Salvador</c:v>
                </c:pt>
                <c:pt idx="13">
                  <c:v>Argentina</c:v>
                </c:pt>
                <c:pt idx="14">
                  <c:v>Colombia</c:v>
                </c:pt>
                <c:pt idx="15">
                  <c:v>Tunisia</c:v>
                </c:pt>
                <c:pt idx="16">
                  <c:v>Paraguay</c:v>
                </c:pt>
                <c:pt idx="17">
                  <c:v>Nigeria</c:v>
                </c:pt>
              </c:strCache>
            </c:strRef>
          </c:cat>
          <c:val>
            <c:numRef>
              <c:f>'peer gaps'!$B$3:$B$20</c:f>
              <c:numCache>
                <c:formatCode>General</c:formatCode>
                <c:ptCount val="18"/>
                <c:pt idx="0">
                  <c:v>0</c:v>
                </c:pt>
                <c:pt idx="1">
                  <c:v>10</c:v>
                </c:pt>
                <c:pt idx="2">
                  <c:v>12</c:v>
                </c:pt>
                <c:pt idx="3">
                  <c:v>12</c:v>
                </c:pt>
                <c:pt idx="4">
                  <c:v>15</c:v>
                </c:pt>
                <c:pt idx="5">
                  <c:v>18</c:v>
                </c:pt>
                <c:pt idx="6">
                  <c:v>21</c:v>
                </c:pt>
                <c:pt idx="7">
                  <c:v>22</c:v>
                </c:pt>
                <c:pt idx="8">
                  <c:v>28</c:v>
                </c:pt>
                <c:pt idx="9">
                  <c:v>28</c:v>
                </c:pt>
                <c:pt idx="10">
                  <c:v>32</c:v>
                </c:pt>
                <c:pt idx="11">
                  <c:v>33</c:v>
                </c:pt>
                <c:pt idx="12">
                  <c:v>37</c:v>
                </c:pt>
                <c:pt idx="13">
                  <c:v>39</c:v>
                </c:pt>
                <c:pt idx="14">
                  <c:v>39</c:v>
                </c:pt>
                <c:pt idx="15">
                  <c:v>43</c:v>
                </c:pt>
                <c:pt idx="16">
                  <c:v>46</c:v>
                </c:pt>
                <c:pt idx="17">
                  <c:v>65</c:v>
                </c:pt>
              </c:numCache>
            </c:numRef>
          </c:val>
        </c:ser>
        <c:dLbls>
          <c:showLegendKey val="0"/>
          <c:showVal val="0"/>
          <c:showCatName val="0"/>
          <c:showSerName val="0"/>
          <c:showPercent val="0"/>
          <c:showBubbleSize val="0"/>
        </c:dLbls>
        <c:gapWidth val="219"/>
        <c:overlap val="-27"/>
        <c:axId val="455843896"/>
        <c:axId val="455846848"/>
      </c:barChart>
      <c:catAx>
        <c:axId val="455843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455846848"/>
        <c:crosses val="autoZero"/>
        <c:auto val="1"/>
        <c:lblAlgn val="ctr"/>
        <c:lblOffset val="100"/>
        <c:noMultiLvlLbl val="0"/>
      </c:catAx>
      <c:valAx>
        <c:axId val="455846848"/>
        <c:scaling>
          <c:orientation val="minMax"/>
        </c:scaling>
        <c:delete val="0"/>
        <c:axPos val="l"/>
        <c:title>
          <c:tx>
            <c:rich>
              <a:bodyPr rot="-5400000" spcFirstLastPara="1" vertOverflow="ellipsis" vert="horz" wrap="square" anchor="ctr" anchorCtr="1"/>
              <a:lstStyle/>
              <a:p>
                <a:pPr>
                  <a:defRPr lang="en-US" sz="1000" b="0" i="0" u="none" strike="noStrike" kern="1200" baseline="0">
                    <a:solidFill>
                      <a:schemeClr val="tx1">
                        <a:lumMod val="65000"/>
                        <a:lumOff val="35000"/>
                      </a:schemeClr>
                    </a:solidFill>
                    <a:latin typeface="+mn-lt"/>
                    <a:ea typeface="+mn-ea"/>
                    <a:cs typeface="+mn-cs"/>
                  </a:defRPr>
                </a:pPr>
                <a:r>
                  <a:rPr lang="en-NZ"/>
                  <a:t>OBI gap</a:t>
                </a:r>
                <a:endParaRPr lang="en-NZ"/>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455843896"/>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r>
              <a:rPr lang="en-NZ" sz="2000" b="0" dirty="0"/>
              <a:t>Figure 3: 2017 OBS Participation Scores</a:t>
            </a:r>
            <a:endParaRPr lang="en-NZ" sz="2000" b="0" dirty="0"/>
          </a:p>
        </c:rich>
      </c:tx>
      <c:layout/>
      <c:overlay val="0"/>
      <c:spPr>
        <a:noFill/>
        <a:ln>
          <a:noFill/>
        </a:ln>
        <a:effectLst/>
      </c:spPr>
    </c:title>
    <c:autoTitleDeleted val="0"/>
    <c:plotArea>
      <c:layout/>
      <c:barChart>
        <c:barDir val="col"/>
        <c:grouping val="clustered"/>
        <c:varyColors val="0"/>
        <c:ser>
          <c:idx val="0"/>
          <c:order val="0"/>
          <c:tx>
            <c:strRef>
              <c:f>Participation!$B$1:$B$2</c:f>
              <c:strCache>
                <c:ptCount val="1"/>
                <c:pt idx="0">
                  <c:v>2017 Participation Score Total</c:v>
                </c:pt>
              </c:strCache>
            </c:strRef>
          </c:tx>
          <c:spPr>
            <a:solidFill>
              <a:schemeClr val="tx1">
                <a:lumMod val="50000"/>
                <a:lumOff val="50000"/>
              </a:schemeClr>
            </a:solidFill>
            <a:ln>
              <a:noFill/>
            </a:ln>
            <a:effectLst/>
          </c:spPr>
          <c:invertIfNegative val="0"/>
          <c:dLbls>
            <c:delete val="1"/>
          </c:dLbls>
          <c:cat>
            <c:strRef>
              <c:f>Participation!$A$3:$A$23</c:f>
              <c:strCache>
                <c:ptCount val="21"/>
                <c:pt idx="1">
                  <c:v>Argentina</c:v>
                </c:pt>
                <c:pt idx="2">
                  <c:v>Benin</c:v>
                </c:pt>
                <c:pt idx="3">
                  <c:v>Brazil </c:v>
                </c:pt>
                <c:pt idx="4">
                  <c:v>Chile</c:v>
                </c:pt>
                <c:pt idx="5">
                  <c:v>Colombia</c:v>
                </c:pt>
                <c:pt idx="6">
                  <c:v>Croatia</c:v>
                </c:pt>
                <c:pt idx="7">
                  <c:v>Dom. Republic</c:v>
                </c:pt>
                <c:pt idx="8">
                  <c:v>Egypt</c:v>
                </c:pt>
                <c:pt idx="9">
                  <c:v>El Salvador</c:v>
                </c:pt>
                <c:pt idx="10">
                  <c:v>Guatemala</c:v>
                </c:pt>
                <c:pt idx="11">
                  <c:v>Indonesia</c:v>
                </c:pt>
                <c:pt idx="12">
                  <c:v>Liberia</c:v>
                </c:pt>
                <c:pt idx="13">
                  <c:v>Mexico</c:v>
                </c:pt>
                <c:pt idx="14">
                  <c:v>Nigeria</c:v>
                </c:pt>
                <c:pt idx="15">
                  <c:v>Paraguay</c:v>
                </c:pt>
                <c:pt idx="16">
                  <c:v>Philippines</c:v>
                </c:pt>
                <c:pt idx="17">
                  <c:v>South Africa</c:v>
                </c:pt>
                <c:pt idx="18">
                  <c:v>Tunisia</c:v>
                </c:pt>
                <c:pt idx="19">
                  <c:v>U.S.A.</c:v>
                </c:pt>
                <c:pt idx="20">
                  <c:v>Ukraine</c:v>
                </c:pt>
              </c:strCache>
            </c:strRef>
          </c:cat>
          <c:val>
            <c:numRef>
              <c:f>Participation!$B$3:$B$23</c:f>
              <c:numCache>
                <c:formatCode>General</c:formatCode>
                <c:ptCount val="21"/>
                <c:pt idx="1">
                  <c:v>13</c:v>
                </c:pt>
                <c:pt idx="2">
                  <c:v>9</c:v>
                </c:pt>
                <c:pt idx="3">
                  <c:v>35</c:v>
                </c:pt>
                <c:pt idx="4">
                  <c:v>11</c:v>
                </c:pt>
                <c:pt idx="5">
                  <c:v>15</c:v>
                </c:pt>
                <c:pt idx="6">
                  <c:v>26</c:v>
                </c:pt>
                <c:pt idx="7">
                  <c:v>17</c:v>
                </c:pt>
                <c:pt idx="8">
                  <c:v>11</c:v>
                </c:pt>
                <c:pt idx="9">
                  <c:v>6</c:v>
                </c:pt>
                <c:pt idx="10">
                  <c:v>30</c:v>
                </c:pt>
                <c:pt idx="11">
                  <c:v>22</c:v>
                </c:pt>
                <c:pt idx="12">
                  <c:v>11</c:v>
                </c:pt>
                <c:pt idx="13">
                  <c:v>35</c:v>
                </c:pt>
                <c:pt idx="14">
                  <c:v>13</c:v>
                </c:pt>
                <c:pt idx="15">
                  <c:v>11</c:v>
                </c:pt>
                <c:pt idx="16">
                  <c:v>41</c:v>
                </c:pt>
                <c:pt idx="17">
                  <c:v>24</c:v>
                </c:pt>
                <c:pt idx="18">
                  <c:v>2</c:v>
                </c:pt>
                <c:pt idx="19">
                  <c:v>22</c:v>
                </c:pt>
                <c:pt idx="20">
                  <c:v>30</c:v>
                </c:pt>
              </c:numCache>
            </c:numRef>
          </c:val>
        </c:ser>
        <c:ser>
          <c:idx val="1"/>
          <c:order val="1"/>
          <c:tx>
            <c:strRef>
              <c:f>Participation!$C$1:$C$2</c:f>
              <c:strCache>
                <c:ptCount val="1"/>
                <c:pt idx="0">
                  <c:v>2017 Participation Executive Branch</c:v>
                </c:pt>
              </c:strCache>
            </c:strRef>
          </c:tx>
          <c:spPr>
            <a:solidFill>
              <a:srgbClr val="FF6900"/>
            </a:solidFill>
            <a:ln>
              <a:noFill/>
            </a:ln>
            <a:effectLst/>
          </c:spPr>
          <c:invertIfNegative val="0"/>
          <c:dLbls>
            <c:delete val="1"/>
          </c:dLbls>
          <c:cat>
            <c:strRef>
              <c:f>Participation!$A$3:$A$23</c:f>
              <c:strCache>
                <c:ptCount val="21"/>
                <c:pt idx="1">
                  <c:v>Argentina</c:v>
                </c:pt>
                <c:pt idx="2">
                  <c:v>Benin</c:v>
                </c:pt>
                <c:pt idx="3">
                  <c:v>Brazil </c:v>
                </c:pt>
                <c:pt idx="4">
                  <c:v>Chile</c:v>
                </c:pt>
                <c:pt idx="5">
                  <c:v>Colombia</c:v>
                </c:pt>
                <c:pt idx="6">
                  <c:v>Croatia</c:v>
                </c:pt>
                <c:pt idx="7">
                  <c:v>Dom. Republic</c:v>
                </c:pt>
                <c:pt idx="8">
                  <c:v>Egypt</c:v>
                </c:pt>
                <c:pt idx="9">
                  <c:v>El Salvador</c:v>
                </c:pt>
                <c:pt idx="10">
                  <c:v>Guatemala</c:v>
                </c:pt>
                <c:pt idx="11">
                  <c:v>Indonesia</c:v>
                </c:pt>
                <c:pt idx="12">
                  <c:v>Liberia</c:v>
                </c:pt>
                <c:pt idx="13">
                  <c:v>Mexico</c:v>
                </c:pt>
                <c:pt idx="14">
                  <c:v>Nigeria</c:v>
                </c:pt>
                <c:pt idx="15">
                  <c:v>Paraguay</c:v>
                </c:pt>
                <c:pt idx="16">
                  <c:v>Philippines</c:v>
                </c:pt>
                <c:pt idx="17">
                  <c:v>South Africa</c:v>
                </c:pt>
                <c:pt idx="18">
                  <c:v>Tunisia</c:v>
                </c:pt>
                <c:pt idx="19">
                  <c:v>U.S.A.</c:v>
                </c:pt>
                <c:pt idx="20">
                  <c:v>Ukraine</c:v>
                </c:pt>
              </c:strCache>
            </c:strRef>
          </c:cat>
          <c:val>
            <c:numRef>
              <c:f>Participation!$C$3:$C$23</c:f>
              <c:numCache>
                <c:formatCode>General</c:formatCode>
                <c:ptCount val="21"/>
                <c:pt idx="1">
                  <c:v>0</c:v>
                </c:pt>
                <c:pt idx="2">
                  <c:v>0</c:v>
                </c:pt>
                <c:pt idx="3">
                  <c:v>18</c:v>
                </c:pt>
                <c:pt idx="4">
                  <c:v>0</c:v>
                </c:pt>
                <c:pt idx="5">
                  <c:v>3</c:v>
                </c:pt>
                <c:pt idx="6">
                  <c:v>15</c:v>
                </c:pt>
                <c:pt idx="7">
                  <c:v>0</c:v>
                </c:pt>
                <c:pt idx="8">
                  <c:v>18</c:v>
                </c:pt>
                <c:pt idx="9">
                  <c:v>0</c:v>
                </c:pt>
                <c:pt idx="10">
                  <c:v>21</c:v>
                </c:pt>
                <c:pt idx="11">
                  <c:v>18</c:v>
                </c:pt>
                <c:pt idx="12">
                  <c:v>9</c:v>
                </c:pt>
                <c:pt idx="13">
                  <c:v>39</c:v>
                </c:pt>
                <c:pt idx="14">
                  <c:v>12</c:v>
                </c:pt>
                <c:pt idx="15">
                  <c:v>0</c:v>
                </c:pt>
                <c:pt idx="16">
                  <c:v>42</c:v>
                </c:pt>
                <c:pt idx="17">
                  <c:v>24</c:v>
                </c:pt>
                <c:pt idx="18">
                  <c:v>0</c:v>
                </c:pt>
                <c:pt idx="19">
                  <c:v>3</c:v>
                </c:pt>
                <c:pt idx="20">
                  <c:v>27</c:v>
                </c:pt>
              </c:numCache>
            </c:numRef>
          </c:val>
        </c:ser>
        <c:dLbls>
          <c:showLegendKey val="0"/>
          <c:showVal val="0"/>
          <c:showCatName val="0"/>
          <c:showSerName val="0"/>
          <c:showPercent val="0"/>
          <c:showBubbleSize val="0"/>
        </c:dLbls>
        <c:gapWidth val="219"/>
        <c:overlap val="-27"/>
        <c:axId val="581167896"/>
        <c:axId val="581175112"/>
      </c:barChart>
      <c:catAx>
        <c:axId val="581167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581175112"/>
        <c:crosses val="autoZero"/>
        <c:auto val="1"/>
        <c:lblAlgn val="ctr"/>
        <c:lblOffset val="100"/>
        <c:noMultiLvlLbl val="0"/>
      </c:catAx>
      <c:valAx>
        <c:axId val="5811751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5811678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en-US"/>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r>
              <a:rPr lang="en-NZ" sz="2400" b="0" dirty="0"/>
              <a:t>Figure 4: Stewards' performance </a:t>
            </a:r>
            <a:endParaRPr lang="en-NZ" sz="2400" b="0" dirty="0"/>
          </a:p>
          <a:p>
            <a:pPr>
              <a:defRPr lang="en-US" sz="1400" b="0" i="0" u="none" strike="noStrike" kern="1200" spc="0" baseline="0">
                <a:solidFill>
                  <a:schemeClr val="tx1">
                    <a:lumMod val="65000"/>
                    <a:lumOff val="35000"/>
                  </a:schemeClr>
                </a:solidFill>
                <a:latin typeface="+mn-lt"/>
                <a:ea typeface="+mn-ea"/>
                <a:cs typeface="+mn-cs"/>
              </a:defRPr>
            </a:pPr>
            <a:r>
              <a:rPr lang="en-NZ" sz="2400" b="0" dirty="0"/>
              <a:t>on published IMF FTEs</a:t>
            </a:r>
            <a:endParaRPr lang="en-NZ" sz="2400" b="0" dirty="0"/>
          </a:p>
        </c:rich>
      </c:tx>
      <c:layout/>
      <c:overlay val="0"/>
      <c:spPr>
        <a:noFill/>
        <a:ln>
          <a:noFill/>
        </a:ln>
        <a:effectLst/>
      </c:spPr>
    </c:title>
    <c:autoTitleDeleted val="0"/>
    <c:plotArea>
      <c:layout/>
      <c:barChart>
        <c:barDir val="col"/>
        <c:grouping val="clustered"/>
        <c:varyColors val="0"/>
        <c:ser>
          <c:idx val="0"/>
          <c:order val="0"/>
          <c:tx>
            <c:strRef>
              <c:f>'IMF FTEs'!$B$3</c:f>
              <c:strCache>
                <c:ptCount val="1"/>
                <c:pt idx="0">
                  <c:v>Advanced </c:v>
                </c:pt>
              </c:strCache>
            </c:strRef>
          </c:tx>
          <c:spPr>
            <a:solidFill>
              <a:srgbClr val="FF6900"/>
            </a:solidFill>
            <a:ln>
              <a:noFill/>
            </a:ln>
            <a:effectLst/>
          </c:spPr>
          <c:invertIfNegative val="0"/>
          <c:dLbls>
            <c:delete val="1"/>
          </c:dLbls>
          <c:cat>
            <c:strRef>
              <c:f>'IMF FTEs'!$A$4:$A$8</c:f>
              <c:strCache>
                <c:ptCount val="5"/>
                <c:pt idx="0">
                  <c:v>Brazil </c:v>
                </c:pt>
                <c:pt idx="1">
                  <c:v>Colombia </c:v>
                </c:pt>
                <c:pt idx="2">
                  <c:v>Guatemala</c:v>
                </c:pt>
                <c:pt idx="3">
                  <c:v>Philippines</c:v>
                </c:pt>
                <c:pt idx="4">
                  <c:v>Tunisia </c:v>
                </c:pt>
              </c:strCache>
            </c:strRef>
          </c:cat>
          <c:val>
            <c:numRef>
              <c:f>'IMF FTEs'!$B$4:$B$8</c:f>
              <c:numCache>
                <c:formatCode>General</c:formatCode>
                <c:ptCount val="5"/>
                <c:pt idx="0">
                  <c:v>4</c:v>
                </c:pt>
                <c:pt idx="1">
                  <c:v>11</c:v>
                </c:pt>
                <c:pt idx="2">
                  <c:v>4</c:v>
                </c:pt>
                <c:pt idx="3">
                  <c:v>7</c:v>
                </c:pt>
                <c:pt idx="4">
                  <c:v>4</c:v>
                </c:pt>
              </c:numCache>
            </c:numRef>
          </c:val>
        </c:ser>
        <c:ser>
          <c:idx val="1"/>
          <c:order val="1"/>
          <c:tx>
            <c:strRef>
              <c:f>'IMF FTEs'!$C$3</c:f>
              <c:strCache>
                <c:ptCount val="1"/>
                <c:pt idx="0">
                  <c:v>Good</c:v>
                </c:pt>
              </c:strCache>
            </c:strRef>
          </c:tx>
          <c:spPr>
            <a:solidFill>
              <a:schemeClr val="tx1">
                <a:lumMod val="50000"/>
                <a:lumOff val="50000"/>
              </a:schemeClr>
            </a:solidFill>
            <a:ln>
              <a:noFill/>
            </a:ln>
            <a:effectLst/>
          </c:spPr>
          <c:invertIfNegative val="0"/>
          <c:dLbls>
            <c:delete val="1"/>
          </c:dLbls>
          <c:cat>
            <c:strRef>
              <c:f>'IMF FTEs'!$A$4:$A$8</c:f>
              <c:strCache>
                <c:ptCount val="5"/>
                <c:pt idx="0">
                  <c:v>Brazil </c:v>
                </c:pt>
                <c:pt idx="1">
                  <c:v>Colombia </c:v>
                </c:pt>
                <c:pt idx="2">
                  <c:v>Guatemala</c:v>
                </c:pt>
                <c:pt idx="3">
                  <c:v>Philippines</c:v>
                </c:pt>
                <c:pt idx="4">
                  <c:v>Tunisia </c:v>
                </c:pt>
              </c:strCache>
            </c:strRef>
          </c:cat>
          <c:val>
            <c:numRef>
              <c:f>'IMF FTEs'!$C$4:$C$8</c:f>
              <c:numCache>
                <c:formatCode>General</c:formatCode>
                <c:ptCount val="5"/>
                <c:pt idx="0">
                  <c:v>14</c:v>
                </c:pt>
                <c:pt idx="1">
                  <c:v>5</c:v>
                </c:pt>
                <c:pt idx="2">
                  <c:v>4</c:v>
                </c:pt>
                <c:pt idx="3">
                  <c:v>16</c:v>
                </c:pt>
                <c:pt idx="4">
                  <c:v>6</c:v>
                </c:pt>
              </c:numCache>
            </c:numRef>
          </c:val>
        </c:ser>
        <c:ser>
          <c:idx val="2"/>
          <c:order val="2"/>
          <c:tx>
            <c:strRef>
              <c:f>'IMF FTEs'!$D$3</c:f>
              <c:strCache>
                <c:ptCount val="1"/>
                <c:pt idx="0">
                  <c:v>Basic</c:v>
                </c:pt>
              </c:strCache>
            </c:strRef>
          </c:tx>
          <c:spPr>
            <a:solidFill>
              <a:schemeClr val="accent3"/>
            </a:solidFill>
            <a:ln>
              <a:noFill/>
            </a:ln>
            <a:effectLst/>
          </c:spPr>
          <c:invertIfNegative val="0"/>
          <c:dLbls>
            <c:delete val="1"/>
          </c:dLbls>
          <c:cat>
            <c:strRef>
              <c:f>'IMF FTEs'!$A$4:$A$8</c:f>
              <c:strCache>
                <c:ptCount val="5"/>
                <c:pt idx="0">
                  <c:v>Brazil </c:v>
                </c:pt>
                <c:pt idx="1">
                  <c:v>Colombia </c:v>
                </c:pt>
                <c:pt idx="2">
                  <c:v>Guatemala</c:v>
                </c:pt>
                <c:pt idx="3">
                  <c:v>Philippines</c:v>
                </c:pt>
                <c:pt idx="4">
                  <c:v>Tunisia </c:v>
                </c:pt>
              </c:strCache>
            </c:strRef>
          </c:cat>
          <c:val>
            <c:numRef>
              <c:f>'IMF FTEs'!$D$4:$D$8</c:f>
              <c:numCache>
                <c:formatCode>General</c:formatCode>
                <c:ptCount val="5"/>
                <c:pt idx="0">
                  <c:v>13</c:v>
                </c:pt>
                <c:pt idx="1">
                  <c:v>16</c:v>
                </c:pt>
                <c:pt idx="2">
                  <c:v>17</c:v>
                </c:pt>
                <c:pt idx="3">
                  <c:v>8</c:v>
                </c:pt>
                <c:pt idx="4">
                  <c:v>11</c:v>
                </c:pt>
              </c:numCache>
            </c:numRef>
          </c:val>
        </c:ser>
        <c:ser>
          <c:idx val="3"/>
          <c:order val="3"/>
          <c:tx>
            <c:strRef>
              <c:f>'IMF FTEs'!$E$3</c:f>
              <c:strCache>
                <c:ptCount val="1"/>
                <c:pt idx="0">
                  <c:v>Not met</c:v>
                </c:pt>
              </c:strCache>
            </c:strRef>
          </c:tx>
          <c:spPr>
            <a:solidFill>
              <a:schemeClr val="accent4"/>
            </a:solidFill>
            <a:ln>
              <a:noFill/>
            </a:ln>
            <a:effectLst/>
          </c:spPr>
          <c:invertIfNegative val="0"/>
          <c:dLbls>
            <c:delete val="1"/>
          </c:dLbls>
          <c:cat>
            <c:strRef>
              <c:f>'IMF FTEs'!$A$4:$A$8</c:f>
              <c:strCache>
                <c:ptCount val="5"/>
                <c:pt idx="0">
                  <c:v>Brazil </c:v>
                </c:pt>
                <c:pt idx="1">
                  <c:v>Colombia </c:v>
                </c:pt>
                <c:pt idx="2">
                  <c:v>Guatemala</c:v>
                </c:pt>
                <c:pt idx="3">
                  <c:v>Philippines</c:v>
                </c:pt>
                <c:pt idx="4">
                  <c:v>Tunisia </c:v>
                </c:pt>
              </c:strCache>
            </c:strRef>
          </c:cat>
          <c:val>
            <c:numRef>
              <c:f>'IMF FTEs'!$E$4:$E$8</c:f>
              <c:numCache>
                <c:formatCode>General</c:formatCode>
                <c:ptCount val="5"/>
                <c:pt idx="0">
                  <c:v>5</c:v>
                </c:pt>
                <c:pt idx="1">
                  <c:v>4</c:v>
                </c:pt>
                <c:pt idx="2">
                  <c:v>10</c:v>
                </c:pt>
                <c:pt idx="3">
                  <c:v>4</c:v>
                </c:pt>
                <c:pt idx="4">
                  <c:v>14</c:v>
                </c:pt>
              </c:numCache>
            </c:numRef>
          </c:val>
        </c:ser>
        <c:dLbls>
          <c:showLegendKey val="0"/>
          <c:showVal val="0"/>
          <c:showCatName val="0"/>
          <c:showSerName val="0"/>
          <c:showPercent val="0"/>
          <c:showBubbleSize val="0"/>
        </c:dLbls>
        <c:gapWidth val="219"/>
        <c:overlap val="-27"/>
        <c:axId val="453738776"/>
        <c:axId val="453737136"/>
      </c:barChart>
      <c:catAx>
        <c:axId val="453738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453737136"/>
        <c:crosses val="autoZero"/>
        <c:auto val="1"/>
        <c:lblAlgn val="ctr"/>
        <c:lblOffset val="100"/>
        <c:noMultiLvlLbl val="0"/>
      </c:catAx>
      <c:valAx>
        <c:axId val="4537371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4537387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en-US"/>
      </a:pPr>
    </a:p>
  </c:txPr>
  <c:externalData r:id="rId1">
    <c:autoUpdate val="0"/>
  </c:externalData>
</c:chartSpace>
</file>

<file path=ppt/charts/colors1.xml><?xml version="1.0" encoding="utf-8"?>
<cs:colorStyle xmlns:cs="http://schemas.microsoft.com/office/drawing/2012/chartStyle" xmlns:a="http://schemas.openxmlformats.org/drawingml/2006/main" meth="withinLinearReversed" id="26">
  <a:schemeClr val="accent6"/>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9455DC-93FE-F04E-821C-247B57ED379E}" type="datetimeFigureOut">
              <a:rPr lang="en-US" smtClean="0"/>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a:t>Click to edit Master text styles</a:t>
            </a:r>
            <a:endParaRPr lang="es-ES_tradnl"/>
          </a:p>
          <a:p>
            <a:pPr lvl="1"/>
            <a:r>
              <a:rPr lang="es-ES_tradnl"/>
              <a:t>Second level</a:t>
            </a:r>
            <a:endParaRPr lang="es-ES_tradnl"/>
          </a:p>
          <a:p>
            <a:pPr lvl="2"/>
            <a:r>
              <a:rPr lang="es-ES_tradnl"/>
              <a:t>Third level</a:t>
            </a:r>
            <a:endParaRPr lang="es-ES_tradnl"/>
          </a:p>
          <a:p>
            <a:pPr lvl="3"/>
            <a:r>
              <a:rPr lang="es-ES_tradnl"/>
              <a:t>Fourth level</a:t>
            </a:r>
            <a:endParaRPr lang="es-ES_tradnl"/>
          </a:p>
          <a:p>
            <a:pPr lvl="4"/>
            <a:r>
              <a:rPr lang="es-ES_tradnl"/>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72A202-9FDB-4B49-B0DC-90E507511A6A}" type="slidenum">
              <a:rPr lang="en-US" smtClean="0"/>
            </a:fld>
            <a:endParaRPr lang="en-US" dirty="0"/>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0" y="-1"/>
            <a:ext cx="9144000" cy="6884377"/>
          </a:xfrm>
          <a:prstGeom prst="rect">
            <a:avLst/>
          </a:prstGeom>
        </p:spPr>
      </p:pic>
      <p:pic>
        <p:nvPicPr>
          <p:cNvPr id="5" name="Picture 4"/>
          <p:cNvPicPr>
            <a:picLocks noChangeAspect="1"/>
          </p:cNvPicPr>
          <p:nvPr userDrawn="1"/>
        </p:nvPicPr>
        <p:blipFill>
          <a:blip r:embed="rId3"/>
          <a:stretch>
            <a:fillRect/>
          </a:stretch>
        </p:blipFill>
        <p:spPr>
          <a:xfrm>
            <a:off x="6253300" y="6156960"/>
            <a:ext cx="2595113" cy="45847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sp>
        <p:nvSpPr>
          <p:cNvPr id="4" name="Freeform 3"/>
          <p:cNvSpPr/>
          <p:nvPr userDrawn="1"/>
        </p:nvSpPr>
        <p:spPr>
          <a:xfrm>
            <a:off x="0" y="-30480"/>
            <a:ext cx="9144000" cy="6233160"/>
          </a:xfrm>
          <a:custGeom>
            <a:avLst/>
            <a:gdLst>
              <a:gd name="connsiteX0" fmla="*/ 0 w 9144000"/>
              <a:gd name="connsiteY0" fmla="*/ 0 h 6233160"/>
              <a:gd name="connsiteX1" fmla="*/ 9144000 w 9144000"/>
              <a:gd name="connsiteY1" fmla="*/ 15240 h 6233160"/>
              <a:gd name="connsiteX2" fmla="*/ 9144000 w 9144000"/>
              <a:gd name="connsiteY2" fmla="*/ 5836920 h 6233160"/>
              <a:gd name="connsiteX3" fmla="*/ 0 w 9144000"/>
              <a:gd name="connsiteY3" fmla="*/ 6233160 h 6233160"/>
              <a:gd name="connsiteX4" fmla="*/ 0 w 9144000"/>
              <a:gd name="connsiteY4" fmla="*/ 441960 h 6233160"/>
              <a:gd name="connsiteX5" fmla="*/ 0 w 9144000"/>
              <a:gd name="connsiteY5" fmla="*/ 0 h 6233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6233160">
                <a:moveTo>
                  <a:pt x="0" y="0"/>
                </a:moveTo>
                <a:lnTo>
                  <a:pt x="9144000" y="15240"/>
                </a:lnTo>
                <a:lnTo>
                  <a:pt x="9144000" y="5836920"/>
                </a:lnTo>
                <a:lnTo>
                  <a:pt x="0" y="6233160"/>
                </a:lnTo>
                <a:lnTo>
                  <a:pt x="0" y="441960"/>
                </a:lnTo>
                <a:lnTo>
                  <a:pt x="0" y="0"/>
                </a:lnTo>
                <a:close/>
              </a:path>
            </a:pathLst>
          </a:custGeom>
          <a:gradFill flip="none" rotWithShape="0">
            <a:gsLst>
              <a:gs pos="100000">
                <a:srgbClr val="F12E50"/>
              </a:gs>
              <a:gs pos="20000">
                <a:srgbClr val="FF5000"/>
              </a:gs>
            </a:gsLst>
            <a:path path="circle">
              <a:fillToRect t="100000" r="10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a:blip r:embed="rId2"/>
          <a:stretch>
            <a:fillRect/>
          </a:stretch>
        </p:blipFill>
        <p:spPr>
          <a:xfrm>
            <a:off x="6253300" y="6156960"/>
            <a:ext cx="2595113" cy="458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2">
    <p:spTree>
      <p:nvGrpSpPr>
        <p:cNvPr id="1" name=""/>
        <p:cNvGrpSpPr/>
        <p:nvPr/>
      </p:nvGrpSpPr>
      <p:grpSpPr>
        <a:xfrm>
          <a:off x="0" y="0"/>
          <a:ext cx="0" cy="0"/>
          <a:chOff x="0" y="0"/>
          <a:chExt cx="0" cy="0"/>
        </a:xfrm>
      </p:grpSpPr>
      <p:sp>
        <p:nvSpPr>
          <p:cNvPr id="3" name="Rectangle 2"/>
          <p:cNvSpPr/>
          <p:nvPr userDrawn="1"/>
        </p:nvSpPr>
        <p:spPr>
          <a:xfrm>
            <a:off x="0" y="0"/>
            <a:ext cx="9144000" cy="721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54026" y="6029012"/>
            <a:ext cx="768919" cy="51051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 cov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64074" y="3215474"/>
            <a:ext cx="768919" cy="51051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6.png"/><Relationship Id="rId3" Type="http://schemas.openxmlformats.org/officeDocument/2006/relationships/image" Target="../media/image5.png"/><Relationship Id="rId2" Type="http://schemas.microsoft.com/office/2007/relationships/hdphoto" Target="../media/hdphoto1.wdp"/><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chart" Target="../charts/char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chart" Target="../charts/char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chart" Target="../charts/char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7935" y="880404"/>
            <a:ext cx="7863229" cy="3108543"/>
          </a:xfrm>
          <a:prstGeom prst="rect">
            <a:avLst/>
          </a:prstGeom>
          <a:noFill/>
        </p:spPr>
        <p:txBody>
          <a:bodyPr wrap="square" rtlCol="0">
            <a:spAutoFit/>
          </a:bodyPr>
          <a:lstStyle/>
          <a:p>
            <a:r>
              <a:rPr lang="en-NZ" sz="3200" dirty="0">
                <a:solidFill>
                  <a:schemeClr val="bg1"/>
                </a:solidFill>
                <a:latin typeface="Arial" panose="020B0604020202020204"/>
                <a:cs typeface="Arial" panose="020B0604020202020204"/>
              </a:rPr>
              <a:t>An Assessment of the Fiscal Transparency </a:t>
            </a:r>
            <a:endParaRPr lang="en-NZ" sz="3200" dirty="0">
              <a:solidFill>
                <a:schemeClr val="bg1"/>
              </a:solidFill>
              <a:latin typeface="Arial" panose="020B0604020202020204"/>
              <a:cs typeface="Arial" panose="020B0604020202020204"/>
            </a:endParaRPr>
          </a:p>
          <a:p>
            <a:r>
              <a:rPr lang="en-NZ" sz="3200" dirty="0">
                <a:solidFill>
                  <a:schemeClr val="bg1"/>
                </a:solidFill>
                <a:latin typeface="Arial" panose="020B0604020202020204"/>
                <a:cs typeface="Arial" panose="020B0604020202020204"/>
              </a:rPr>
              <a:t>of GIFT Stewards</a:t>
            </a:r>
            <a:endParaRPr lang="en-US" sz="1600" b="1" dirty="0">
              <a:solidFill>
                <a:schemeClr val="bg1"/>
              </a:solidFill>
              <a:latin typeface="Arial" panose="020B0604020202020204"/>
              <a:cs typeface="Arial" panose="020B0604020202020204"/>
            </a:endParaRPr>
          </a:p>
          <a:p>
            <a:endParaRPr lang="en-NZ" sz="1600" dirty="0">
              <a:solidFill>
                <a:schemeClr val="bg1"/>
              </a:solidFill>
              <a:latin typeface="Arial" panose="020B0604020202020204"/>
              <a:cs typeface="Arial" panose="020B0604020202020204"/>
            </a:endParaRPr>
          </a:p>
          <a:p>
            <a:endParaRPr lang="es-MX" b="1" i="1" dirty="0">
              <a:solidFill>
                <a:schemeClr val="bg1"/>
              </a:solidFill>
            </a:endParaRPr>
          </a:p>
          <a:p>
            <a:r>
              <a:rPr lang="en-NZ" b="1" i="1" dirty="0">
                <a:solidFill>
                  <a:schemeClr val="bg1"/>
                </a:solidFill>
              </a:rPr>
              <a:t>GIFT Stewards’ Meeting</a:t>
            </a:r>
            <a:endParaRPr lang="en-NZ" b="1" i="1" dirty="0">
              <a:solidFill>
                <a:schemeClr val="bg1"/>
              </a:solidFill>
            </a:endParaRPr>
          </a:p>
          <a:p>
            <a:r>
              <a:rPr lang="en-NZ" sz="1600" i="1" dirty="0">
                <a:solidFill>
                  <a:schemeClr val="bg1"/>
                </a:solidFill>
                <a:latin typeface="Arial" panose="020B0604020202020204"/>
                <a:cs typeface="Arial" panose="020B0604020202020204"/>
              </a:rPr>
              <a:t>Cascais, Portugal - October 16, 2018</a:t>
            </a:r>
            <a:r>
              <a:rPr lang="en-US" sz="1600" i="1" dirty="0">
                <a:solidFill>
                  <a:schemeClr val="bg1"/>
                </a:solidFill>
                <a:latin typeface="Arial" panose="020B0604020202020204"/>
                <a:cs typeface="Arial" panose="020B0604020202020204"/>
              </a:rPr>
              <a:t> </a:t>
            </a:r>
            <a:endParaRPr lang="en-US" sz="1600" i="1" dirty="0">
              <a:solidFill>
                <a:schemeClr val="bg1"/>
              </a:solidFill>
              <a:latin typeface="Arial" panose="020B0604020202020204"/>
              <a:cs typeface="Arial" panose="020B0604020202020204"/>
            </a:endParaRPr>
          </a:p>
          <a:p>
            <a:endParaRPr lang="en-NZ" dirty="0">
              <a:solidFill>
                <a:schemeClr val="bg1"/>
              </a:solidFill>
              <a:latin typeface="Arial" panose="020B0604020202020204"/>
              <a:cs typeface="Arial" panose="020B0604020202020204"/>
            </a:endParaRPr>
          </a:p>
          <a:p>
            <a:r>
              <a:rPr lang="en-NZ" dirty="0">
                <a:solidFill>
                  <a:schemeClr val="bg1"/>
                </a:solidFill>
                <a:latin typeface="Arial" panose="020B0604020202020204"/>
                <a:cs typeface="Arial" panose="020B0604020202020204"/>
              </a:rPr>
              <a:t>Murray Petrie</a:t>
            </a:r>
            <a:endParaRPr lang="en-NZ" dirty="0">
              <a:solidFill>
                <a:schemeClr val="bg1"/>
              </a:solidFill>
              <a:latin typeface="Arial" panose="020B0604020202020204"/>
              <a:cs typeface="Arial" panose="020B0604020202020204"/>
            </a:endParaRPr>
          </a:p>
          <a:p>
            <a:r>
              <a:rPr lang="en-NZ" sz="1400" dirty="0">
                <a:solidFill>
                  <a:schemeClr val="bg1"/>
                </a:solidFill>
                <a:latin typeface="Arial" panose="020B0604020202020204"/>
                <a:cs typeface="Arial" panose="020B0604020202020204"/>
              </a:rPr>
              <a:t>Lead Technical Advisor</a:t>
            </a:r>
            <a:endParaRPr lang="en-NZ" sz="1400" dirty="0">
              <a:solidFill>
                <a:schemeClr val="bg1"/>
              </a:solidFill>
              <a:latin typeface="Arial" panose="020B0604020202020204"/>
              <a:cs typeface="Arial" panose="020B0604020202020204"/>
            </a:endParaRPr>
          </a:p>
          <a:p>
            <a:r>
              <a:rPr lang="en-NZ" sz="1400" dirty="0" err="1">
                <a:solidFill>
                  <a:schemeClr val="bg1"/>
                </a:solidFill>
                <a:latin typeface="Arial" panose="020B0604020202020204"/>
                <a:cs typeface="Arial" panose="020B0604020202020204"/>
              </a:rPr>
              <a:t>petrie@fiscaltransparency.net</a:t>
            </a:r>
            <a:endParaRPr lang="en-NZ" sz="1600" dirty="0">
              <a:solidFill>
                <a:schemeClr val="bg1"/>
              </a:solidFill>
              <a:latin typeface="Arial" panose="020B0604020202020204"/>
              <a:cs typeface="Arial" panose="020B0604020202020204"/>
            </a:endParaRPr>
          </a:p>
        </p:txBody>
      </p:sp>
      <p:sp>
        <p:nvSpPr>
          <p:cNvPr id="6" name="TextBox 5"/>
          <p:cNvSpPr txBox="1"/>
          <p:nvPr/>
        </p:nvSpPr>
        <p:spPr>
          <a:xfrm>
            <a:off x="368029" y="4975962"/>
            <a:ext cx="1457450" cy="369332"/>
          </a:xfrm>
          <a:prstGeom prst="rect">
            <a:avLst/>
          </a:prstGeom>
          <a:noFill/>
        </p:spPr>
        <p:txBody>
          <a:bodyPr wrap="none" rtlCol="0">
            <a:spAutoFit/>
          </a:bodyPr>
          <a:lstStyle/>
          <a:p>
            <a:r>
              <a:rPr lang="en-US" dirty="0">
                <a:solidFill>
                  <a:schemeClr val="bg1"/>
                </a:solidFill>
                <a:latin typeface="Arial" panose="020B0604020202020204"/>
                <a:cs typeface="Arial" panose="020B0604020202020204"/>
              </a:rPr>
              <a:t>@</a:t>
            </a:r>
            <a:r>
              <a:rPr lang="en-US" dirty="0" err="1">
                <a:solidFill>
                  <a:schemeClr val="bg1"/>
                </a:solidFill>
                <a:latin typeface="Arial" panose="020B0604020202020204"/>
                <a:cs typeface="Arial" panose="020B0604020202020204"/>
              </a:rPr>
              <a:t>fiscaltrans</a:t>
            </a:r>
            <a:endParaRPr lang="en-US" dirty="0">
              <a:solidFill>
                <a:schemeClr val="bg1"/>
              </a:solidFill>
              <a:latin typeface="Arial" panose="020B0604020202020204"/>
              <a:cs typeface="Arial" panose="020B0604020202020204"/>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12217" y="2367507"/>
            <a:ext cx="8192200" cy="2308324"/>
          </a:xfrm>
          <a:prstGeom prst="rect">
            <a:avLst/>
          </a:prstGeom>
        </p:spPr>
        <p:txBody>
          <a:bodyPr wrap="square">
            <a:spAutoFit/>
          </a:bodyPr>
          <a:lstStyle/>
          <a:p>
            <a:pPr marL="285750" lvl="0" indent="-285750">
              <a:buFont typeface="Arial" panose="020B0604020202020204" pitchFamily="34" charset="0"/>
              <a:buChar char="•"/>
            </a:pPr>
            <a:r>
              <a:rPr lang="en-NZ" sz="1600" dirty="0">
                <a:solidFill>
                  <a:schemeClr val="tx1">
                    <a:lumMod val="65000"/>
                    <a:lumOff val="35000"/>
                  </a:schemeClr>
                </a:solidFill>
                <a:latin typeface="Arial" panose="020B0604020202020204" pitchFamily="34" charset="0"/>
                <a:cs typeface="Arial" panose="020B0604020202020204" pitchFamily="34" charset="0"/>
              </a:rPr>
              <a:t>Published PEFA reports show improvements in the public availability of key fiscal information in Colombia, the Dominican Republic, Indonesia, Liberia, and the Philippines, and stable (or single) top scores for Brazil, Guatemala, and South Africa. </a:t>
            </a:r>
            <a:endParaRPr lang="en-NZ" sz="1600" dirty="0">
              <a:solidFill>
                <a:schemeClr val="tx1">
                  <a:lumMod val="65000"/>
                  <a:lumOff val="35000"/>
                </a:schemeClr>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en-NZ" sz="1600" dirty="0">
              <a:solidFill>
                <a:schemeClr val="tx1">
                  <a:lumMod val="65000"/>
                  <a:lumOff val="35000"/>
                </a:schemeClr>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NZ" sz="1600" dirty="0">
                <a:solidFill>
                  <a:schemeClr val="tx1">
                    <a:lumMod val="65000"/>
                    <a:lumOff val="35000"/>
                  </a:schemeClr>
                </a:solidFill>
                <a:latin typeface="Arial" panose="020B0604020202020204" pitchFamily="34" charset="0"/>
                <a:cs typeface="Arial" panose="020B0604020202020204" pitchFamily="34" charset="0"/>
              </a:rPr>
              <a:t>Declining public access to key fiscal information has been assessed for Benin, Paraguay and Tunisia. </a:t>
            </a:r>
            <a:endParaRPr lang="en-NZ" sz="1600" dirty="0">
              <a:solidFill>
                <a:schemeClr val="tx1">
                  <a:lumMod val="65000"/>
                  <a:lumOff val="35000"/>
                </a:schemeClr>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en-NZ" sz="1600" dirty="0">
              <a:solidFill>
                <a:schemeClr val="tx1">
                  <a:lumMod val="65000"/>
                  <a:lumOff val="35000"/>
                </a:schemeClr>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NZ" sz="1600" dirty="0">
                <a:solidFill>
                  <a:schemeClr val="tx1">
                    <a:lumMod val="65000"/>
                    <a:lumOff val="35000"/>
                  </a:schemeClr>
                </a:solidFill>
                <a:latin typeface="Arial" panose="020B0604020202020204" pitchFamily="34" charset="0"/>
                <a:cs typeface="Arial" panose="020B0604020202020204" pitchFamily="34" charset="0"/>
              </a:rPr>
              <a:t>Four countries – Benin, Egypt, Nigeria and Uruguay - have had PEFA assessments that have not been published (publication requires consent of the country authorities).</a:t>
            </a:r>
            <a:endParaRPr lang="en-US"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Marcador de número de diapositiva 2"/>
          <p:cNvSpPr txBox="1"/>
          <p:nvPr/>
        </p:nvSpPr>
        <p:spPr>
          <a:xfrm>
            <a:off x="457200" y="6275178"/>
            <a:ext cx="685800" cy="365125"/>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1100" smtClean="0">
                <a:solidFill>
                  <a:srgbClr val="7F7F7F"/>
                </a:solidFill>
                <a:latin typeface="Arial" panose="020B0604020202020204"/>
                <a:cs typeface="Arial" panose="020B0604020202020204"/>
              </a:rPr>
            </a:fld>
            <a:endParaRPr lang="en-US" sz="1100" dirty="0">
              <a:solidFill>
                <a:srgbClr val="7F7F7F"/>
              </a:solidFill>
              <a:latin typeface="Arial" panose="020B0604020202020204"/>
              <a:cs typeface="Arial" panose="020B0604020202020204"/>
            </a:endParaRPr>
          </a:p>
        </p:txBody>
      </p:sp>
      <p:cxnSp>
        <p:nvCxnSpPr>
          <p:cNvPr id="4" name="Straight Connector 3"/>
          <p:cNvCxnSpPr/>
          <p:nvPr/>
        </p:nvCxnSpPr>
        <p:spPr>
          <a:xfrm flipH="1">
            <a:off x="512217" y="6407474"/>
            <a:ext cx="323328"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815874" y="872164"/>
            <a:ext cx="7888543" cy="954107"/>
          </a:xfrm>
          <a:prstGeom prst="rect">
            <a:avLst/>
          </a:prstGeom>
          <a:noFill/>
        </p:spPr>
        <p:txBody>
          <a:bodyPr wrap="square" rtlCol="0">
            <a:spAutoFit/>
          </a:bodyPr>
          <a:lstStyle/>
          <a:p>
            <a:pPr algn="ctr"/>
            <a:r>
              <a:rPr lang="en-US" sz="2800" dirty="0">
                <a:solidFill>
                  <a:srgbClr val="FB5308"/>
                </a:solidFill>
                <a:latin typeface="Arial" panose="020B0604020202020204" pitchFamily="34" charset="0"/>
                <a:cs typeface="Arial" panose="020B0604020202020204" pitchFamily="34" charset="0"/>
              </a:rPr>
              <a:t>Stewards’ performance on PEFA indicator: Public availability of key fiscal information</a:t>
            </a:r>
            <a:endParaRPr lang="en-US" sz="2800" dirty="0">
              <a:solidFill>
                <a:srgbClr val="FB5308"/>
              </a:solidFill>
              <a:latin typeface="Arial" panose="020B0604020202020204" pitchFamily="34" charset="0"/>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12217" y="1989438"/>
            <a:ext cx="8192200" cy="3293209"/>
          </a:xfrm>
          <a:prstGeom prst="rect">
            <a:avLst/>
          </a:prstGeom>
        </p:spPr>
        <p:txBody>
          <a:bodyPr wrap="square">
            <a:spAutoFit/>
          </a:bodyPr>
          <a:lstStyle/>
          <a:p>
            <a:pPr marL="285750" lvl="0" indent="-285750">
              <a:buFont typeface="Arial" panose="020B0604020202020204" pitchFamily="34" charset="0"/>
              <a:buChar char="•"/>
            </a:pPr>
            <a:r>
              <a:rPr lang="en-NZ" sz="1600" dirty="0">
                <a:solidFill>
                  <a:schemeClr val="tx1">
                    <a:lumMod val="65000"/>
                    <a:lumOff val="35000"/>
                  </a:schemeClr>
                </a:solidFill>
                <a:latin typeface="Arial" panose="020B0604020202020204" pitchFamily="34" charset="0"/>
                <a:cs typeface="Arial" panose="020B0604020202020204" pitchFamily="34" charset="0"/>
              </a:rPr>
              <a:t>Assesses fiscal transparency in 141 countries in 2017.</a:t>
            </a:r>
            <a:endParaRPr lang="en-NZ" sz="1600" dirty="0">
              <a:solidFill>
                <a:schemeClr val="tx1">
                  <a:lumMod val="65000"/>
                  <a:lumOff val="35000"/>
                </a:schemeClr>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en-NZ" sz="1600" dirty="0">
              <a:solidFill>
                <a:schemeClr val="tx1">
                  <a:lumMod val="65000"/>
                  <a:lumOff val="35000"/>
                </a:schemeClr>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NZ" sz="1600" dirty="0">
                <a:solidFill>
                  <a:schemeClr val="tx1">
                    <a:lumMod val="65000"/>
                    <a:lumOff val="35000"/>
                  </a:schemeClr>
                </a:solidFill>
                <a:latin typeface="Arial" panose="020B0604020202020204" pitchFamily="34" charset="0"/>
                <a:cs typeface="Arial" panose="020B0604020202020204" pitchFamily="34" charset="0"/>
              </a:rPr>
              <a:t>Availability, completeness and reliability of key budget documents, plus transparency of natural resource contracts.</a:t>
            </a:r>
            <a:endParaRPr lang="en-NZ" sz="1600" dirty="0">
              <a:solidFill>
                <a:schemeClr val="tx1">
                  <a:lumMod val="65000"/>
                  <a:lumOff val="35000"/>
                </a:schemeClr>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en-NZ" sz="1600" dirty="0">
              <a:solidFill>
                <a:schemeClr val="tx1">
                  <a:lumMod val="65000"/>
                  <a:lumOff val="35000"/>
                </a:schemeClr>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NZ" sz="1600" dirty="0">
                <a:solidFill>
                  <a:schemeClr val="tx1">
                    <a:lumMod val="65000"/>
                    <a:lumOff val="35000"/>
                  </a:schemeClr>
                </a:solidFill>
                <a:latin typeface="Arial" panose="020B0604020202020204" pitchFamily="34" charset="0"/>
                <a:cs typeface="Arial" panose="020B0604020202020204" pitchFamily="34" charset="0"/>
              </a:rPr>
              <a:t>Findings:</a:t>
            </a:r>
            <a:endParaRPr lang="en-NZ" sz="1600" dirty="0">
              <a:solidFill>
                <a:schemeClr val="tx1">
                  <a:lumMod val="65000"/>
                  <a:lumOff val="35000"/>
                </a:schemeClr>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NZ" sz="1600" dirty="0">
                <a:solidFill>
                  <a:schemeClr val="tx1">
                    <a:lumMod val="65000"/>
                    <a:lumOff val="35000"/>
                  </a:schemeClr>
                </a:solidFill>
                <a:latin typeface="Arial" panose="020B0604020202020204" pitchFamily="34" charset="0"/>
                <a:cs typeface="Arial" panose="020B0604020202020204" pitchFamily="34" charset="0"/>
              </a:rPr>
              <a:t>13 GIFT stewards meet minimum FT requirements:</a:t>
            </a:r>
            <a:endParaRPr lang="en-NZ" sz="1600" dirty="0">
              <a:solidFill>
                <a:schemeClr val="tx1">
                  <a:lumMod val="65000"/>
                  <a:lumOff val="35000"/>
                </a:schemeClr>
              </a:solidFill>
              <a:latin typeface="Arial" panose="020B0604020202020204" pitchFamily="34" charset="0"/>
              <a:cs typeface="Arial" panose="020B0604020202020204" pitchFamily="34" charset="0"/>
            </a:endParaRPr>
          </a:p>
          <a:p>
            <a:pPr marL="1200150" lvl="2" indent="-285750">
              <a:buFont typeface="Arial" panose="020B0604020202020204" pitchFamily="34" charset="0"/>
              <a:buChar char="•"/>
            </a:pPr>
            <a:r>
              <a:rPr lang="en-NZ" sz="1600" dirty="0">
                <a:solidFill>
                  <a:schemeClr val="tx1">
                    <a:lumMod val="65000"/>
                    <a:lumOff val="35000"/>
                  </a:schemeClr>
                </a:solidFill>
                <a:latin typeface="Arial" panose="020B0604020202020204" pitchFamily="34" charset="0"/>
                <a:cs typeface="Arial" panose="020B0604020202020204" pitchFamily="34" charset="0"/>
              </a:rPr>
              <a:t>Argentina, Brazil, Chile, Colombia, Croatia, El Salvador, Guatemala, Indonesia, Mexico, Paraguay, Philippines, South Africa, Tunisia.</a:t>
            </a:r>
            <a:endParaRPr lang="en-NZ" sz="1600" dirty="0">
              <a:solidFill>
                <a:schemeClr val="tx1">
                  <a:lumMod val="65000"/>
                  <a:lumOff val="35000"/>
                </a:schemeClr>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NZ" sz="1600" dirty="0">
                <a:solidFill>
                  <a:schemeClr val="tx1">
                    <a:lumMod val="65000"/>
                    <a:lumOff val="35000"/>
                  </a:schemeClr>
                </a:solidFill>
                <a:latin typeface="Arial" panose="020B0604020202020204" pitchFamily="34" charset="0"/>
                <a:cs typeface="Arial" panose="020B0604020202020204" pitchFamily="34" charset="0"/>
              </a:rPr>
              <a:t>6 stewards/partners did not meet minimum requirements:</a:t>
            </a:r>
            <a:endParaRPr lang="en-NZ" sz="1600" dirty="0">
              <a:solidFill>
                <a:schemeClr val="tx1">
                  <a:lumMod val="65000"/>
                  <a:lumOff val="35000"/>
                </a:schemeClr>
              </a:solidFill>
              <a:latin typeface="Arial" panose="020B0604020202020204" pitchFamily="34" charset="0"/>
              <a:cs typeface="Arial" panose="020B0604020202020204" pitchFamily="34" charset="0"/>
            </a:endParaRPr>
          </a:p>
          <a:p>
            <a:pPr marL="1200150" lvl="2" indent="-285750">
              <a:buFont typeface="Arial" panose="020B0604020202020204" pitchFamily="34" charset="0"/>
              <a:buChar char="•"/>
            </a:pPr>
            <a:r>
              <a:rPr lang="en-NZ" sz="1600" dirty="0">
                <a:solidFill>
                  <a:schemeClr val="tx1">
                    <a:lumMod val="65000"/>
                    <a:lumOff val="35000"/>
                  </a:schemeClr>
                </a:solidFill>
                <a:latin typeface="Arial" panose="020B0604020202020204" pitchFamily="34" charset="0"/>
                <a:cs typeface="Arial" panose="020B0604020202020204" pitchFamily="34" charset="0"/>
              </a:rPr>
              <a:t>Benin, Dom. Republic, Egypt, Liberia, Nigeria, Ukraine</a:t>
            </a:r>
            <a:endParaRPr lang="en-NZ" sz="1600" dirty="0">
              <a:solidFill>
                <a:schemeClr val="tx1">
                  <a:lumMod val="65000"/>
                  <a:lumOff val="35000"/>
                </a:schemeClr>
              </a:solidFill>
              <a:latin typeface="Arial" panose="020B0604020202020204" pitchFamily="34" charset="0"/>
              <a:cs typeface="Arial" panose="020B0604020202020204" pitchFamily="34" charset="0"/>
            </a:endParaRPr>
          </a:p>
          <a:p>
            <a:pPr marL="1200150" lvl="2" indent="-285750">
              <a:buFont typeface="Arial" panose="020B0604020202020204" pitchFamily="34" charset="0"/>
              <a:buChar char="•"/>
            </a:pPr>
            <a:r>
              <a:rPr lang="en-NZ" sz="1600" dirty="0">
                <a:solidFill>
                  <a:schemeClr val="tx1">
                    <a:lumMod val="65000"/>
                    <a:lumOff val="35000"/>
                  </a:schemeClr>
                </a:solidFill>
                <a:latin typeface="Arial" panose="020B0604020202020204" pitchFamily="34" charset="0"/>
                <a:cs typeface="Arial" panose="020B0604020202020204" pitchFamily="34" charset="0"/>
              </a:rPr>
              <a:t>Of these 6, the first 3 countries assessed as having made significant progress</a:t>
            </a:r>
            <a:endParaRPr lang="en-US"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Marcador de número de diapositiva 2"/>
          <p:cNvSpPr txBox="1"/>
          <p:nvPr/>
        </p:nvSpPr>
        <p:spPr>
          <a:xfrm>
            <a:off x="457200" y="6275178"/>
            <a:ext cx="685800" cy="365125"/>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1100" smtClean="0">
                <a:solidFill>
                  <a:srgbClr val="7F7F7F"/>
                </a:solidFill>
                <a:latin typeface="Arial" panose="020B0604020202020204"/>
                <a:cs typeface="Arial" panose="020B0604020202020204"/>
              </a:rPr>
            </a:fld>
            <a:endParaRPr lang="en-US" sz="1100" dirty="0">
              <a:solidFill>
                <a:srgbClr val="7F7F7F"/>
              </a:solidFill>
              <a:latin typeface="Arial" panose="020B0604020202020204"/>
              <a:cs typeface="Arial" panose="020B0604020202020204"/>
            </a:endParaRPr>
          </a:p>
        </p:txBody>
      </p:sp>
      <p:cxnSp>
        <p:nvCxnSpPr>
          <p:cNvPr id="4" name="Straight Connector 3"/>
          <p:cNvCxnSpPr/>
          <p:nvPr/>
        </p:nvCxnSpPr>
        <p:spPr>
          <a:xfrm flipH="1">
            <a:off x="512217" y="6407474"/>
            <a:ext cx="323328"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815874" y="661149"/>
            <a:ext cx="7888543" cy="954107"/>
          </a:xfrm>
          <a:prstGeom prst="rect">
            <a:avLst/>
          </a:prstGeom>
          <a:noFill/>
        </p:spPr>
        <p:txBody>
          <a:bodyPr wrap="square" rtlCol="0">
            <a:spAutoFit/>
          </a:bodyPr>
          <a:lstStyle/>
          <a:p>
            <a:pPr algn="ctr"/>
            <a:r>
              <a:rPr lang="en-US" sz="2800" dirty="0">
                <a:solidFill>
                  <a:srgbClr val="FB5308"/>
                </a:solidFill>
                <a:latin typeface="Arial" panose="020B0604020202020204" pitchFamily="34" charset="0"/>
                <a:cs typeface="Arial" panose="020B0604020202020204" pitchFamily="34" charset="0"/>
              </a:rPr>
              <a:t>US State Department’s 2018 </a:t>
            </a:r>
            <a:endParaRPr lang="en-US" sz="2800" dirty="0">
              <a:solidFill>
                <a:srgbClr val="FB5308"/>
              </a:solidFill>
              <a:latin typeface="Arial" panose="020B0604020202020204" pitchFamily="34" charset="0"/>
              <a:cs typeface="Arial" panose="020B0604020202020204" pitchFamily="34" charset="0"/>
            </a:endParaRPr>
          </a:p>
          <a:p>
            <a:pPr algn="ctr"/>
            <a:r>
              <a:rPr lang="en-US" sz="2800" dirty="0">
                <a:solidFill>
                  <a:srgbClr val="FB5308"/>
                </a:solidFill>
                <a:latin typeface="Arial" panose="020B0604020202020204" pitchFamily="34" charset="0"/>
                <a:cs typeface="Arial" panose="020B0604020202020204" pitchFamily="34" charset="0"/>
              </a:rPr>
              <a:t>Fiscal Transparency Report</a:t>
            </a:r>
            <a:endParaRPr lang="en-US" sz="2800" dirty="0">
              <a:solidFill>
                <a:srgbClr val="FB5308"/>
              </a:solidFill>
              <a:latin typeface="Arial" panose="020B0604020202020204" pitchFamily="34" charset="0"/>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12217" y="1989438"/>
            <a:ext cx="8192200" cy="3046988"/>
          </a:xfrm>
          <a:prstGeom prst="rect">
            <a:avLst/>
          </a:prstGeom>
        </p:spPr>
        <p:txBody>
          <a:bodyPr wrap="square">
            <a:spAutoFit/>
          </a:bodyPr>
          <a:lstStyle/>
          <a:p>
            <a:pPr marL="285750" lvl="0" indent="-285750">
              <a:buFont typeface="Arial" panose="020B0604020202020204" pitchFamily="34" charset="0"/>
              <a:buChar char="•"/>
            </a:pPr>
            <a:r>
              <a:rPr lang="en-NZ" sz="1600" dirty="0">
                <a:solidFill>
                  <a:schemeClr val="tx1">
                    <a:lumMod val="65000"/>
                    <a:lumOff val="35000"/>
                  </a:schemeClr>
                </a:solidFill>
                <a:latin typeface="Arial" panose="020B0604020202020204" pitchFamily="34" charset="0"/>
                <a:cs typeface="Arial" panose="020B0604020202020204" pitchFamily="34" charset="0"/>
              </a:rPr>
              <a:t>Most commitments are related to:</a:t>
            </a:r>
            <a:endParaRPr lang="en-NZ" sz="1600" dirty="0">
              <a:solidFill>
                <a:schemeClr val="tx1">
                  <a:lumMod val="65000"/>
                  <a:lumOff val="35000"/>
                </a:schemeClr>
              </a:solidFill>
              <a:latin typeface="Arial" panose="020B0604020202020204" pitchFamily="34" charset="0"/>
              <a:cs typeface="Arial" panose="020B0604020202020204" pitchFamily="34" charset="0"/>
            </a:endParaRPr>
          </a:p>
          <a:p>
            <a:pPr lvl="0"/>
            <a:r>
              <a:rPr lang="en-NZ" sz="1600" dirty="0">
                <a:solidFill>
                  <a:schemeClr val="tx1">
                    <a:lumMod val="65000"/>
                    <a:lumOff val="35000"/>
                  </a:schemeClr>
                </a:solidFill>
                <a:latin typeface="Arial" panose="020B0604020202020204" pitchFamily="34" charset="0"/>
                <a:cs typeface="Arial" panose="020B0604020202020204" pitchFamily="34" charset="0"/>
              </a:rPr>
              <a:t> 	HLP 3: disclosure of past, present and forecast fiscal</a:t>
            </a:r>
            <a:br>
              <a:rPr lang="en-NZ" sz="1600" dirty="0">
                <a:solidFill>
                  <a:schemeClr val="tx1">
                    <a:lumMod val="65000"/>
                    <a:lumOff val="35000"/>
                  </a:schemeClr>
                </a:solidFill>
                <a:latin typeface="Arial" panose="020B0604020202020204" pitchFamily="34" charset="0"/>
                <a:cs typeface="Arial" panose="020B0604020202020204" pitchFamily="34" charset="0"/>
              </a:rPr>
            </a:br>
            <a:r>
              <a:rPr lang="en-NZ" sz="1600" dirty="0">
                <a:solidFill>
                  <a:schemeClr val="tx1">
                    <a:lumMod val="65000"/>
                    <a:lumOff val="35000"/>
                  </a:schemeClr>
                </a:solidFill>
                <a:latin typeface="Arial" panose="020B0604020202020204" pitchFamily="34" charset="0"/>
                <a:cs typeface="Arial" panose="020B0604020202020204" pitchFamily="34" charset="0"/>
              </a:rPr>
              <a:t>	information (49 commitments)</a:t>
            </a:r>
            <a:endParaRPr lang="en-NZ" sz="1600" dirty="0">
              <a:solidFill>
                <a:schemeClr val="tx1">
                  <a:lumMod val="65000"/>
                  <a:lumOff val="35000"/>
                </a:schemeClr>
              </a:solidFill>
              <a:latin typeface="Arial" panose="020B0604020202020204" pitchFamily="34" charset="0"/>
              <a:cs typeface="Arial" panose="020B0604020202020204" pitchFamily="34" charset="0"/>
            </a:endParaRPr>
          </a:p>
          <a:p>
            <a:pPr lvl="0"/>
            <a:r>
              <a:rPr lang="en-NZ" sz="1600" dirty="0">
                <a:solidFill>
                  <a:schemeClr val="tx1">
                    <a:lumMod val="65000"/>
                    <a:lumOff val="35000"/>
                  </a:schemeClr>
                </a:solidFill>
                <a:latin typeface="Arial" panose="020B0604020202020204" pitchFamily="34" charset="0"/>
                <a:cs typeface="Arial" panose="020B0604020202020204" pitchFamily="34" charset="0"/>
              </a:rPr>
              <a:t>	HLP 4: transparency of outputs/public services (27 commits.)</a:t>
            </a:r>
            <a:endParaRPr lang="en-NZ" sz="1600" dirty="0">
              <a:solidFill>
                <a:schemeClr val="tx1">
                  <a:lumMod val="65000"/>
                  <a:lumOff val="35000"/>
                </a:schemeClr>
              </a:solidFill>
              <a:latin typeface="Arial" panose="020B0604020202020204" pitchFamily="34" charset="0"/>
              <a:cs typeface="Arial" panose="020B0604020202020204" pitchFamily="34" charset="0"/>
            </a:endParaRPr>
          </a:p>
          <a:p>
            <a:pPr lvl="0"/>
            <a:r>
              <a:rPr lang="en-NZ" sz="1600" dirty="0">
                <a:solidFill>
                  <a:schemeClr val="tx1">
                    <a:lumMod val="65000"/>
                    <a:lumOff val="35000"/>
                  </a:schemeClr>
                </a:solidFill>
                <a:latin typeface="Arial" panose="020B0604020202020204" pitchFamily="34" charset="0"/>
                <a:cs typeface="Arial" panose="020B0604020202020204" pitchFamily="34" charset="0"/>
              </a:rPr>
              <a:t>	HLP 10: direct public participation (17 commitments)</a:t>
            </a:r>
            <a:endParaRPr lang="en-NZ" sz="1600" dirty="0">
              <a:solidFill>
                <a:schemeClr val="tx1">
                  <a:lumMod val="65000"/>
                  <a:lumOff val="35000"/>
                </a:schemeClr>
              </a:solidFill>
              <a:latin typeface="Arial" panose="020B0604020202020204" pitchFamily="34" charset="0"/>
              <a:cs typeface="Arial" panose="020B0604020202020204" pitchFamily="34" charset="0"/>
            </a:endParaRPr>
          </a:p>
          <a:p>
            <a:pPr lvl="0"/>
            <a:endParaRPr lang="en-NZ" sz="1600" dirty="0">
              <a:solidFill>
                <a:schemeClr val="tx1">
                  <a:lumMod val="65000"/>
                  <a:lumOff val="35000"/>
                </a:schemeClr>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NZ" sz="1600" dirty="0">
                <a:solidFill>
                  <a:schemeClr val="tx1">
                    <a:lumMod val="65000"/>
                    <a:lumOff val="35000"/>
                  </a:schemeClr>
                </a:solidFill>
                <a:latin typeface="Arial" panose="020B0604020202020204" pitchFamily="34" charset="0"/>
                <a:cs typeface="Arial" panose="020B0604020202020204" pitchFamily="34" charset="0"/>
              </a:rPr>
              <a:t>There are few commitments relating to </a:t>
            </a:r>
            <a:br>
              <a:rPr lang="en-NZ" sz="1600" dirty="0">
                <a:solidFill>
                  <a:schemeClr val="tx1">
                    <a:lumMod val="65000"/>
                    <a:lumOff val="35000"/>
                  </a:schemeClr>
                </a:solidFill>
                <a:latin typeface="Arial" panose="020B0604020202020204" pitchFamily="34" charset="0"/>
                <a:cs typeface="Arial" panose="020B0604020202020204" pitchFamily="34" charset="0"/>
              </a:rPr>
            </a:br>
            <a:r>
              <a:rPr lang="en-NZ" sz="1600" dirty="0">
                <a:solidFill>
                  <a:schemeClr val="tx1">
                    <a:lumMod val="65000"/>
                    <a:lumOff val="35000"/>
                  </a:schemeClr>
                </a:solidFill>
                <a:latin typeface="Arial" panose="020B0604020202020204" pitchFamily="34" charset="0"/>
                <a:cs typeface="Arial" panose="020B0604020202020204" pitchFamily="34" charset="0"/>
              </a:rPr>
              <a:t>legislative oversight (HLP 8), and independent audit (HLP 9)</a:t>
            </a:r>
            <a:endParaRPr lang="en-NZ" sz="1600" dirty="0">
              <a:solidFill>
                <a:schemeClr val="tx1">
                  <a:lumMod val="65000"/>
                  <a:lumOff val="35000"/>
                </a:schemeClr>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en-NZ" sz="1600" dirty="0">
              <a:solidFill>
                <a:schemeClr val="tx1">
                  <a:lumMod val="65000"/>
                  <a:lumOff val="35000"/>
                </a:schemeClr>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NZ" sz="1600" dirty="0">
                <a:solidFill>
                  <a:schemeClr val="tx1">
                    <a:lumMod val="65000"/>
                    <a:lumOff val="35000"/>
                  </a:schemeClr>
                </a:solidFill>
                <a:latin typeface="Arial" panose="020B0604020202020204" pitchFamily="34" charset="0"/>
                <a:cs typeface="Arial" panose="020B0604020202020204" pitchFamily="34" charset="0"/>
              </a:rPr>
              <a:t>There are no commitments relating to </a:t>
            </a:r>
            <a:br>
              <a:rPr lang="en-NZ" sz="1600" dirty="0">
                <a:solidFill>
                  <a:schemeClr val="tx1">
                    <a:lumMod val="65000"/>
                    <a:lumOff val="35000"/>
                  </a:schemeClr>
                </a:solidFill>
                <a:latin typeface="Arial" panose="020B0604020202020204" pitchFamily="34" charset="0"/>
                <a:cs typeface="Arial" panose="020B0604020202020204" pitchFamily="34" charset="0"/>
              </a:rPr>
            </a:br>
            <a:r>
              <a:rPr lang="en-NZ" sz="1600" dirty="0">
                <a:solidFill>
                  <a:schemeClr val="tx1">
                    <a:lumMod val="65000"/>
                    <a:lumOff val="35000"/>
                  </a:schemeClr>
                </a:solidFill>
                <a:latin typeface="Arial" panose="020B0604020202020204" pitchFamily="34" charset="0"/>
                <a:cs typeface="Arial" panose="020B0604020202020204" pitchFamily="34" charset="0"/>
              </a:rPr>
              <a:t>citizen right to fiscal information (HLP 1), or </a:t>
            </a:r>
            <a:br>
              <a:rPr lang="en-NZ" sz="1600" dirty="0">
                <a:solidFill>
                  <a:schemeClr val="tx1">
                    <a:lumMod val="65000"/>
                    <a:lumOff val="35000"/>
                  </a:schemeClr>
                </a:solidFill>
                <a:latin typeface="Arial" panose="020B0604020202020204" pitchFamily="34" charset="0"/>
                <a:cs typeface="Arial" panose="020B0604020202020204" pitchFamily="34" charset="0"/>
              </a:rPr>
            </a:br>
            <a:r>
              <a:rPr lang="en-NZ" sz="1600" dirty="0">
                <a:solidFill>
                  <a:schemeClr val="tx1">
                    <a:lumMod val="65000"/>
                    <a:lumOff val="35000"/>
                  </a:schemeClr>
                </a:solidFill>
                <a:latin typeface="Arial" panose="020B0604020202020204" pitchFamily="34" charset="0"/>
                <a:cs typeface="Arial" panose="020B0604020202020204" pitchFamily="34" charset="0"/>
              </a:rPr>
              <a:t>transparency of macro-fiscal policy (HLP 3)</a:t>
            </a:r>
            <a:endParaRPr lang="en-US"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Marcador de número de diapositiva 2"/>
          <p:cNvSpPr txBox="1"/>
          <p:nvPr/>
        </p:nvSpPr>
        <p:spPr>
          <a:xfrm>
            <a:off x="457200" y="6275178"/>
            <a:ext cx="685800" cy="365125"/>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1100" smtClean="0">
                <a:solidFill>
                  <a:srgbClr val="7F7F7F"/>
                </a:solidFill>
                <a:latin typeface="Arial" panose="020B0604020202020204"/>
                <a:cs typeface="Arial" panose="020B0604020202020204"/>
              </a:rPr>
            </a:fld>
            <a:endParaRPr lang="en-US" sz="1100" dirty="0">
              <a:solidFill>
                <a:srgbClr val="7F7F7F"/>
              </a:solidFill>
              <a:latin typeface="Arial" panose="020B0604020202020204"/>
              <a:cs typeface="Arial" panose="020B0604020202020204"/>
            </a:endParaRPr>
          </a:p>
        </p:txBody>
      </p:sp>
      <p:cxnSp>
        <p:nvCxnSpPr>
          <p:cNvPr id="4" name="Straight Connector 3"/>
          <p:cNvCxnSpPr/>
          <p:nvPr/>
        </p:nvCxnSpPr>
        <p:spPr>
          <a:xfrm flipH="1">
            <a:off x="512217" y="6407474"/>
            <a:ext cx="323328"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815874" y="802503"/>
            <a:ext cx="7888543" cy="954107"/>
          </a:xfrm>
          <a:prstGeom prst="rect">
            <a:avLst/>
          </a:prstGeom>
          <a:noFill/>
        </p:spPr>
        <p:txBody>
          <a:bodyPr wrap="square" rtlCol="0">
            <a:spAutoFit/>
          </a:bodyPr>
          <a:lstStyle/>
          <a:p>
            <a:pPr algn="ctr"/>
            <a:r>
              <a:rPr lang="en-US" sz="2800" dirty="0">
                <a:solidFill>
                  <a:srgbClr val="FB5308"/>
                </a:solidFill>
                <a:latin typeface="Arial" panose="020B0604020202020204" pitchFamily="34" charset="0"/>
                <a:cs typeface="Arial" panose="020B0604020202020204" pitchFamily="34" charset="0"/>
              </a:rPr>
              <a:t>Stewards’ fiscal transparency commitments</a:t>
            </a:r>
            <a:endParaRPr lang="en-US" sz="2800" dirty="0">
              <a:solidFill>
                <a:srgbClr val="FB5308"/>
              </a:solidFill>
              <a:latin typeface="Arial" panose="020B0604020202020204" pitchFamily="34" charset="0"/>
              <a:cs typeface="Arial" panose="020B0604020202020204" pitchFamily="34" charset="0"/>
            </a:endParaRPr>
          </a:p>
          <a:p>
            <a:pPr algn="ctr"/>
            <a:r>
              <a:rPr lang="en-US" sz="2800" dirty="0">
                <a:solidFill>
                  <a:srgbClr val="FB5308"/>
                </a:solidFill>
                <a:latin typeface="Arial" panose="020B0604020202020204" pitchFamily="34" charset="0"/>
                <a:cs typeface="Arial" panose="020B0604020202020204" pitchFamily="34" charset="0"/>
              </a:rPr>
              <a:t>in current OGP Action Plans</a:t>
            </a:r>
            <a:endParaRPr lang="en-US" sz="2800" dirty="0">
              <a:solidFill>
                <a:srgbClr val="FB5308"/>
              </a:solidFill>
              <a:latin typeface="Arial" panose="020B0604020202020204" pitchFamily="34" charset="0"/>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12217" y="1989438"/>
            <a:ext cx="8495858" cy="1647118"/>
          </a:xfrm>
          <a:prstGeom prst="rect">
            <a:avLst/>
          </a:prstGeom>
        </p:spPr>
        <p:txBody>
          <a:bodyPr wrap="square">
            <a:spAutoFit/>
          </a:bodyPr>
          <a:lstStyle/>
          <a:p>
            <a:pPr lvl="0"/>
            <a:endParaRPr lang="en-NZ" sz="2000" dirty="0"/>
          </a:p>
          <a:p>
            <a:pPr>
              <a:lnSpc>
                <a:spcPct val="150000"/>
              </a:lnSpc>
            </a:pPr>
            <a:endParaRPr lang="en-US" sz="2000" dirty="0">
              <a:solidFill>
                <a:srgbClr val="FF0000"/>
              </a:solidFill>
              <a:latin typeface="Arial" panose="020B0604020202020204" pitchFamily="34" charset="0"/>
              <a:cs typeface="Arial" panose="020B0604020202020204" pitchFamily="34" charset="0"/>
            </a:endParaRPr>
          </a:p>
          <a:p>
            <a:pPr marL="457200" indent="-457200">
              <a:lnSpc>
                <a:spcPct val="150000"/>
              </a:lnSpc>
              <a:buFont typeface="+mj-lt"/>
              <a:buAutoNum type="arabicPeriod" startAt="5"/>
            </a:pPr>
            <a:endParaRPr lang="en-US" sz="2000" dirty="0">
              <a:solidFill>
                <a:srgbClr val="FF0000"/>
              </a:solidFill>
              <a:latin typeface="Arial" panose="020B0604020202020204" pitchFamily="34" charset="0"/>
              <a:cs typeface="Arial" panose="020B0604020202020204" pitchFamily="34" charset="0"/>
            </a:endParaRPr>
          </a:p>
          <a:p>
            <a:pPr>
              <a:lnSpc>
                <a:spcPct val="150000"/>
              </a:lnSpc>
            </a:pPr>
            <a:endParaRPr lang="en-US" sz="16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Marcador de número de diapositiva 2"/>
          <p:cNvSpPr txBox="1"/>
          <p:nvPr/>
        </p:nvSpPr>
        <p:spPr>
          <a:xfrm>
            <a:off x="457200" y="6275178"/>
            <a:ext cx="685800" cy="365125"/>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1100" smtClean="0">
                <a:solidFill>
                  <a:srgbClr val="7F7F7F"/>
                </a:solidFill>
                <a:latin typeface="Arial" panose="020B0604020202020204"/>
                <a:cs typeface="Arial" panose="020B0604020202020204"/>
              </a:rPr>
            </a:fld>
            <a:endParaRPr lang="en-US" sz="1100" dirty="0">
              <a:solidFill>
                <a:srgbClr val="7F7F7F"/>
              </a:solidFill>
              <a:latin typeface="Arial" panose="020B0604020202020204"/>
              <a:cs typeface="Arial" panose="020B0604020202020204"/>
            </a:endParaRPr>
          </a:p>
        </p:txBody>
      </p:sp>
      <p:cxnSp>
        <p:nvCxnSpPr>
          <p:cNvPr id="4" name="Straight Connector 3"/>
          <p:cNvCxnSpPr/>
          <p:nvPr/>
        </p:nvCxnSpPr>
        <p:spPr>
          <a:xfrm flipH="1">
            <a:off x="512217" y="6407474"/>
            <a:ext cx="323328"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800100" y="463901"/>
            <a:ext cx="7888543" cy="986873"/>
          </a:xfrm>
          <a:prstGeom prst="rect">
            <a:avLst/>
          </a:prstGeom>
          <a:noFill/>
        </p:spPr>
        <p:txBody>
          <a:bodyPr wrap="square" rtlCol="0">
            <a:spAutoFit/>
          </a:bodyPr>
          <a:lstStyle/>
          <a:p>
            <a:pPr algn="ctr"/>
            <a:r>
              <a:rPr lang="en-US" sz="2800" dirty="0">
                <a:solidFill>
                  <a:srgbClr val="FB5308"/>
                </a:solidFill>
                <a:latin typeface="Arial" panose="020B0604020202020204" pitchFamily="34" charset="0"/>
                <a:cs typeface="Arial" panose="020B0604020202020204" pitchFamily="34" charset="0"/>
              </a:rPr>
              <a:t>Stewards’ OGP commitments: HLP 3</a:t>
            </a:r>
            <a:endParaRPr lang="en-US" sz="2800" dirty="0">
              <a:solidFill>
                <a:srgbClr val="FB5308"/>
              </a:solidFill>
              <a:latin typeface="Arial" panose="020B0604020202020204" pitchFamily="34" charset="0"/>
              <a:cs typeface="Arial" panose="020B0604020202020204" pitchFamily="34" charset="0"/>
            </a:endParaRPr>
          </a:p>
          <a:p>
            <a:pPr algn="ctr">
              <a:lnSpc>
                <a:spcPct val="115000"/>
              </a:lnSpc>
              <a:spcAft>
                <a:spcPts val="0"/>
              </a:spcAft>
            </a:pPr>
            <a:r>
              <a:rPr lang="en-US" sz="2800" dirty="0">
                <a:solidFill>
                  <a:srgbClr val="FB5308"/>
                </a:solidFill>
                <a:latin typeface="Arial" panose="020B0604020202020204" pitchFamily="34" charset="0"/>
                <a:cs typeface="Arial" panose="020B0604020202020204" pitchFamily="34" charset="0"/>
              </a:rPr>
              <a:t> </a:t>
            </a:r>
            <a:r>
              <a:rPr lang="en-NZ" sz="2800" dirty="0">
                <a:solidFill>
                  <a:srgbClr val="FB5308"/>
                </a:solidFill>
                <a:latin typeface="Arial" panose="020B0604020202020204" pitchFamily="34" charset="0"/>
                <a:cs typeface="Arial" panose="020B0604020202020204" pitchFamily="34" charset="0"/>
              </a:rPr>
              <a:t>Past, present and future fiscal information</a:t>
            </a:r>
            <a:endParaRPr lang="en-NZ" sz="2800" dirty="0">
              <a:solidFill>
                <a:srgbClr val="FB5308"/>
              </a:solidFill>
              <a:latin typeface="Arial" panose="020B0604020202020204" pitchFamily="34" charset="0"/>
              <a:cs typeface="Arial" panose="020B0604020202020204" pitchFamily="34" charset="0"/>
            </a:endParaRPr>
          </a:p>
        </p:txBody>
      </p:sp>
      <p:graphicFrame>
        <p:nvGraphicFramePr>
          <p:cNvPr id="8" name="Table 7"/>
          <p:cNvGraphicFramePr>
            <a:graphicFrameLocks noGrp="1"/>
          </p:cNvGraphicFramePr>
          <p:nvPr/>
        </p:nvGraphicFramePr>
        <p:xfrm>
          <a:off x="457200" y="1846839"/>
          <a:ext cx="8231443" cy="3838177"/>
        </p:xfrm>
        <a:graphic>
          <a:graphicData uri="http://schemas.openxmlformats.org/drawingml/2006/table">
            <a:tbl>
              <a:tblPr firstRow="1" firstCol="1" bandRow="1">
                <a:tableStyleId>{2A488322-F2BA-4B5B-9748-0D474271808F}</a:tableStyleId>
              </a:tblPr>
              <a:tblGrid>
                <a:gridCol w="2857500"/>
                <a:gridCol w="5373943"/>
              </a:tblGrid>
              <a:tr h="641384">
                <a:tc>
                  <a:txBody>
                    <a:bodyPr/>
                    <a:lstStyle/>
                    <a:p>
                      <a:pPr algn="l">
                        <a:lnSpc>
                          <a:spcPct val="115000"/>
                        </a:lnSpc>
                        <a:spcAft>
                          <a:spcPts val="0"/>
                        </a:spcAft>
                      </a:pPr>
                      <a:r>
                        <a:rPr lang="en-NZ" sz="1600" b="0" dirty="0">
                          <a:solidFill>
                            <a:schemeClr val="bg1"/>
                          </a:solidFill>
                          <a:effectLst/>
                          <a:latin typeface="Arial" panose="020B0604020202020204" pitchFamily="34" charset="0"/>
                          <a:cs typeface="Arial" panose="020B0604020202020204" pitchFamily="34" charset="0"/>
                        </a:rPr>
                        <a:t>3a) Budget transparency general</a:t>
                      </a:r>
                      <a:endParaRPr lang="en-NZ" sz="16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6648" marR="56648" marT="0" marB="0">
                    <a:lnL>
                      <a:noFill/>
                    </a:lnL>
                    <a:lnR>
                      <a:noFill/>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6900"/>
                    </a:solidFill>
                  </a:tcPr>
                </a:tc>
                <a:tc>
                  <a:txBody>
                    <a:bodyPr/>
                    <a:lstStyle/>
                    <a:p>
                      <a:pPr marL="0" algn="just" defTabSz="457200" rtl="0" eaLnBrk="1" latinLnBrk="0" hangingPunct="1">
                        <a:lnSpc>
                          <a:spcPct val="115000"/>
                        </a:lnSpc>
                        <a:spcAft>
                          <a:spcPts val="0"/>
                        </a:spcAft>
                      </a:pPr>
                      <a:r>
                        <a:rPr lang="en-NZ" sz="1600" b="0" kern="1200" dirty="0">
                          <a:solidFill>
                            <a:schemeClr val="dk1"/>
                          </a:solidFill>
                          <a:effectLst/>
                          <a:latin typeface="Arial" panose="020B0604020202020204" pitchFamily="34" charset="0"/>
                          <a:ea typeface="+mn-ea"/>
                          <a:cs typeface="Arial" panose="020B0604020202020204" pitchFamily="34" charset="0"/>
                        </a:rPr>
                        <a:t>Argentina, Brazil, Croatia, Colombia, Guatemala, South Africa, Tunisia, Ukraine, Uruguay</a:t>
                      </a:r>
                      <a:endParaRPr lang="en-NZ" sz="1600" b="0" kern="1200" dirty="0">
                        <a:solidFill>
                          <a:schemeClr val="dk1"/>
                        </a:solidFill>
                        <a:effectLst/>
                        <a:latin typeface="Arial" panose="020B0604020202020204" pitchFamily="34" charset="0"/>
                        <a:ea typeface="+mn-ea"/>
                        <a:cs typeface="Arial" panose="020B0604020202020204" pitchFamily="34" charset="0"/>
                      </a:endParaRPr>
                    </a:p>
                  </a:txBody>
                  <a:tcPr marL="56648" marR="56648" marT="0" marB="0">
                    <a:lnL>
                      <a:noFill/>
                    </a:lnL>
                    <a:lnR>
                      <a:noFill/>
                    </a:lnR>
                    <a:lnT w="12700" cap="flat" cmpd="sng" algn="ctr">
                      <a:solidFill>
                        <a:srgbClr val="FF6900"/>
                      </a:solidFill>
                      <a:prstDash val="solid"/>
                      <a:round/>
                      <a:headEnd type="none" w="med" len="med"/>
                      <a:tailEnd type="none" w="med" len="med"/>
                    </a:lnT>
                    <a:lnB w="12700" cap="flat" cmpd="sng" algn="ctr">
                      <a:solidFill>
                        <a:srgbClr val="FF69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31493">
                <a:tc>
                  <a:txBody>
                    <a:bodyPr/>
                    <a:lstStyle/>
                    <a:p>
                      <a:pPr algn="l">
                        <a:lnSpc>
                          <a:spcPct val="115000"/>
                        </a:lnSpc>
                        <a:spcAft>
                          <a:spcPts val="0"/>
                        </a:spcAft>
                      </a:pPr>
                      <a:r>
                        <a:rPr lang="en-NZ" sz="1600" b="0" dirty="0">
                          <a:solidFill>
                            <a:schemeClr val="bg1"/>
                          </a:solidFill>
                          <a:effectLst/>
                          <a:latin typeface="Arial" panose="020B0604020202020204" pitchFamily="34" charset="0"/>
                          <a:cs typeface="Arial" panose="020B0604020202020204" pitchFamily="34" charset="0"/>
                        </a:rPr>
                        <a:t>3b) Fiscal Reporting</a:t>
                      </a:r>
                      <a:endParaRPr lang="en-NZ" sz="16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6648" marR="56648" marT="0" marB="0">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6900"/>
                    </a:solidFill>
                  </a:tcPr>
                </a:tc>
                <a:tc>
                  <a:txBody>
                    <a:bodyPr/>
                    <a:lstStyle/>
                    <a:p>
                      <a:pPr algn="just">
                        <a:lnSpc>
                          <a:spcPct val="115000"/>
                        </a:lnSpc>
                        <a:spcAft>
                          <a:spcPts val="0"/>
                        </a:spcAft>
                      </a:pPr>
                      <a:r>
                        <a:rPr lang="en-NZ" sz="1600" dirty="0">
                          <a:effectLst/>
                          <a:latin typeface="Arial" panose="020B0604020202020204" pitchFamily="34" charset="0"/>
                          <a:cs typeface="Arial" panose="020B0604020202020204" pitchFamily="34" charset="0"/>
                        </a:rPr>
                        <a:t>Argentina, Colombia, Croatia</a:t>
                      </a:r>
                      <a:endParaRPr lang="en-NZ" sz="1600" dirty="0">
                        <a:effectLst/>
                        <a:latin typeface="Arial" panose="020B0604020202020204" pitchFamily="34" charset="0"/>
                        <a:ea typeface="Calibri" panose="020F0502020204030204" pitchFamily="34" charset="0"/>
                        <a:cs typeface="Arial" panose="020B0604020202020204" pitchFamily="34" charset="0"/>
                      </a:endParaRPr>
                    </a:p>
                  </a:txBody>
                  <a:tcPr marL="56648" marR="56648" marT="0" marB="0">
                    <a:lnL>
                      <a:noFill/>
                    </a:lnL>
                    <a:lnR>
                      <a:noFill/>
                    </a:lnR>
                    <a:lnT w="12700" cap="flat" cmpd="sng" algn="ctr">
                      <a:solidFill>
                        <a:srgbClr val="FF6900"/>
                      </a:solidFill>
                      <a:prstDash val="solid"/>
                      <a:round/>
                      <a:headEnd type="none" w="med" len="med"/>
                      <a:tailEnd type="none" w="med" len="med"/>
                    </a:lnT>
                    <a:lnB w="12700" cap="flat" cmpd="sng" algn="ctr">
                      <a:solidFill>
                        <a:srgbClr val="FF6900"/>
                      </a:solidFill>
                      <a:prstDash val="solid"/>
                      <a:round/>
                      <a:headEnd type="none" w="med" len="med"/>
                      <a:tailEnd type="none" w="med" len="med"/>
                    </a:lnB>
                    <a:lnTlToBr w="12700" cmpd="sng">
                      <a:noFill/>
                      <a:prstDash val="solid"/>
                    </a:lnTlToBr>
                    <a:lnBlToTr w="12700" cmpd="sng">
                      <a:noFill/>
                      <a:prstDash val="solid"/>
                    </a:lnBlToTr>
                  </a:tcPr>
                </a:tc>
              </a:tr>
              <a:tr h="564969">
                <a:tc>
                  <a:txBody>
                    <a:bodyPr/>
                    <a:lstStyle/>
                    <a:p>
                      <a:pPr algn="l">
                        <a:lnSpc>
                          <a:spcPct val="115000"/>
                        </a:lnSpc>
                        <a:spcAft>
                          <a:spcPts val="0"/>
                        </a:spcAft>
                      </a:pPr>
                      <a:r>
                        <a:rPr lang="en-NZ" sz="1600" b="0" dirty="0">
                          <a:solidFill>
                            <a:schemeClr val="bg1"/>
                          </a:solidFill>
                          <a:effectLst/>
                          <a:latin typeface="Arial" panose="020B0604020202020204" pitchFamily="34" charset="0"/>
                          <a:cs typeface="Arial" panose="020B0604020202020204" pitchFamily="34" charset="0"/>
                        </a:rPr>
                        <a:t>3c) Revenues general </a:t>
                      </a:r>
                      <a:endParaRPr lang="en-NZ" sz="16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6648" marR="56648" marT="0" marB="0">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6900"/>
                    </a:solidFill>
                  </a:tcPr>
                </a:tc>
                <a:tc>
                  <a:txBody>
                    <a:bodyPr/>
                    <a:lstStyle/>
                    <a:p>
                      <a:pPr algn="just">
                        <a:lnSpc>
                          <a:spcPct val="115000"/>
                        </a:lnSpc>
                        <a:spcAft>
                          <a:spcPts val="0"/>
                        </a:spcAft>
                      </a:pPr>
                      <a:r>
                        <a:rPr lang="en-NZ" sz="1600" dirty="0">
                          <a:effectLst/>
                          <a:latin typeface="Arial" panose="020B0604020202020204" pitchFamily="34" charset="0"/>
                          <a:cs typeface="Arial" panose="020B0604020202020204" pitchFamily="34" charset="0"/>
                        </a:rPr>
                        <a:t>Chile, Guatemala, Nigeria, Tunisia, Uruguay</a:t>
                      </a:r>
                      <a:endParaRPr lang="en-NZ" sz="1600" dirty="0">
                        <a:effectLst/>
                        <a:latin typeface="Arial" panose="020B0604020202020204" pitchFamily="34" charset="0"/>
                        <a:ea typeface="Calibri" panose="020F0502020204030204" pitchFamily="34" charset="0"/>
                        <a:cs typeface="Arial" panose="020B0604020202020204" pitchFamily="34" charset="0"/>
                      </a:endParaRPr>
                    </a:p>
                  </a:txBody>
                  <a:tcPr marL="56648" marR="56648" marT="0" marB="0">
                    <a:lnL>
                      <a:noFill/>
                    </a:lnL>
                    <a:lnR>
                      <a:noFill/>
                    </a:lnR>
                    <a:lnT w="12700" cap="flat" cmpd="sng" algn="ctr">
                      <a:solidFill>
                        <a:srgbClr val="FF6900"/>
                      </a:solidFill>
                      <a:prstDash val="solid"/>
                      <a:round/>
                      <a:headEnd type="none" w="med" len="med"/>
                      <a:tailEnd type="none" w="med" len="med"/>
                    </a:lnT>
                    <a:lnB w="12700" cap="flat" cmpd="sng" algn="ctr">
                      <a:solidFill>
                        <a:srgbClr val="FF6900"/>
                      </a:solidFill>
                      <a:prstDash val="solid"/>
                      <a:round/>
                      <a:headEnd type="none" w="med" len="med"/>
                      <a:tailEnd type="none" w="med" len="med"/>
                    </a:lnB>
                    <a:lnTlToBr w="12700" cmpd="sng">
                      <a:noFill/>
                      <a:prstDash val="solid"/>
                    </a:lnTlToBr>
                    <a:lnBlToTr w="12700" cmpd="sng">
                      <a:noFill/>
                      <a:prstDash val="solid"/>
                    </a:lnBlToTr>
                  </a:tcPr>
                </a:tc>
              </a:tr>
              <a:tr h="564969">
                <a:tc>
                  <a:txBody>
                    <a:bodyPr/>
                    <a:lstStyle/>
                    <a:p>
                      <a:pPr algn="l">
                        <a:lnSpc>
                          <a:spcPct val="115000"/>
                        </a:lnSpc>
                        <a:spcAft>
                          <a:spcPts val="0"/>
                        </a:spcAft>
                      </a:pPr>
                      <a:r>
                        <a:rPr lang="en-NZ" sz="1600" b="0" dirty="0">
                          <a:solidFill>
                            <a:schemeClr val="bg1"/>
                          </a:solidFill>
                          <a:effectLst/>
                          <a:latin typeface="Arial" panose="020B0604020202020204" pitchFamily="34" charset="0"/>
                          <a:cs typeface="Arial" panose="020B0604020202020204" pitchFamily="34" charset="0"/>
                        </a:rPr>
                        <a:t>3d) Natural resource revenues </a:t>
                      </a:r>
                      <a:endParaRPr lang="en-NZ" sz="16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6648" marR="56648" marT="0" marB="0">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6900"/>
                    </a:solidFill>
                  </a:tcPr>
                </a:tc>
                <a:tc>
                  <a:txBody>
                    <a:bodyPr/>
                    <a:lstStyle/>
                    <a:p>
                      <a:pPr algn="just">
                        <a:lnSpc>
                          <a:spcPct val="115000"/>
                        </a:lnSpc>
                        <a:spcAft>
                          <a:spcPts val="0"/>
                        </a:spcAft>
                      </a:pPr>
                      <a:r>
                        <a:rPr lang="en-NZ" sz="1600" dirty="0">
                          <a:effectLst/>
                          <a:latin typeface="Arial" panose="020B0604020202020204" pitchFamily="34" charset="0"/>
                          <a:cs typeface="Arial" panose="020B0604020202020204" pitchFamily="34" charset="0"/>
                        </a:rPr>
                        <a:t>Chile, Colombia, Nigeria, Philippines, Tunisia, Ukraine, USA</a:t>
                      </a:r>
                      <a:endParaRPr lang="en-NZ" sz="1600" dirty="0">
                        <a:effectLst/>
                        <a:latin typeface="Arial" panose="020B0604020202020204" pitchFamily="34" charset="0"/>
                        <a:ea typeface="Calibri" panose="020F0502020204030204" pitchFamily="34" charset="0"/>
                        <a:cs typeface="Arial" panose="020B0604020202020204" pitchFamily="34" charset="0"/>
                      </a:endParaRPr>
                    </a:p>
                  </a:txBody>
                  <a:tcPr marL="56648" marR="56648" marT="0" marB="0">
                    <a:lnL>
                      <a:noFill/>
                    </a:lnL>
                    <a:lnR>
                      <a:noFill/>
                    </a:lnR>
                    <a:lnT w="12700" cap="flat" cmpd="sng" algn="ctr">
                      <a:solidFill>
                        <a:srgbClr val="FF6900"/>
                      </a:solidFill>
                      <a:prstDash val="solid"/>
                      <a:round/>
                      <a:headEnd type="none" w="med" len="med"/>
                      <a:tailEnd type="none" w="med" len="med"/>
                    </a:lnT>
                    <a:lnB w="12700" cap="flat" cmpd="sng" algn="ctr">
                      <a:solidFill>
                        <a:srgbClr val="FF6900"/>
                      </a:solidFill>
                      <a:prstDash val="solid"/>
                      <a:round/>
                      <a:headEnd type="none" w="med" len="med"/>
                      <a:tailEnd type="none" w="med" len="med"/>
                    </a:lnB>
                    <a:lnTlToBr w="12700" cmpd="sng">
                      <a:noFill/>
                      <a:prstDash val="solid"/>
                    </a:lnTlToBr>
                    <a:lnBlToTr w="12700" cmpd="sng">
                      <a:noFill/>
                      <a:prstDash val="solid"/>
                    </a:lnBlToTr>
                  </a:tcPr>
                </a:tc>
              </a:tr>
              <a:tr h="564969">
                <a:tc>
                  <a:txBody>
                    <a:bodyPr/>
                    <a:lstStyle/>
                    <a:p>
                      <a:pPr algn="l">
                        <a:lnSpc>
                          <a:spcPct val="115000"/>
                        </a:lnSpc>
                        <a:spcAft>
                          <a:spcPts val="0"/>
                        </a:spcAft>
                      </a:pPr>
                      <a:r>
                        <a:rPr lang="en-NZ" sz="1600" b="0" dirty="0">
                          <a:solidFill>
                            <a:schemeClr val="bg1"/>
                          </a:solidFill>
                          <a:effectLst/>
                          <a:latin typeface="Arial" panose="020B0604020202020204" pitchFamily="34" charset="0"/>
                          <a:cs typeface="Arial" panose="020B0604020202020204" pitchFamily="34" charset="0"/>
                        </a:rPr>
                        <a:t>3e) External financing</a:t>
                      </a:r>
                      <a:endParaRPr lang="en-NZ" sz="16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6648" marR="56648" marT="0" marB="0">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6900"/>
                    </a:solidFill>
                  </a:tcPr>
                </a:tc>
                <a:tc>
                  <a:txBody>
                    <a:bodyPr/>
                    <a:lstStyle/>
                    <a:p>
                      <a:pPr algn="just">
                        <a:lnSpc>
                          <a:spcPct val="115000"/>
                        </a:lnSpc>
                        <a:spcAft>
                          <a:spcPts val="0"/>
                        </a:spcAft>
                      </a:pPr>
                      <a:r>
                        <a:rPr lang="en-NZ" sz="1600" dirty="0">
                          <a:effectLst/>
                          <a:latin typeface="Arial" panose="020B0604020202020204" pitchFamily="34" charset="0"/>
                          <a:cs typeface="Arial" panose="020B0604020202020204" pitchFamily="34" charset="0"/>
                        </a:rPr>
                        <a:t>USA</a:t>
                      </a:r>
                      <a:endParaRPr lang="en-NZ" sz="1600" dirty="0">
                        <a:effectLst/>
                        <a:latin typeface="Arial" panose="020B0604020202020204" pitchFamily="34" charset="0"/>
                        <a:ea typeface="Calibri" panose="020F0502020204030204" pitchFamily="34" charset="0"/>
                        <a:cs typeface="Arial" panose="020B0604020202020204" pitchFamily="34" charset="0"/>
                      </a:endParaRPr>
                    </a:p>
                  </a:txBody>
                  <a:tcPr marL="56648" marR="56648" marT="0" marB="0">
                    <a:lnL>
                      <a:noFill/>
                    </a:lnL>
                    <a:lnR>
                      <a:noFill/>
                    </a:lnR>
                    <a:lnT w="12700" cap="flat" cmpd="sng" algn="ctr">
                      <a:solidFill>
                        <a:srgbClr val="FF6900"/>
                      </a:solidFill>
                      <a:prstDash val="solid"/>
                      <a:round/>
                      <a:headEnd type="none" w="med" len="med"/>
                      <a:tailEnd type="none" w="med" len="med"/>
                    </a:lnT>
                    <a:lnB w="12700" cap="flat" cmpd="sng" algn="ctr">
                      <a:solidFill>
                        <a:srgbClr val="FF6900"/>
                      </a:solidFill>
                      <a:prstDash val="solid"/>
                      <a:round/>
                      <a:headEnd type="none" w="med" len="med"/>
                      <a:tailEnd type="none" w="med" len="med"/>
                    </a:lnB>
                    <a:lnTlToBr w="12700" cmpd="sng">
                      <a:noFill/>
                      <a:prstDash val="solid"/>
                    </a:lnTlToBr>
                    <a:lnBlToTr w="12700" cmpd="sng">
                      <a:noFill/>
                      <a:prstDash val="solid"/>
                    </a:lnBlToTr>
                  </a:tcPr>
                </a:tc>
              </a:tr>
              <a:tr h="564969">
                <a:tc>
                  <a:txBody>
                    <a:bodyPr/>
                    <a:lstStyle/>
                    <a:p>
                      <a:pPr algn="l">
                        <a:lnSpc>
                          <a:spcPct val="115000"/>
                        </a:lnSpc>
                        <a:spcAft>
                          <a:spcPts val="0"/>
                        </a:spcAft>
                      </a:pPr>
                      <a:r>
                        <a:rPr lang="en-NZ" sz="1600" b="0" dirty="0">
                          <a:solidFill>
                            <a:schemeClr val="bg1"/>
                          </a:solidFill>
                          <a:effectLst/>
                          <a:latin typeface="Arial" panose="020B0604020202020204" pitchFamily="34" charset="0"/>
                          <a:cs typeface="Arial" panose="020B0604020202020204" pitchFamily="34" charset="0"/>
                        </a:rPr>
                        <a:t>3f) Public investment mgmt.</a:t>
                      </a:r>
                      <a:endParaRPr lang="en-NZ" sz="16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6648" marR="56648" marT="0" marB="0">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6900"/>
                    </a:solidFill>
                  </a:tcPr>
                </a:tc>
                <a:tc>
                  <a:txBody>
                    <a:bodyPr/>
                    <a:lstStyle/>
                    <a:p>
                      <a:pPr algn="just">
                        <a:lnSpc>
                          <a:spcPct val="115000"/>
                        </a:lnSpc>
                        <a:spcAft>
                          <a:spcPts val="0"/>
                        </a:spcAft>
                      </a:pPr>
                      <a:r>
                        <a:rPr lang="en-NZ" sz="1600" dirty="0">
                          <a:effectLst/>
                          <a:latin typeface="Arial" panose="020B0604020202020204" pitchFamily="34" charset="0"/>
                          <a:cs typeface="Arial" panose="020B0604020202020204" pitchFamily="34" charset="0"/>
                        </a:rPr>
                        <a:t>Colombia, Mexico, Paraguay, Uruguay, USA</a:t>
                      </a:r>
                      <a:endParaRPr lang="en-NZ" sz="1600" dirty="0">
                        <a:effectLst/>
                        <a:latin typeface="Arial" panose="020B0604020202020204" pitchFamily="34" charset="0"/>
                        <a:ea typeface="Calibri" panose="020F0502020204030204" pitchFamily="34" charset="0"/>
                        <a:cs typeface="Arial" panose="020B0604020202020204" pitchFamily="34" charset="0"/>
                      </a:endParaRPr>
                    </a:p>
                  </a:txBody>
                  <a:tcPr marL="56648" marR="56648" marT="0" marB="0">
                    <a:lnL>
                      <a:noFill/>
                    </a:lnL>
                    <a:lnR>
                      <a:noFill/>
                    </a:lnR>
                    <a:lnT w="12700" cap="flat" cmpd="sng" algn="ctr">
                      <a:solidFill>
                        <a:srgbClr val="FF6900"/>
                      </a:solidFill>
                      <a:prstDash val="solid"/>
                      <a:round/>
                      <a:headEnd type="none" w="med" len="med"/>
                      <a:tailEnd type="none" w="med" len="med"/>
                    </a:lnT>
                    <a:lnB w="12700" cap="flat" cmpd="sng" algn="ctr">
                      <a:solidFill>
                        <a:srgbClr val="FF6900"/>
                      </a:solidFill>
                      <a:prstDash val="solid"/>
                      <a:round/>
                      <a:headEnd type="none" w="med" len="med"/>
                      <a:tailEnd type="none" w="med" len="med"/>
                    </a:lnB>
                    <a:lnTlToBr w="12700" cmpd="sng">
                      <a:noFill/>
                      <a:prstDash val="solid"/>
                    </a:lnTlToBr>
                    <a:lnBlToTr w="12700" cmpd="sng">
                      <a:noFill/>
                      <a:prstDash val="solid"/>
                    </a:lnBlToTr>
                  </a:tcPr>
                </a:tc>
              </a:tr>
              <a:tr h="331493">
                <a:tc>
                  <a:txBody>
                    <a:bodyPr/>
                    <a:lstStyle/>
                    <a:p>
                      <a:pPr algn="l">
                        <a:lnSpc>
                          <a:spcPct val="115000"/>
                        </a:lnSpc>
                        <a:spcAft>
                          <a:spcPts val="0"/>
                        </a:spcAft>
                      </a:pPr>
                      <a:r>
                        <a:rPr lang="en-NZ" sz="1600" b="0" dirty="0">
                          <a:solidFill>
                            <a:schemeClr val="bg1"/>
                          </a:solidFill>
                          <a:effectLst/>
                          <a:latin typeface="Arial" panose="020B0604020202020204" pitchFamily="34" charset="0"/>
                          <a:cs typeface="Arial" panose="020B0604020202020204" pitchFamily="34" charset="0"/>
                        </a:rPr>
                        <a:t>3g) Open fiscal data</a:t>
                      </a:r>
                      <a:endParaRPr lang="en-NZ" sz="16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6648" marR="56648" marT="0" marB="0">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6900"/>
                    </a:solidFill>
                  </a:tcPr>
                </a:tc>
                <a:tc>
                  <a:txBody>
                    <a:bodyPr/>
                    <a:lstStyle/>
                    <a:p>
                      <a:pPr algn="just">
                        <a:lnSpc>
                          <a:spcPct val="115000"/>
                        </a:lnSpc>
                        <a:spcAft>
                          <a:spcPts val="0"/>
                        </a:spcAft>
                      </a:pPr>
                      <a:r>
                        <a:rPr lang="en-NZ" sz="1600" dirty="0">
                          <a:effectLst/>
                          <a:latin typeface="Arial" panose="020B0604020202020204" pitchFamily="34" charset="0"/>
                          <a:cs typeface="Arial" panose="020B0604020202020204" pitchFamily="34" charset="0"/>
                        </a:rPr>
                        <a:t>Brazil, Colombia, Guatemala, Indonesia, Uruguay, USA</a:t>
                      </a:r>
                      <a:endParaRPr lang="en-NZ" sz="1600" dirty="0">
                        <a:effectLst/>
                        <a:latin typeface="Arial" panose="020B0604020202020204" pitchFamily="34" charset="0"/>
                        <a:ea typeface="Calibri" panose="020F0502020204030204" pitchFamily="34" charset="0"/>
                        <a:cs typeface="Arial" panose="020B0604020202020204" pitchFamily="34" charset="0"/>
                      </a:endParaRPr>
                    </a:p>
                  </a:txBody>
                  <a:tcPr marL="56648" marR="56648" marT="0" marB="0">
                    <a:lnL>
                      <a:noFill/>
                    </a:lnL>
                    <a:lnR>
                      <a:noFill/>
                    </a:lnR>
                    <a:lnT w="12700" cap="flat" cmpd="sng" algn="ctr">
                      <a:solidFill>
                        <a:srgbClr val="FF6900"/>
                      </a:solidFill>
                      <a:prstDash val="solid"/>
                      <a:round/>
                      <a:headEnd type="none" w="med" len="med"/>
                      <a:tailEnd type="none" w="med" len="med"/>
                    </a:lnT>
                    <a:lnB w="12700" cap="flat" cmpd="sng" algn="ctr">
                      <a:solidFill>
                        <a:srgbClr val="FF6900"/>
                      </a:solidFill>
                      <a:prstDash val="solid"/>
                      <a:round/>
                      <a:headEnd type="none" w="med" len="med"/>
                      <a:tailEnd type="none" w="med" len="med"/>
                    </a:lnB>
                    <a:lnTlToBr w="12700" cmpd="sng">
                      <a:noFill/>
                      <a:prstDash val="solid"/>
                    </a:lnTlToBr>
                    <a:lnBlToTr w="12700" cmpd="sng">
                      <a:noFill/>
                      <a:prstDash val="solid"/>
                    </a:lnBlToTr>
                  </a:tcPr>
                </a:tc>
              </a:tr>
              <a:tr h="273931">
                <a:tc>
                  <a:txBody>
                    <a:bodyPr/>
                    <a:lstStyle/>
                    <a:p>
                      <a:pPr algn="l">
                        <a:lnSpc>
                          <a:spcPct val="115000"/>
                        </a:lnSpc>
                        <a:spcAft>
                          <a:spcPts val="0"/>
                        </a:spcAft>
                      </a:pPr>
                      <a:r>
                        <a:rPr lang="en-NZ" sz="1600" b="0" dirty="0">
                          <a:solidFill>
                            <a:schemeClr val="bg1"/>
                          </a:solidFill>
                          <a:effectLst/>
                          <a:latin typeface="Arial" panose="020B0604020202020204" pitchFamily="34" charset="0"/>
                          <a:cs typeface="Arial" panose="020B0604020202020204" pitchFamily="34" charset="0"/>
                        </a:rPr>
                        <a:t>3h) SDGs</a:t>
                      </a:r>
                      <a:endParaRPr lang="en-NZ" sz="16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6648" marR="56648" marT="0" marB="0">
                    <a:lnL>
                      <a:noFill/>
                    </a:lnL>
                    <a:lnR>
                      <a:noFill/>
                    </a:lnR>
                    <a:lnT w="12700" cap="flat" cmpd="sng" algn="ctr">
                      <a:solidFill>
                        <a:schemeClr val="bg1"/>
                      </a:solidFill>
                      <a:prstDash val="solid"/>
                      <a:round/>
                      <a:headEnd type="none" w="med" len="med"/>
                      <a:tailEnd type="none" w="med" len="med"/>
                    </a:lnT>
                    <a:lnB w="25400" cmpd="sng">
                      <a:noFill/>
                    </a:lnB>
                    <a:lnTlToBr w="12700" cmpd="sng">
                      <a:noFill/>
                      <a:prstDash val="solid"/>
                    </a:lnTlToBr>
                    <a:lnBlToTr w="12700" cmpd="sng">
                      <a:noFill/>
                      <a:prstDash val="solid"/>
                    </a:lnBlToTr>
                    <a:solidFill>
                      <a:srgbClr val="FF6900"/>
                    </a:solidFill>
                  </a:tcPr>
                </a:tc>
                <a:tc>
                  <a:txBody>
                    <a:bodyPr/>
                    <a:lstStyle/>
                    <a:p>
                      <a:pPr algn="just">
                        <a:lnSpc>
                          <a:spcPct val="115000"/>
                        </a:lnSpc>
                        <a:spcAft>
                          <a:spcPts val="0"/>
                        </a:spcAft>
                      </a:pPr>
                      <a:r>
                        <a:rPr lang="en-NZ" sz="1600" dirty="0">
                          <a:effectLst/>
                          <a:latin typeface="Arial" panose="020B0604020202020204" pitchFamily="34" charset="0"/>
                          <a:cs typeface="Arial" panose="020B0604020202020204" pitchFamily="34" charset="0"/>
                        </a:rPr>
                        <a:t>Brazil, USA</a:t>
                      </a:r>
                      <a:endParaRPr lang="en-NZ" sz="1600" dirty="0">
                        <a:effectLst/>
                        <a:latin typeface="Arial" panose="020B0604020202020204" pitchFamily="34" charset="0"/>
                        <a:ea typeface="Calibri" panose="020F0502020204030204" pitchFamily="34" charset="0"/>
                        <a:cs typeface="Arial" panose="020B0604020202020204" pitchFamily="34" charset="0"/>
                      </a:endParaRPr>
                    </a:p>
                  </a:txBody>
                  <a:tcPr marL="56648" marR="56648" marT="0" marB="0">
                    <a:lnL>
                      <a:noFill/>
                    </a:lnL>
                    <a:lnR>
                      <a:noFill/>
                    </a:lnR>
                    <a:lnT w="12700" cap="flat" cmpd="sng" algn="ctr">
                      <a:solidFill>
                        <a:srgbClr val="FF6900"/>
                      </a:solidFill>
                      <a:prstDash val="solid"/>
                      <a:round/>
                      <a:headEnd type="none" w="med" len="med"/>
                      <a:tailEnd type="none" w="med" len="med"/>
                    </a:lnT>
                    <a:lnB w="25400" cmpd="sng">
                      <a:noFill/>
                    </a:lnB>
                    <a:lnTlToBr w="12700" cmpd="sng">
                      <a:noFill/>
                      <a:prstDash val="solid"/>
                    </a:lnTlToBr>
                    <a:lnBlToTr w="12700" cmpd="sng">
                      <a:noFill/>
                      <a:prstDash val="solid"/>
                    </a:lnBlToTr>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12217" y="1989438"/>
            <a:ext cx="8495858" cy="1647118"/>
          </a:xfrm>
          <a:prstGeom prst="rect">
            <a:avLst/>
          </a:prstGeom>
        </p:spPr>
        <p:txBody>
          <a:bodyPr wrap="square">
            <a:spAutoFit/>
          </a:bodyPr>
          <a:lstStyle/>
          <a:p>
            <a:pPr lvl="0"/>
            <a:endParaRPr lang="en-NZ" sz="2000" dirty="0"/>
          </a:p>
          <a:p>
            <a:pPr>
              <a:lnSpc>
                <a:spcPct val="150000"/>
              </a:lnSpc>
            </a:pPr>
            <a:endParaRPr lang="en-US" sz="2000" dirty="0">
              <a:solidFill>
                <a:srgbClr val="FF0000"/>
              </a:solidFill>
              <a:latin typeface="Arial" panose="020B0604020202020204" pitchFamily="34" charset="0"/>
              <a:cs typeface="Arial" panose="020B0604020202020204" pitchFamily="34" charset="0"/>
            </a:endParaRPr>
          </a:p>
          <a:p>
            <a:pPr marL="457200" indent="-457200">
              <a:lnSpc>
                <a:spcPct val="150000"/>
              </a:lnSpc>
              <a:buFont typeface="+mj-lt"/>
              <a:buAutoNum type="arabicPeriod" startAt="5"/>
            </a:pPr>
            <a:endParaRPr lang="en-US" sz="2000" dirty="0">
              <a:solidFill>
                <a:srgbClr val="FF0000"/>
              </a:solidFill>
              <a:latin typeface="Arial" panose="020B0604020202020204" pitchFamily="34" charset="0"/>
              <a:cs typeface="Arial" panose="020B0604020202020204" pitchFamily="34" charset="0"/>
            </a:endParaRPr>
          </a:p>
          <a:p>
            <a:pPr>
              <a:lnSpc>
                <a:spcPct val="150000"/>
              </a:lnSpc>
            </a:pPr>
            <a:endParaRPr lang="en-US" sz="16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Marcador de número de diapositiva 2"/>
          <p:cNvSpPr txBox="1"/>
          <p:nvPr/>
        </p:nvSpPr>
        <p:spPr>
          <a:xfrm>
            <a:off x="457200" y="6275178"/>
            <a:ext cx="685800" cy="365125"/>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1100" smtClean="0">
                <a:solidFill>
                  <a:srgbClr val="7F7F7F"/>
                </a:solidFill>
                <a:latin typeface="Arial" panose="020B0604020202020204"/>
                <a:cs typeface="Arial" panose="020B0604020202020204"/>
              </a:rPr>
            </a:fld>
            <a:endParaRPr lang="en-US" sz="1100" dirty="0">
              <a:solidFill>
                <a:srgbClr val="7F7F7F"/>
              </a:solidFill>
              <a:latin typeface="Arial" panose="020B0604020202020204"/>
              <a:cs typeface="Arial" panose="020B0604020202020204"/>
            </a:endParaRPr>
          </a:p>
        </p:txBody>
      </p:sp>
      <p:cxnSp>
        <p:nvCxnSpPr>
          <p:cNvPr id="4" name="Straight Connector 3"/>
          <p:cNvCxnSpPr/>
          <p:nvPr/>
        </p:nvCxnSpPr>
        <p:spPr>
          <a:xfrm flipH="1">
            <a:off x="512217" y="6407474"/>
            <a:ext cx="323328"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512217" y="660839"/>
            <a:ext cx="7888543" cy="954107"/>
          </a:xfrm>
          <a:prstGeom prst="rect">
            <a:avLst/>
          </a:prstGeom>
          <a:noFill/>
        </p:spPr>
        <p:txBody>
          <a:bodyPr wrap="square" rtlCol="0">
            <a:spAutoFit/>
          </a:bodyPr>
          <a:lstStyle/>
          <a:p>
            <a:pPr algn="ctr"/>
            <a:r>
              <a:rPr lang="en-US" sz="2800" dirty="0">
                <a:solidFill>
                  <a:srgbClr val="FB5308"/>
                </a:solidFill>
                <a:latin typeface="Arial" panose="020B0604020202020204" pitchFamily="34" charset="0"/>
                <a:cs typeface="Arial" panose="020B0604020202020204" pitchFamily="34" charset="0"/>
              </a:rPr>
              <a:t>Stewards’ OGP commitments: HLP 4</a:t>
            </a:r>
            <a:br>
              <a:rPr lang="en-US" sz="2800" dirty="0">
                <a:solidFill>
                  <a:srgbClr val="FB5308"/>
                </a:solidFill>
                <a:latin typeface="Arial" panose="020B0604020202020204" pitchFamily="34" charset="0"/>
                <a:cs typeface="Arial" panose="020B0604020202020204" pitchFamily="34" charset="0"/>
              </a:rPr>
            </a:br>
            <a:r>
              <a:rPr lang="en-US" sz="2800" dirty="0">
                <a:solidFill>
                  <a:srgbClr val="FB5308"/>
                </a:solidFill>
                <a:latin typeface="Arial" panose="020B0604020202020204" pitchFamily="34" charset="0"/>
                <a:cs typeface="Arial" panose="020B0604020202020204" pitchFamily="34" charset="0"/>
              </a:rPr>
              <a:t>Outputs and outcomes (public services)</a:t>
            </a:r>
            <a:endParaRPr lang="en-US" sz="2800" dirty="0">
              <a:solidFill>
                <a:srgbClr val="FB5308"/>
              </a:solidFill>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nvGraphicFramePr>
        <p:xfrm>
          <a:off x="628650" y="2194560"/>
          <a:ext cx="7886700" cy="2059008"/>
        </p:xfrm>
        <a:graphic>
          <a:graphicData uri="http://schemas.openxmlformats.org/drawingml/2006/table">
            <a:tbl>
              <a:tblPr firstRow="1" firstCol="1" bandRow="1">
                <a:tableStyleId>{2A488322-F2BA-4B5B-9748-0D474271808F}</a:tableStyleId>
              </a:tblPr>
              <a:tblGrid>
                <a:gridCol w="2395904"/>
                <a:gridCol w="5490796"/>
              </a:tblGrid>
              <a:tr h="1029504">
                <a:tc>
                  <a:txBody>
                    <a:bodyPr/>
                    <a:lstStyle/>
                    <a:p>
                      <a:pPr algn="l">
                        <a:lnSpc>
                          <a:spcPct val="115000"/>
                        </a:lnSpc>
                        <a:spcAft>
                          <a:spcPts val="0"/>
                        </a:spcAft>
                      </a:pPr>
                      <a:r>
                        <a:rPr lang="en-NZ" sz="1600" b="0" dirty="0">
                          <a:effectLst/>
                          <a:latin typeface="Arial" panose="020B0604020202020204" pitchFamily="34" charset="0"/>
                          <a:cs typeface="Arial" panose="020B0604020202020204" pitchFamily="34" charset="0"/>
                        </a:rPr>
                        <a:t>4a) Performance information</a:t>
                      </a:r>
                      <a:endParaRPr lang="en-NZ" sz="1600" b="0" dirty="0">
                        <a:effectLst/>
                        <a:latin typeface="Arial" panose="020B0604020202020204" pitchFamily="34" charset="0"/>
                        <a:ea typeface="Calibri" panose="020F0502020204030204" pitchFamily="34" charset="0"/>
                        <a:cs typeface="Arial" panose="020B0604020202020204" pitchFamily="34" charset="0"/>
                      </a:endParaRPr>
                    </a:p>
                  </a:txBody>
                  <a:tcPr marL="56648" marR="56648" marT="0" marB="0">
                    <a:lnL>
                      <a:noFill/>
                    </a:lnL>
                    <a:lnR>
                      <a:noFill/>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6900"/>
                    </a:solidFill>
                  </a:tcPr>
                </a:tc>
                <a:tc>
                  <a:txBody>
                    <a:bodyPr/>
                    <a:lstStyle/>
                    <a:p>
                      <a:pPr algn="just">
                        <a:lnSpc>
                          <a:spcPct val="115000"/>
                        </a:lnSpc>
                        <a:spcAft>
                          <a:spcPts val="0"/>
                        </a:spcAft>
                      </a:pPr>
                      <a:r>
                        <a:rPr lang="en-NZ" sz="1600" b="0" dirty="0">
                          <a:solidFill>
                            <a:schemeClr val="tx1"/>
                          </a:solidFill>
                          <a:effectLst/>
                          <a:latin typeface="Arial" panose="020B0604020202020204" pitchFamily="34" charset="0"/>
                          <a:cs typeface="Arial" panose="020B0604020202020204" pitchFamily="34" charset="0"/>
                        </a:rPr>
                        <a:t>Argentina, Brazil, Chile, Croatia, Guatemala, Indonesia, Uruguay, USA</a:t>
                      </a:r>
                      <a:endParaRPr lang="en-NZ"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648" marR="56648" marT="0" marB="0">
                    <a:lnL>
                      <a:noFill/>
                    </a:lnL>
                    <a:lnR>
                      <a:noFill/>
                    </a:lnR>
                    <a:lnT w="25400" cmpd="sng">
                      <a:noFill/>
                    </a:lnT>
                    <a:lnB w="12700" cap="flat" cmpd="sng" algn="ctr">
                      <a:solidFill>
                        <a:srgbClr val="FF69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029504">
                <a:tc>
                  <a:txBody>
                    <a:bodyPr/>
                    <a:lstStyle/>
                    <a:p>
                      <a:pPr algn="l">
                        <a:lnSpc>
                          <a:spcPct val="115000"/>
                        </a:lnSpc>
                        <a:spcAft>
                          <a:spcPts val="0"/>
                        </a:spcAft>
                      </a:pPr>
                      <a:r>
                        <a:rPr lang="en-NZ" sz="1600" b="0" dirty="0">
                          <a:effectLst/>
                          <a:latin typeface="Arial" panose="020B0604020202020204" pitchFamily="34" charset="0"/>
                          <a:cs typeface="Arial" panose="020B0604020202020204" pitchFamily="34" charset="0"/>
                        </a:rPr>
                        <a:t>4b) Social monitoring</a:t>
                      </a:r>
                      <a:endParaRPr lang="en-NZ" sz="1600" b="0" dirty="0">
                        <a:effectLst/>
                        <a:latin typeface="Arial" panose="020B0604020202020204" pitchFamily="34" charset="0"/>
                        <a:ea typeface="Calibri" panose="020F0502020204030204" pitchFamily="34" charset="0"/>
                        <a:cs typeface="Arial" panose="020B0604020202020204" pitchFamily="34" charset="0"/>
                      </a:endParaRPr>
                    </a:p>
                  </a:txBody>
                  <a:tcPr marL="56648" marR="56648" marT="0" marB="0">
                    <a:lnL>
                      <a:noFill/>
                    </a:lnL>
                    <a:lnR>
                      <a:noFill/>
                    </a:lnR>
                    <a:lnT w="12700" cap="flat" cmpd="sng" algn="ctr">
                      <a:solidFill>
                        <a:schemeClr val="bg1"/>
                      </a:solidFill>
                      <a:prstDash val="solid"/>
                      <a:round/>
                      <a:headEnd type="none" w="med" len="med"/>
                      <a:tailEnd type="none" w="med" len="med"/>
                    </a:lnT>
                    <a:lnB w="25400" cmpd="sng">
                      <a:noFill/>
                    </a:lnB>
                    <a:lnTlToBr w="12700" cmpd="sng">
                      <a:noFill/>
                      <a:prstDash val="solid"/>
                    </a:lnTlToBr>
                    <a:lnBlToTr w="12700" cmpd="sng">
                      <a:noFill/>
                      <a:prstDash val="solid"/>
                    </a:lnBlToTr>
                    <a:solidFill>
                      <a:srgbClr val="FF6900"/>
                    </a:solidFill>
                  </a:tcPr>
                </a:tc>
                <a:tc>
                  <a:txBody>
                    <a:bodyPr/>
                    <a:lstStyle/>
                    <a:p>
                      <a:pPr algn="just">
                        <a:lnSpc>
                          <a:spcPct val="115000"/>
                        </a:lnSpc>
                        <a:spcAft>
                          <a:spcPts val="0"/>
                        </a:spcAft>
                      </a:pPr>
                      <a:r>
                        <a:rPr lang="en-NZ" sz="1600" dirty="0">
                          <a:effectLst/>
                          <a:latin typeface="Arial" panose="020B0604020202020204" pitchFamily="34" charset="0"/>
                          <a:cs typeface="Arial" panose="020B0604020202020204" pitchFamily="34" charset="0"/>
                        </a:rPr>
                        <a:t>Argentina, Colombia, Dominican Republic, El Salvador, Guatemala, Paraguay, Philippines, South Africa, Uruguay, USA</a:t>
                      </a:r>
                      <a:endParaRPr lang="en-NZ" sz="1600" dirty="0">
                        <a:effectLst/>
                        <a:latin typeface="Arial" panose="020B0604020202020204" pitchFamily="34" charset="0"/>
                        <a:ea typeface="Calibri" panose="020F0502020204030204" pitchFamily="34" charset="0"/>
                        <a:cs typeface="Arial" panose="020B0604020202020204" pitchFamily="34" charset="0"/>
                      </a:endParaRPr>
                    </a:p>
                  </a:txBody>
                  <a:tcPr marL="56648" marR="56648" marT="0" marB="0">
                    <a:lnL>
                      <a:noFill/>
                    </a:lnL>
                    <a:lnR>
                      <a:noFill/>
                    </a:lnR>
                    <a:lnT w="12700" cap="flat" cmpd="sng" algn="ctr">
                      <a:solidFill>
                        <a:srgbClr val="FF6900"/>
                      </a:solidFill>
                      <a:prstDash val="solid"/>
                      <a:round/>
                      <a:headEnd type="none" w="med" len="med"/>
                      <a:tailEnd type="none" w="med" len="med"/>
                    </a:lnT>
                    <a:lnB w="25400" cmpd="sng">
                      <a:noFill/>
                    </a:lnB>
                    <a:lnTlToBr w="12700" cmpd="sng">
                      <a:noFill/>
                      <a:prstDash val="solid"/>
                    </a:lnTlToBr>
                    <a:lnBlToTr w="12700" cmpd="sng">
                      <a:noFill/>
                      <a:prstDash val="solid"/>
                    </a:lnBlToTr>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12217" y="1989438"/>
            <a:ext cx="8495858" cy="1339341"/>
          </a:xfrm>
          <a:prstGeom prst="rect">
            <a:avLst/>
          </a:prstGeom>
        </p:spPr>
        <p:txBody>
          <a:bodyPr wrap="square">
            <a:spAutoFit/>
          </a:bodyPr>
          <a:lstStyle/>
          <a:p>
            <a:pPr>
              <a:lnSpc>
                <a:spcPct val="150000"/>
              </a:lnSpc>
            </a:pPr>
            <a:endParaRPr lang="en-US" sz="2000" dirty="0">
              <a:solidFill>
                <a:srgbClr val="FF0000"/>
              </a:solidFill>
              <a:latin typeface="Arial" panose="020B0604020202020204" pitchFamily="34" charset="0"/>
              <a:cs typeface="Arial" panose="020B0604020202020204" pitchFamily="34" charset="0"/>
            </a:endParaRPr>
          </a:p>
          <a:p>
            <a:pPr marL="457200" indent="-457200">
              <a:lnSpc>
                <a:spcPct val="150000"/>
              </a:lnSpc>
              <a:buFont typeface="+mj-lt"/>
              <a:buAutoNum type="arabicPeriod" startAt="5"/>
            </a:pPr>
            <a:endParaRPr lang="en-US" sz="2000" dirty="0">
              <a:solidFill>
                <a:srgbClr val="FF0000"/>
              </a:solidFill>
              <a:latin typeface="Arial" panose="020B0604020202020204" pitchFamily="34" charset="0"/>
              <a:cs typeface="Arial" panose="020B0604020202020204" pitchFamily="34" charset="0"/>
            </a:endParaRPr>
          </a:p>
          <a:p>
            <a:pPr>
              <a:lnSpc>
                <a:spcPct val="150000"/>
              </a:lnSpc>
            </a:pPr>
            <a:endParaRPr lang="en-US" sz="16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Marcador de número de diapositiva 2"/>
          <p:cNvSpPr txBox="1"/>
          <p:nvPr/>
        </p:nvSpPr>
        <p:spPr>
          <a:xfrm>
            <a:off x="457200" y="6275178"/>
            <a:ext cx="685800" cy="365125"/>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1100" smtClean="0">
                <a:solidFill>
                  <a:srgbClr val="7F7F7F"/>
                </a:solidFill>
                <a:latin typeface="Arial" panose="020B0604020202020204"/>
                <a:cs typeface="Arial" panose="020B0604020202020204"/>
              </a:rPr>
            </a:fld>
            <a:endParaRPr lang="en-US" sz="1100" dirty="0">
              <a:solidFill>
                <a:srgbClr val="7F7F7F"/>
              </a:solidFill>
              <a:latin typeface="Arial" panose="020B0604020202020204"/>
              <a:cs typeface="Arial" panose="020B0604020202020204"/>
            </a:endParaRPr>
          </a:p>
        </p:txBody>
      </p:sp>
      <p:cxnSp>
        <p:nvCxnSpPr>
          <p:cNvPr id="4" name="Straight Connector 3"/>
          <p:cNvCxnSpPr/>
          <p:nvPr/>
        </p:nvCxnSpPr>
        <p:spPr>
          <a:xfrm flipH="1">
            <a:off x="512217" y="6407474"/>
            <a:ext cx="323328"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512217" y="657193"/>
            <a:ext cx="7888543" cy="523220"/>
          </a:xfrm>
          <a:prstGeom prst="rect">
            <a:avLst/>
          </a:prstGeom>
          <a:noFill/>
        </p:spPr>
        <p:txBody>
          <a:bodyPr wrap="square" rtlCol="0">
            <a:spAutoFit/>
          </a:bodyPr>
          <a:lstStyle/>
          <a:p>
            <a:pPr algn="ctr"/>
            <a:r>
              <a:rPr lang="en-US" sz="2800" dirty="0">
                <a:solidFill>
                  <a:srgbClr val="FB5308"/>
                </a:solidFill>
                <a:latin typeface="Arial" panose="020B0604020202020204" pitchFamily="34" charset="0"/>
                <a:cs typeface="Arial" panose="020B0604020202020204" pitchFamily="34" charset="0"/>
              </a:rPr>
              <a:t>Stewards’ OGP commitments</a:t>
            </a:r>
            <a:endParaRPr lang="en-US" sz="2800" dirty="0">
              <a:solidFill>
                <a:srgbClr val="FB5308"/>
              </a:solidFill>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nvGraphicFramePr>
        <p:xfrm>
          <a:off x="628650" y="2164081"/>
          <a:ext cx="7886700" cy="939604"/>
        </p:xfrm>
        <a:graphic>
          <a:graphicData uri="http://schemas.openxmlformats.org/drawingml/2006/table">
            <a:tbl>
              <a:tblPr firstRow="1" firstCol="1" bandRow="1">
                <a:tableStyleId>{93296810-A885-4BE3-A3E7-6D5BEEA58F35}</a:tableStyleId>
              </a:tblPr>
              <a:tblGrid>
                <a:gridCol w="2492619"/>
                <a:gridCol w="5394081"/>
              </a:tblGrid>
              <a:tr h="939604">
                <a:tc>
                  <a:txBody>
                    <a:bodyPr/>
                    <a:lstStyle/>
                    <a:p>
                      <a:pPr algn="just">
                        <a:lnSpc>
                          <a:spcPct val="115000"/>
                        </a:lnSpc>
                        <a:spcAft>
                          <a:spcPts val="0"/>
                        </a:spcAft>
                      </a:pPr>
                      <a:r>
                        <a:rPr lang="en-NZ" sz="1600" b="0" dirty="0">
                          <a:effectLst/>
                          <a:latin typeface="Arial" panose="020B0604020202020204" pitchFamily="34" charset="0"/>
                          <a:cs typeface="Arial" panose="020B0604020202020204" pitchFamily="34" charset="0"/>
                        </a:rPr>
                        <a:t>HLP 10: Direct</a:t>
                      </a:r>
                      <a:endParaRPr lang="en-NZ" sz="1600" b="0" dirty="0">
                        <a:effectLst/>
                        <a:latin typeface="Arial" panose="020B0604020202020204" pitchFamily="34" charset="0"/>
                        <a:cs typeface="Arial" panose="020B0604020202020204" pitchFamily="34" charset="0"/>
                      </a:endParaRPr>
                    </a:p>
                    <a:p>
                      <a:pPr algn="just">
                        <a:lnSpc>
                          <a:spcPct val="115000"/>
                        </a:lnSpc>
                        <a:spcAft>
                          <a:spcPts val="0"/>
                        </a:spcAft>
                      </a:pPr>
                      <a:r>
                        <a:rPr lang="en-NZ" sz="1600" b="0" dirty="0">
                          <a:effectLst/>
                          <a:latin typeface="Arial" panose="020B0604020202020204" pitchFamily="34" charset="0"/>
                          <a:cs typeface="Arial" panose="020B0604020202020204" pitchFamily="34" charset="0"/>
                        </a:rPr>
                        <a:t>public participation</a:t>
                      </a:r>
                      <a:endParaRPr lang="en-NZ" sz="1600" b="0" dirty="0">
                        <a:effectLst/>
                        <a:latin typeface="Arial" panose="020B0604020202020204" pitchFamily="34" charset="0"/>
                        <a:ea typeface="Calibri" panose="020F0502020204030204" pitchFamily="34" charset="0"/>
                        <a:cs typeface="Arial" panose="020B0604020202020204" pitchFamily="34" charset="0"/>
                      </a:endParaRPr>
                    </a:p>
                  </a:txBody>
                  <a:tcPr marL="56648" marR="56648" marT="0" marB="0" anchor="ctr">
                    <a:solidFill>
                      <a:srgbClr val="FF6900"/>
                    </a:solidFill>
                  </a:tcPr>
                </a:tc>
                <a:tc>
                  <a:txBody>
                    <a:bodyPr/>
                    <a:lstStyle/>
                    <a:p>
                      <a:pPr algn="just">
                        <a:lnSpc>
                          <a:spcPct val="115000"/>
                        </a:lnSpc>
                        <a:spcAft>
                          <a:spcPts val="0"/>
                        </a:spcAft>
                      </a:pPr>
                      <a:r>
                        <a:rPr lang="en-NZ" sz="1600" b="0" kern="1200" dirty="0">
                          <a:solidFill>
                            <a:schemeClr val="dk1"/>
                          </a:solidFill>
                          <a:effectLst/>
                          <a:latin typeface="Arial" panose="020B0604020202020204" pitchFamily="34" charset="0"/>
                          <a:ea typeface="+mn-ea"/>
                          <a:cs typeface="Arial" panose="020B0604020202020204" pitchFamily="34" charset="0"/>
                        </a:rPr>
                        <a:t>Argentina, Colombia, Dominican Republic, Guatemala, Mexico, Nigeria, Paraguay, Uruguay, USA</a:t>
                      </a:r>
                      <a:endParaRPr lang="en-NZ" sz="1600" b="0" kern="1200" dirty="0">
                        <a:solidFill>
                          <a:schemeClr val="dk1"/>
                        </a:solidFill>
                        <a:effectLst/>
                        <a:latin typeface="Arial" panose="020B0604020202020204" pitchFamily="34" charset="0"/>
                        <a:ea typeface="+mn-ea"/>
                        <a:cs typeface="Arial" panose="020B0604020202020204" pitchFamily="34" charset="0"/>
                      </a:endParaRPr>
                    </a:p>
                  </a:txBody>
                  <a:tcPr marL="56648" marR="56648" marT="0" marB="0" anchor="ctr">
                    <a:solidFill>
                      <a:schemeClr val="bg1">
                        <a:lumMod val="85000"/>
                      </a:schemeClr>
                    </a:solid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12217" y="1989438"/>
            <a:ext cx="8495858" cy="877676"/>
          </a:xfrm>
          <a:prstGeom prst="rect">
            <a:avLst/>
          </a:prstGeom>
        </p:spPr>
        <p:txBody>
          <a:bodyPr wrap="square">
            <a:spAutoFit/>
          </a:bodyPr>
          <a:lstStyle/>
          <a:p>
            <a:pPr>
              <a:lnSpc>
                <a:spcPct val="150000"/>
              </a:lnSpc>
            </a:pPr>
            <a:endParaRPr lang="en-US" sz="2000" dirty="0">
              <a:solidFill>
                <a:srgbClr val="FF0000"/>
              </a:solidFill>
              <a:latin typeface="Arial" panose="020B0604020202020204" pitchFamily="34" charset="0"/>
              <a:cs typeface="Arial" panose="020B0604020202020204" pitchFamily="34" charset="0"/>
            </a:endParaRPr>
          </a:p>
          <a:p>
            <a:pPr>
              <a:lnSpc>
                <a:spcPct val="150000"/>
              </a:lnSpc>
            </a:pPr>
            <a:endParaRPr lang="en-US" sz="16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Marcador de número de diapositiva 2"/>
          <p:cNvSpPr txBox="1"/>
          <p:nvPr/>
        </p:nvSpPr>
        <p:spPr>
          <a:xfrm>
            <a:off x="457200" y="6275178"/>
            <a:ext cx="685800" cy="365125"/>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1100" smtClean="0">
                <a:solidFill>
                  <a:srgbClr val="7F7F7F"/>
                </a:solidFill>
                <a:latin typeface="Arial" panose="020B0604020202020204"/>
                <a:cs typeface="Arial" panose="020B0604020202020204"/>
              </a:rPr>
            </a:fld>
            <a:endParaRPr lang="en-US" sz="1100" dirty="0">
              <a:solidFill>
                <a:srgbClr val="7F7F7F"/>
              </a:solidFill>
              <a:latin typeface="Arial" panose="020B0604020202020204"/>
              <a:cs typeface="Arial" panose="020B0604020202020204"/>
            </a:endParaRPr>
          </a:p>
        </p:txBody>
      </p:sp>
      <p:cxnSp>
        <p:nvCxnSpPr>
          <p:cNvPr id="4" name="Straight Connector 3"/>
          <p:cNvCxnSpPr/>
          <p:nvPr/>
        </p:nvCxnSpPr>
        <p:spPr>
          <a:xfrm flipH="1">
            <a:off x="512217" y="6407474"/>
            <a:ext cx="323328"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673881" y="575068"/>
            <a:ext cx="7888543" cy="523220"/>
          </a:xfrm>
          <a:prstGeom prst="rect">
            <a:avLst/>
          </a:prstGeom>
          <a:noFill/>
        </p:spPr>
        <p:txBody>
          <a:bodyPr wrap="square" rtlCol="0">
            <a:spAutoFit/>
          </a:bodyPr>
          <a:lstStyle/>
          <a:p>
            <a:pPr algn="ctr"/>
            <a:r>
              <a:rPr lang="en-US" sz="2800" dirty="0">
                <a:solidFill>
                  <a:srgbClr val="FB5308"/>
                </a:solidFill>
                <a:latin typeface="Arial" panose="020B0604020202020204" pitchFamily="34" charset="0"/>
                <a:cs typeface="Arial" panose="020B0604020202020204" pitchFamily="34" charset="0"/>
              </a:rPr>
              <a:t>Selected current OGP commitments</a:t>
            </a:r>
            <a:endParaRPr lang="en-US" sz="2800" dirty="0">
              <a:solidFill>
                <a:srgbClr val="FB5308"/>
              </a:solidFill>
              <a:latin typeface="Arial" panose="020B0604020202020204" pitchFamily="34" charset="0"/>
              <a:cs typeface="Arial" panose="020B0604020202020204" pitchFamily="34" charset="0"/>
            </a:endParaRPr>
          </a:p>
        </p:txBody>
      </p:sp>
      <p:sp>
        <p:nvSpPr>
          <p:cNvPr id="7" name="Rectangle 6"/>
          <p:cNvSpPr/>
          <p:nvPr/>
        </p:nvSpPr>
        <p:spPr>
          <a:xfrm>
            <a:off x="512218" y="1196865"/>
            <a:ext cx="8209752" cy="5016758"/>
          </a:xfrm>
          <a:prstGeom prst="rect">
            <a:avLst/>
          </a:prstGeom>
        </p:spPr>
        <p:txBody>
          <a:bodyPr wrap="square">
            <a:spAutoFit/>
          </a:bodyPr>
          <a:lstStyle/>
          <a:p>
            <a:pPr marL="285750" indent="-285750">
              <a:buFont typeface="Wingdings" panose="05000000000000000000" pitchFamily="2" charset="2"/>
              <a:buChar char="q"/>
            </a:pPr>
            <a:r>
              <a:rPr lang="en-NZ" sz="1600" b="1" dirty="0">
                <a:solidFill>
                  <a:schemeClr val="tx1">
                    <a:lumMod val="65000"/>
                    <a:lumOff val="35000"/>
                  </a:schemeClr>
                </a:solidFill>
                <a:latin typeface="Arial" panose="020B0604020202020204" pitchFamily="34" charset="0"/>
                <a:cs typeface="Arial" panose="020B0604020202020204" pitchFamily="34" charset="0"/>
              </a:rPr>
              <a:t>Argentina:</a:t>
            </a:r>
            <a:endParaRPr lang="en-NZ" sz="1600" b="1" dirty="0">
              <a:solidFill>
                <a:schemeClr val="tx1">
                  <a:lumMod val="65000"/>
                  <a:lumOff val="35000"/>
                </a:schemeClr>
              </a:solidFill>
              <a:latin typeface="Arial" panose="020B0604020202020204" pitchFamily="34" charset="0"/>
              <a:cs typeface="Arial" panose="020B0604020202020204" pitchFamily="34" charset="0"/>
            </a:endParaRPr>
          </a:p>
          <a:p>
            <a:r>
              <a:rPr lang="en-NZ" sz="1600" dirty="0">
                <a:solidFill>
                  <a:schemeClr val="tx1">
                    <a:lumMod val="65000"/>
                    <a:lumOff val="35000"/>
                  </a:schemeClr>
                </a:solidFill>
                <a:latin typeface="Arial" panose="020B0604020202020204" pitchFamily="34" charset="0"/>
                <a:cs typeface="Arial" panose="020B0604020202020204" pitchFamily="34" charset="0"/>
              </a:rPr>
              <a:t>- Capacity building in the analysis of public accounts </a:t>
            </a:r>
            <a:endParaRPr lang="en-NZ" sz="1600" dirty="0">
              <a:solidFill>
                <a:schemeClr val="tx1">
                  <a:lumMod val="65000"/>
                  <a:lumOff val="35000"/>
                </a:schemeClr>
              </a:solidFill>
              <a:latin typeface="Arial" panose="020B0604020202020204" pitchFamily="34" charset="0"/>
              <a:cs typeface="Arial" panose="020B0604020202020204" pitchFamily="34" charset="0"/>
            </a:endParaRPr>
          </a:p>
          <a:p>
            <a:r>
              <a:rPr lang="en-NZ" sz="1600" dirty="0">
                <a:solidFill>
                  <a:schemeClr val="tx1">
                    <a:lumMod val="65000"/>
                    <a:lumOff val="35000"/>
                  </a:schemeClr>
                </a:solidFill>
                <a:latin typeface="Arial" panose="020B0604020202020204" pitchFamily="34" charset="0"/>
                <a:cs typeface="Arial" panose="020B0604020202020204" pitchFamily="34" charset="0"/>
              </a:rPr>
              <a:t>- Bring the budget closer to the citizen </a:t>
            </a:r>
            <a:endParaRPr lang="en-NZ" sz="16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Tx/>
              <a:buChar char="-"/>
            </a:pPr>
            <a:r>
              <a:rPr lang="en-NZ" sz="1600" dirty="0">
                <a:solidFill>
                  <a:schemeClr val="tx1">
                    <a:lumMod val="65000"/>
                    <a:lumOff val="35000"/>
                  </a:schemeClr>
                </a:solidFill>
                <a:latin typeface="Arial" panose="020B0604020202020204" pitchFamily="34" charset="0"/>
                <a:cs typeface="Arial" panose="020B0604020202020204" pitchFamily="34" charset="0"/>
              </a:rPr>
              <a:t>Open contracting; procurement of medical supplies</a:t>
            </a:r>
            <a:endParaRPr lang="en-NZ" sz="16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Tx/>
              <a:buChar char="-"/>
            </a:pPr>
            <a:endParaRPr lang="es-MX" sz="16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s-MX" sz="1600" b="1" dirty="0" err="1">
                <a:solidFill>
                  <a:schemeClr val="tx1">
                    <a:lumMod val="65000"/>
                    <a:lumOff val="35000"/>
                  </a:schemeClr>
                </a:solidFill>
                <a:latin typeface="Arial" panose="020B0604020202020204" pitchFamily="34" charset="0"/>
                <a:cs typeface="Arial" panose="020B0604020202020204" pitchFamily="34" charset="0"/>
              </a:rPr>
              <a:t>Croatia</a:t>
            </a:r>
            <a:br>
              <a:rPr lang="es-MX" sz="1600" i="1" dirty="0">
                <a:solidFill>
                  <a:schemeClr val="tx1">
                    <a:lumMod val="65000"/>
                    <a:lumOff val="35000"/>
                  </a:schemeClr>
                </a:solidFill>
                <a:latin typeface="Arial" panose="020B0604020202020204" pitchFamily="34" charset="0"/>
                <a:cs typeface="Arial" panose="020B0604020202020204" pitchFamily="34" charset="0"/>
              </a:rPr>
            </a:br>
            <a:r>
              <a:rPr lang="es-MX" sz="1600" i="1" dirty="0">
                <a:solidFill>
                  <a:schemeClr val="tx1">
                    <a:lumMod val="65000"/>
                    <a:lumOff val="35000"/>
                  </a:schemeClr>
                </a:solidFill>
                <a:latin typeface="Arial" panose="020B0604020202020204" pitchFamily="34" charset="0"/>
                <a:cs typeface="Arial" panose="020B0604020202020204" pitchFamily="34" charset="0"/>
              </a:rPr>
              <a:t>- </a:t>
            </a:r>
            <a:r>
              <a:rPr lang="en-NZ" sz="1600" dirty="0">
                <a:solidFill>
                  <a:schemeClr val="tx1">
                    <a:lumMod val="65000"/>
                    <a:lumOff val="35000"/>
                  </a:schemeClr>
                </a:solidFill>
                <a:latin typeface="Arial" panose="020B0604020202020204" pitchFamily="34" charset="0"/>
                <a:cs typeface="Arial" panose="020B0604020202020204" pitchFamily="34" charset="0"/>
              </a:rPr>
              <a:t>Fiscal Transparency: additional information in state budget (fiscal impacts of budget initiatives, public debt, contingent liabilities); timely publication of monthly reports, and annual report; citizens guide to budget.</a:t>
            </a:r>
            <a:endParaRPr lang="en-NZ" sz="16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endParaRPr lang="es-MX" sz="1600" i="1"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s-MX" sz="1600" b="1" dirty="0" err="1">
                <a:solidFill>
                  <a:schemeClr val="tx1">
                    <a:lumMod val="65000"/>
                    <a:lumOff val="35000"/>
                  </a:schemeClr>
                </a:solidFill>
                <a:latin typeface="Arial" panose="020B0604020202020204" pitchFamily="34" charset="0"/>
                <a:cs typeface="Arial" panose="020B0604020202020204" pitchFamily="34" charset="0"/>
              </a:rPr>
              <a:t>Dominican</a:t>
            </a:r>
            <a:r>
              <a:rPr lang="es-MX" sz="1600" b="1" dirty="0">
                <a:solidFill>
                  <a:schemeClr val="tx1">
                    <a:lumMod val="65000"/>
                    <a:lumOff val="35000"/>
                  </a:schemeClr>
                </a:solidFill>
                <a:latin typeface="Arial" panose="020B0604020202020204" pitchFamily="34" charset="0"/>
                <a:cs typeface="Arial" panose="020B0604020202020204" pitchFamily="34" charset="0"/>
              </a:rPr>
              <a:t> </a:t>
            </a:r>
            <a:r>
              <a:rPr lang="es-MX" sz="1600" b="1" dirty="0" err="1">
                <a:solidFill>
                  <a:schemeClr val="tx1">
                    <a:lumMod val="65000"/>
                    <a:lumOff val="35000"/>
                  </a:schemeClr>
                </a:solidFill>
                <a:latin typeface="Arial" panose="020B0604020202020204" pitchFamily="34" charset="0"/>
                <a:cs typeface="Arial" panose="020B0604020202020204" pitchFamily="34" charset="0"/>
              </a:rPr>
              <a:t>Republic</a:t>
            </a:r>
            <a:endParaRPr lang="es-MX" sz="1600" b="1"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Tx/>
              <a:buChar char="-"/>
            </a:pPr>
            <a:r>
              <a:rPr lang="en-NZ" sz="1600" dirty="0">
                <a:solidFill>
                  <a:schemeClr val="tx1">
                    <a:lumMod val="65000"/>
                    <a:lumOff val="35000"/>
                  </a:schemeClr>
                </a:solidFill>
                <a:latin typeface="Arial" panose="020B0604020202020204" pitchFamily="34" charset="0"/>
                <a:cs typeface="Arial" panose="020B0604020202020204" pitchFamily="34" charset="0"/>
              </a:rPr>
              <a:t>Expand the Transactional Portal of Public Procurement </a:t>
            </a:r>
            <a:endParaRPr lang="en-NZ" sz="16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Tx/>
              <a:buChar char="-"/>
            </a:pPr>
            <a:r>
              <a:rPr lang="en-NZ" sz="1600" dirty="0">
                <a:solidFill>
                  <a:schemeClr val="tx1">
                    <a:lumMod val="65000"/>
                    <a:lumOff val="35000"/>
                  </a:schemeClr>
                </a:solidFill>
                <a:latin typeface="Arial" panose="020B0604020202020204" pitchFamily="34" charset="0"/>
                <a:cs typeface="Arial" panose="020B0604020202020204" pitchFamily="34" charset="0"/>
              </a:rPr>
              <a:t>Space for citizen-government interaction, citizen proposals on national budget </a:t>
            </a:r>
            <a:endParaRPr lang="en-NZ" sz="16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Tx/>
              <a:buChar char="-"/>
            </a:pPr>
            <a:endParaRPr lang="es-MX" sz="1600" b="1"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s-MX" sz="1600" b="1" dirty="0">
                <a:solidFill>
                  <a:schemeClr val="tx1">
                    <a:lumMod val="65000"/>
                    <a:lumOff val="35000"/>
                  </a:schemeClr>
                </a:solidFill>
                <a:latin typeface="Arial" panose="020B0604020202020204" pitchFamily="34" charset="0"/>
                <a:cs typeface="Arial" panose="020B0604020202020204" pitchFamily="34" charset="0"/>
              </a:rPr>
              <a:t>Nigeria</a:t>
            </a:r>
            <a:endParaRPr lang="es-MX" sz="1600" b="1" dirty="0">
              <a:solidFill>
                <a:schemeClr val="tx1">
                  <a:lumMod val="65000"/>
                  <a:lumOff val="35000"/>
                </a:schemeClr>
              </a:solidFill>
              <a:latin typeface="Arial" panose="020B0604020202020204" pitchFamily="34" charset="0"/>
              <a:cs typeface="Arial" panose="020B0604020202020204" pitchFamily="34" charset="0"/>
            </a:endParaRPr>
          </a:p>
          <a:p>
            <a:r>
              <a:rPr lang="es-MX" sz="1600" b="1" i="1" dirty="0">
                <a:solidFill>
                  <a:schemeClr val="tx1">
                    <a:lumMod val="65000"/>
                    <a:lumOff val="35000"/>
                  </a:schemeClr>
                </a:solidFill>
                <a:latin typeface="Arial" panose="020B0604020202020204" pitchFamily="34" charset="0"/>
                <a:cs typeface="Arial" panose="020B0604020202020204" pitchFamily="34" charset="0"/>
              </a:rPr>
              <a:t>- </a:t>
            </a:r>
            <a:r>
              <a:rPr lang="es-MX" sz="1600" dirty="0" err="1">
                <a:solidFill>
                  <a:schemeClr val="tx1">
                    <a:lumMod val="65000"/>
                    <a:lumOff val="35000"/>
                  </a:schemeClr>
                </a:solidFill>
                <a:latin typeface="Arial" panose="020B0604020202020204" pitchFamily="34" charset="0"/>
                <a:cs typeface="Arial" panose="020B0604020202020204" pitchFamily="34" charset="0"/>
              </a:rPr>
              <a:t>Enhance</a:t>
            </a:r>
            <a:r>
              <a:rPr lang="es-MX" sz="1600" dirty="0">
                <a:solidFill>
                  <a:schemeClr val="tx1">
                    <a:lumMod val="65000"/>
                    <a:lumOff val="35000"/>
                  </a:schemeClr>
                </a:solidFill>
                <a:latin typeface="Arial" panose="020B0604020202020204" pitchFamily="34" charset="0"/>
                <a:cs typeface="Arial" panose="020B0604020202020204" pitchFamily="34" charset="0"/>
              </a:rPr>
              <a:t> </a:t>
            </a:r>
            <a:r>
              <a:rPr lang="es-MX" sz="1600" dirty="0" err="1">
                <a:solidFill>
                  <a:schemeClr val="tx1">
                    <a:lumMod val="65000"/>
                    <a:lumOff val="35000"/>
                  </a:schemeClr>
                </a:solidFill>
                <a:latin typeface="Arial" panose="020B0604020202020204" pitchFamily="34" charset="0"/>
                <a:cs typeface="Arial" panose="020B0604020202020204" pitchFamily="34" charset="0"/>
              </a:rPr>
              <a:t>transparency</a:t>
            </a:r>
            <a:r>
              <a:rPr lang="es-MX" sz="1600" dirty="0">
                <a:solidFill>
                  <a:schemeClr val="tx1">
                    <a:lumMod val="65000"/>
                    <a:lumOff val="35000"/>
                  </a:schemeClr>
                </a:solidFill>
                <a:latin typeface="Arial" panose="020B0604020202020204" pitchFamily="34" charset="0"/>
                <a:cs typeface="Arial" panose="020B0604020202020204" pitchFamily="34" charset="0"/>
              </a:rPr>
              <a:t> in </a:t>
            </a:r>
            <a:r>
              <a:rPr lang="es-MX" sz="1600" dirty="0" err="1">
                <a:solidFill>
                  <a:schemeClr val="tx1">
                    <a:lumMod val="65000"/>
                    <a:lumOff val="35000"/>
                  </a:schemeClr>
                </a:solidFill>
                <a:latin typeface="Arial" panose="020B0604020202020204" pitchFamily="34" charset="0"/>
                <a:cs typeface="Arial" panose="020B0604020202020204" pitchFamily="34" charset="0"/>
              </a:rPr>
              <a:t>extractive</a:t>
            </a:r>
            <a:r>
              <a:rPr lang="es-MX" sz="1600" dirty="0">
                <a:solidFill>
                  <a:schemeClr val="tx1">
                    <a:lumMod val="65000"/>
                    <a:lumOff val="35000"/>
                  </a:schemeClr>
                </a:solidFill>
                <a:latin typeface="Arial" panose="020B0604020202020204" pitchFamily="34" charset="0"/>
                <a:cs typeface="Arial" panose="020B0604020202020204" pitchFamily="34" charset="0"/>
              </a:rPr>
              <a:t> sector</a:t>
            </a:r>
            <a:endParaRPr lang="es-MX" sz="1600" dirty="0">
              <a:solidFill>
                <a:schemeClr val="tx1">
                  <a:lumMod val="65000"/>
                  <a:lumOff val="35000"/>
                </a:schemeClr>
              </a:solidFill>
              <a:latin typeface="Arial" panose="020B0604020202020204" pitchFamily="34" charset="0"/>
              <a:cs typeface="Arial" panose="020B0604020202020204" pitchFamily="34" charset="0"/>
            </a:endParaRPr>
          </a:p>
          <a:p>
            <a:r>
              <a:rPr lang="en-NZ" sz="1600" dirty="0">
                <a:solidFill>
                  <a:schemeClr val="tx1">
                    <a:lumMod val="65000"/>
                    <a:lumOff val="35000"/>
                  </a:schemeClr>
                </a:solidFill>
                <a:latin typeface="Arial" panose="020B0604020202020204" pitchFamily="34" charset="0"/>
                <a:cs typeface="Arial" panose="020B0604020202020204" pitchFamily="34" charset="0"/>
              </a:rPr>
              <a:t>- Tax Reporting Standards - common reporting standards, Addis Tax initiative. </a:t>
            </a:r>
            <a:endParaRPr lang="en-NZ" sz="1600" dirty="0">
              <a:solidFill>
                <a:schemeClr val="tx1">
                  <a:lumMod val="65000"/>
                  <a:lumOff val="35000"/>
                </a:schemeClr>
              </a:solidFill>
              <a:latin typeface="Arial" panose="020B0604020202020204" pitchFamily="34" charset="0"/>
              <a:cs typeface="Arial" panose="020B0604020202020204" pitchFamily="34" charset="0"/>
            </a:endParaRPr>
          </a:p>
          <a:p>
            <a:r>
              <a:rPr lang="en-NZ" sz="1600" dirty="0">
                <a:solidFill>
                  <a:schemeClr val="tx1">
                    <a:lumMod val="65000"/>
                    <a:lumOff val="35000"/>
                  </a:schemeClr>
                </a:solidFill>
                <a:latin typeface="Arial" panose="020B0604020202020204" pitchFamily="34" charset="0"/>
                <a:cs typeface="Arial" panose="020B0604020202020204" pitchFamily="34" charset="0"/>
              </a:rPr>
              <a:t>- Progressively implement open contracting</a:t>
            </a:r>
            <a:endParaRPr lang="en-NZ" sz="1600" dirty="0">
              <a:solidFill>
                <a:schemeClr val="tx1">
                  <a:lumMod val="65000"/>
                  <a:lumOff val="35000"/>
                </a:schemeClr>
              </a:solidFill>
              <a:latin typeface="Arial" panose="020B0604020202020204" pitchFamily="34" charset="0"/>
              <a:cs typeface="Arial" panose="020B0604020202020204" pitchFamily="34" charset="0"/>
            </a:endParaRPr>
          </a:p>
          <a:p>
            <a:r>
              <a:rPr lang="en-NZ" sz="1600" dirty="0">
                <a:solidFill>
                  <a:schemeClr val="tx1">
                    <a:lumMod val="65000"/>
                    <a:lumOff val="35000"/>
                  </a:schemeClr>
                </a:solidFill>
                <a:latin typeface="Arial" panose="020B0604020202020204" pitchFamily="34" charset="0"/>
                <a:cs typeface="Arial" panose="020B0604020202020204" pitchFamily="34" charset="0"/>
              </a:rPr>
              <a:t>- Ensure more effective citizens’ participation across the entire budget cycle</a:t>
            </a:r>
            <a:endParaRPr lang="en-NZ" sz="1600" dirty="0">
              <a:solidFill>
                <a:schemeClr val="tx1">
                  <a:lumMod val="65000"/>
                  <a:lumOff val="35000"/>
                </a:schemeClr>
              </a:solidFill>
              <a:latin typeface="Arial" panose="020B0604020202020204" pitchFamily="34" charset="0"/>
              <a:cs typeface="Arial" panose="020B0604020202020204" pitchFamily="34" charset="0"/>
            </a:endParaRPr>
          </a:p>
          <a:p>
            <a:r>
              <a:rPr lang="en-NZ" sz="1600" dirty="0">
                <a:solidFill>
                  <a:schemeClr val="tx1">
                    <a:lumMod val="65000"/>
                    <a:lumOff val="35000"/>
                  </a:schemeClr>
                </a:solidFill>
                <a:latin typeface="Arial" panose="020B0604020202020204" pitchFamily="34" charset="0"/>
                <a:cs typeface="Arial" panose="020B0604020202020204" pitchFamily="34" charset="0"/>
              </a:rPr>
              <a:t>- Ease of Doing Business Transparency Portal </a:t>
            </a:r>
            <a:endParaRPr lang="en-NZ" sz="1600" dirty="0">
              <a:solidFill>
                <a:schemeClr val="tx1">
                  <a:lumMod val="65000"/>
                  <a:lumOff val="35000"/>
                </a:schemeClr>
              </a:solidFill>
              <a:latin typeface="Arial" panose="020B0604020202020204" pitchFamily="34" charset="0"/>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12217" y="1989438"/>
            <a:ext cx="8495858" cy="877676"/>
          </a:xfrm>
          <a:prstGeom prst="rect">
            <a:avLst/>
          </a:prstGeom>
        </p:spPr>
        <p:txBody>
          <a:bodyPr wrap="square">
            <a:spAutoFit/>
          </a:bodyPr>
          <a:lstStyle/>
          <a:p>
            <a:pPr>
              <a:lnSpc>
                <a:spcPct val="150000"/>
              </a:lnSpc>
            </a:pPr>
            <a:endParaRPr lang="en-US" sz="2000" dirty="0">
              <a:solidFill>
                <a:srgbClr val="FF0000"/>
              </a:solidFill>
              <a:latin typeface="Arial" panose="020B0604020202020204" pitchFamily="34" charset="0"/>
              <a:cs typeface="Arial" panose="020B0604020202020204" pitchFamily="34" charset="0"/>
            </a:endParaRPr>
          </a:p>
          <a:p>
            <a:pPr>
              <a:lnSpc>
                <a:spcPct val="150000"/>
              </a:lnSpc>
            </a:pPr>
            <a:endParaRPr lang="en-US" sz="16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Marcador de número de diapositiva 2"/>
          <p:cNvSpPr txBox="1"/>
          <p:nvPr/>
        </p:nvSpPr>
        <p:spPr>
          <a:xfrm>
            <a:off x="457200" y="6275178"/>
            <a:ext cx="685800" cy="365125"/>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1100" smtClean="0">
                <a:solidFill>
                  <a:srgbClr val="7F7F7F"/>
                </a:solidFill>
                <a:latin typeface="Arial" panose="020B0604020202020204"/>
                <a:cs typeface="Arial" panose="020B0604020202020204"/>
              </a:rPr>
            </a:fld>
            <a:endParaRPr lang="en-US" sz="1100" dirty="0">
              <a:solidFill>
                <a:srgbClr val="7F7F7F"/>
              </a:solidFill>
              <a:latin typeface="Arial" panose="020B0604020202020204"/>
              <a:cs typeface="Arial" panose="020B0604020202020204"/>
            </a:endParaRPr>
          </a:p>
        </p:txBody>
      </p:sp>
      <p:cxnSp>
        <p:nvCxnSpPr>
          <p:cNvPr id="4" name="Straight Connector 3"/>
          <p:cNvCxnSpPr/>
          <p:nvPr/>
        </p:nvCxnSpPr>
        <p:spPr>
          <a:xfrm flipH="1">
            <a:off x="512217" y="6407474"/>
            <a:ext cx="323328"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sp>
        <p:nvSpPr>
          <p:cNvPr id="6" name="Rectangle 5"/>
          <p:cNvSpPr/>
          <p:nvPr/>
        </p:nvSpPr>
        <p:spPr>
          <a:xfrm>
            <a:off x="512217" y="1443841"/>
            <a:ext cx="8192168" cy="4031873"/>
          </a:xfrm>
          <a:prstGeom prst="rect">
            <a:avLst/>
          </a:prstGeom>
        </p:spPr>
        <p:txBody>
          <a:bodyPr wrap="square">
            <a:spAutoFit/>
          </a:bodyPr>
          <a:lstStyle/>
          <a:p>
            <a:pPr marL="285750" indent="-285750">
              <a:buFont typeface="Wingdings" panose="05000000000000000000" pitchFamily="2" charset="2"/>
              <a:buChar char="q"/>
            </a:pPr>
            <a:r>
              <a:rPr lang="es-MX" sz="1600" b="1" dirty="0" err="1">
                <a:solidFill>
                  <a:schemeClr val="tx1">
                    <a:lumMod val="65000"/>
                    <a:lumOff val="35000"/>
                  </a:schemeClr>
                </a:solidFill>
                <a:latin typeface="Arial" panose="020B0604020202020204" pitchFamily="34" charset="0"/>
                <a:cs typeface="Arial" panose="020B0604020202020204" pitchFamily="34" charset="0"/>
              </a:rPr>
              <a:t>Ukraine</a:t>
            </a:r>
            <a:endParaRPr lang="es-MX" sz="1600" b="1" dirty="0">
              <a:solidFill>
                <a:schemeClr val="tx1">
                  <a:lumMod val="65000"/>
                  <a:lumOff val="35000"/>
                </a:schemeClr>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
            </a:pPr>
            <a:r>
              <a:rPr lang="en-NZ" sz="1600" dirty="0">
                <a:solidFill>
                  <a:schemeClr val="tx1">
                    <a:lumMod val="65000"/>
                    <a:lumOff val="35000"/>
                  </a:schemeClr>
                </a:solidFill>
                <a:latin typeface="Arial" panose="020B0604020202020204" pitchFamily="34" charset="0"/>
                <a:cs typeface="Arial" panose="020B0604020202020204" pitchFamily="34" charset="0"/>
              </a:rPr>
              <a:t> Implementation of the Extractive Industries Transparency Initiative.</a:t>
            </a:r>
            <a:endParaRPr lang="en-US" sz="1600" dirty="0">
              <a:solidFill>
                <a:schemeClr val="tx1">
                  <a:lumMod val="65000"/>
                  <a:lumOff val="35000"/>
                </a:schemeClr>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 </a:t>
            </a:r>
            <a:r>
              <a:rPr lang="en-NZ" sz="1600" dirty="0">
                <a:solidFill>
                  <a:schemeClr val="tx1">
                    <a:lumMod val="65000"/>
                    <a:lumOff val="35000"/>
                  </a:schemeClr>
                </a:solidFill>
                <a:latin typeface="Arial" panose="020B0604020202020204" pitchFamily="34" charset="0"/>
                <a:cs typeface="Arial" panose="020B0604020202020204" pitchFamily="34" charset="0"/>
              </a:rPr>
              <a:t>Transparent budget system. Implementation of first stage of integrated “Transparent budget” information and analysis system.</a:t>
            </a:r>
            <a:endParaRPr lang="en-NZ" sz="1600" dirty="0">
              <a:solidFill>
                <a:schemeClr val="tx1">
                  <a:lumMod val="65000"/>
                  <a:lumOff val="35000"/>
                </a:schemeClr>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
            </a:pPr>
            <a:r>
              <a:rPr lang="en-NZ" sz="1600" dirty="0">
                <a:solidFill>
                  <a:schemeClr val="tx1">
                    <a:lumMod val="65000"/>
                    <a:lumOff val="35000"/>
                  </a:schemeClr>
                </a:solidFill>
                <a:latin typeface="Arial" panose="020B0604020202020204" pitchFamily="34" charset="0"/>
                <a:cs typeface="Arial" panose="020B0604020202020204" pitchFamily="34" charset="0"/>
              </a:rPr>
              <a:t>Implement Construction Sector Transparency Initiative</a:t>
            </a:r>
            <a:endParaRPr lang="en-NZ" sz="1600" dirty="0">
              <a:solidFill>
                <a:schemeClr val="tx1">
                  <a:lumMod val="65000"/>
                  <a:lumOff val="35000"/>
                </a:schemeClr>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
            </a:pPr>
            <a:endParaRPr lang="en-US" sz="16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s-MX" sz="1600" b="1" dirty="0">
                <a:solidFill>
                  <a:schemeClr val="tx1">
                    <a:lumMod val="65000"/>
                    <a:lumOff val="35000"/>
                  </a:schemeClr>
                </a:solidFill>
                <a:latin typeface="Arial" panose="020B0604020202020204" pitchFamily="34" charset="0"/>
                <a:cs typeface="Arial" panose="020B0604020202020204" pitchFamily="34" charset="0"/>
              </a:rPr>
              <a:t>Uruguay</a:t>
            </a:r>
            <a:endParaRPr lang="en-US" sz="1600" b="1" dirty="0">
              <a:solidFill>
                <a:schemeClr val="tx1">
                  <a:lumMod val="65000"/>
                  <a:lumOff val="35000"/>
                </a:schemeClr>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
            </a:pPr>
            <a:r>
              <a:rPr lang="en-NZ" sz="1600" dirty="0">
                <a:solidFill>
                  <a:schemeClr val="tx1">
                    <a:lumMod val="65000"/>
                    <a:lumOff val="35000"/>
                  </a:schemeClr>
                </a:solidFill>
                <a:latin typeface="Arial" panose="020B0604020202020204" pitchFamily="34" charset="0"/>
                <a:cs typeface="Arial" panose="020B0604020202020204" pitchFamily="34" charset="0"/>
              </a:rPr>
              <a:t>Web info on planning, budget, results, built in conjunction with users.</a:t>
            </a:r>
            <a:endParaRPr lang="en-NZ" sz="1600" dirty="0">
              <a:solidFill>
                <a:schemeClr val="tx1">
                  <a:lumMod val="65000"/>
                  <a:lumOff val="35000"/>
                </a:schemeClr>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
            </a:pPr>
            <a:r>
              <a:rPr lang="en-NZ" sz="1600" dirty="0">
                <a:solidFill>
                  <a:schemeClr val="tx1">
                    <a:lumMod val="65000"/>
                    <a:lumOff val="35000"/>
                  </a:schemeClr>
                </a:solidFill>
                <a:latin typeface="Arial" panose="020B0604020202020204" pitchFamily="34" charset="0"/>
                <a:cs typeface="Arial" panose="020B0604020202020204" pitchFamily="34" charset="0"/>
              </a:rPr>
              <a:t>Info on construction of new schools and maintenance</a:t>
            </a:r>
            <a:endParaRPr lang="en-NZ" sz="1600" dirty="0">
              <a:solidFill>
                <a:schemeClr val="tx1">
                  <a:lumMod val="65000"/>
                  <a:lumOff val="35000"/>
                </a:schemeClr>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
            </a:pPr>
            <a:r>
              <a:rPr lang="en-NZ" sz="1600" dirty="0">
                <a:solidFill>
                  <a:schemeClr val="tx1">
                    <a:lumMod val="65000"/>
                    <a:lumOff val="35000"/>
                  </a:schemeClr>
                </a:solidFill>
                <a:latin typeface="Arial" panose="020B0604020202020204" pitchFamily="34" charset="0"/>
                <a:cs typeface="Arial" panose="020B0604020202020204" pitchFamily="34" charset="0"/>
              </a:rPr>
              <a:t>Open contracting</a:t>
            </a:r>
            <a:endParaRPr lang="en-NZ" sz="1600" dirty="0">
              <a:solidFill>
                <a:schemeClr val="tx1">
                  <a:lumMod val="65000"/>
                  <a:lumOff val="35000"/>
                </a:schemeClr>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
            </a:pPr>
            <a:r>
              <a:rPr lang="en-NZ" sz="1600" dirty="0">
                <a:solidFill>
                  <a:schemeClr val="tx1">
                    <a:lumMod val="65000"/>
                    <a:lumOff val="35000"/>
                  </a:schemeClr>
                </a:solidFill>
                <a:latin typeface="Arial" panose="020B0604020202020204" pitchFamily="34" charset="0"/>
                <a:cs typeface="Arial" panose="020B0604020202020204" pitchFamily="34" charset="0"/>
              </a:rPr>
              <a:t>Link civil society to audit cycle</a:t>
            </a:r>
            <a:endParaRPr lang="en-NZ" sz="1600" dirty="0">
              <a:solidFill>
                <a:schemeClr val="tx1">
                  <a:lumMod val="65000"/>
                  <a:lumOff val="35000"/>
                </a:schemeClr>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
            </a:pPr>
            <a:r>
              <a:rPr lang="en-NZ" sz="1600" dirty="0">
                <a:solidFill>
                  <a:schemeClr val="tx1">
                    <a:lumMod val="65000"/>
                    <a:lumOff val="35000"/>
                  </a:schemeClr>
                </a:solidFill>
                <a:latin typeface="Arial" panose="020B0604020202020204" pitchFamily="34" charset="0"/>
                <a:cs typeface="Arial" panose="020B0604020202020204" pitchFamily="34" charset="0"/>
              </a:rPr>
              <a:t>Publish open data of the DNI showing execution of investment projects </a:t>
            </a:r>
            <a:endParaRPr lang="en-NZ" sz="1600" dirty="0">
              <a:solidFill>
                <a:schemeClr val="tx1">
                  <a:lumMod val="65000"/>
                  <a:lumOff val="35000"/>
                </a:schemeClr>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
            </a:pPr>
            <a:r>
              <a:rPr lang="en-NZ" sz="1600" dirty="0">
                <a:solidFill>
                  <a:schemeClr val="tx1">
                    <a:lumMod val="65000"/>
                    <a:lumOff val="35000"/>
                  </a:schemeClr>
                </a:solidFill>
                <a:latin typeface="Arial" panose="020B0604020202020204" pitchFamily="34" charset="0"/>
                <a:cs typeface="Arial" panose="020B0604020202020204" pitchFamily="34" charset="0"/>
              </a:rPr>
              <a:t>Implement National Open Data Plan (including Budget Law) </a:t>
            </a:r>
            <a:endParaRPr lang="en-NZ" sz="1600" dirty="0">
              <a:solidFill>
                <a:schemeClr val="tx1">
                  <a:lumMod val="65000"/>
                  <a:lumOff val="35000"/>
                </a:schemeClr>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
            </a:pPr>
            <a:r>
              <a:rPr lang="en-NZ" sz="1600" dirty="0">
                <a:solidFill>
                  <a:schemeClr val="tx1">
                    <a:lumMod val="65000"/>
                    <a:lumOff val="35000"/>
                  </a:schemeClr>
                </a:solidFill>
                <a:latin typeface="Arial" panose="020B0604020202020204" pitchFamily="34" charset="0"/>
                <a:cs typeface="Arial" panose="020B0604020202020204" pitchFamily="34" charset="0"/>
              </a:rPr>
              <a:t>Adapt open data to open contracting</a:t>
            </a:r>
            <a:endParaRPr lang="en-NZ" sz="1600" dirty="0">
              <a:solidFill>
                <a:schemeClr val="tx1">
                  <a:lumMod val="65000"/>
                  <a:lumOff val="35000"/>
                </a:schemeClr>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
            </a:pPr>
            <a:r>
              <a:rPr lang="en-NZ" sz="1600" dirty="0">
                <a:solidFill>
                  <a:schemeClr val="tx1">
                    <a:lumMod val="65000"/>
                    <a:lumOff val="35000"/>
                  </a:schemeClr>
                </a:solidFill>
                <a:latin typeface="Arial" panose="020B0604020202020204" pitchFamily="34" charset="0"/>
                <a:cs typeface="Arial" panose="020B0604020202020204" pitchFamily="34" charset="0"/>
              </a:rPr>
              <a:t>School maintenance plans carried out with participation of the educational community</a:t>
            </a:r>
            <a:endParaRPr lang="es-MX"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7" name="TextBox 6"/>
          <p:cNvSpPr txBox="1"/>
          <p:nvPr/>
        </p:nvSpPr>
        <p:spPr>
          <a:xfrm>
            <a:off x="673881" y="575068"/>
            <a:ext cx="7888543" cy="523220"/>
          </a:xfrm>
          <a:prstGeom prst="rect">
            <a:avLst/>
          </a:prstGeom>
          <a:noFill/>
        </p:spPr>
        <p:txBody>
          <a:bodyPr wrap="square" rtlCol="0">
            <a:spAutoFit/>
          </a:bodyPr>
          <a:lstStyle/>
          <a:p>
            <a:pPr algn="ctr"/>
            <a:r>
              <a:rPr lang="en-US" sz="2800" dirty="0">
                <a:solidFill>
                  <a:srgbClr val="FB5308"/>
                </a:solidFill>
                <a:latin typeface="Arial" panose="020B0604020202020204" pitchFamily="34" charset="0"/>
                <a:cs typeface="Arial" panose="020B0604020202020204" pitchFamily="34" charset="0"/>
              </a:rPr>
              <a:t>Selected current OGP commitments</a:t>
            </a:r>
            <a:endParaRPr lang="en-US" sz="2800" dirty="0">
              <a:solidFill>
                <a:srgbClr val="FB5308"/>
              </a:solidFill>
              <a:latin typeface="Arial" panose="020B0604020202020204" pitchFamily="34" charset="0"/>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47294" y="1336210"/>
            <a:ext cx="2963247" cy="2031325"/>
          </a:xfrm>
          <a:prstGeom prst="rect">
            <a:avLst/>
          </a:prstGeom>
          <a:noFill/>
        </p:spPr>
        <p:txBody>
          <a:bodyPr wrap="none" rtlCol="0">
            <a:spAutoFit/>
          </a:bodyPr>
          <a:lstStyle/>
          <a:p>
            <a:r>
              <a:rPr lang="es-ES" b="1" dirty="0" err="1">
                <a:solidFill>
                  <a:schemeClr val="bg1"/>
                </a:solidFill>
                <a:latin typeface="Arial" panose="020B0604020202020204"/>
                <a:cs typeface="Arial" panose="020B0604020202020204"/>
              </a:rPr>
              <a:t>Engage</a:t>
            </a:r>
            <a:r>
              <a:rPr lang="es-ES" b="1" dirty="0">
                <a:solidFill>
                  <a:schemeClr val="bg1"/>
                </a:solidFill>
                <a:latin typeface="Arial" panose="020B0604020202020204"/>
                <a:cs typeface="Arial" panose="020B0604020202020204"/>
              </a:rPr>
              <a:t> </a:t>
            </a:r>
            <a:r>
              <a:rPr lang="es-ES" b="1" dirty="0" err="1">
                <a:solidFill>
                  <a:schemeClr val="bg1"/>
                </a:solidFill>
                <a:latin typeface="Arial" panose="020B0604020202020204"/>
                <a:cs typeface="Arial" panose="020B0604020202020204"/>
              </a:rPr>
              <a:t>with</a:t>
            </a:r>
            <a:r>
              <a:rPr lang="es-ES" b="1" dirty="0">
                <a:solidFill>
                  <a:schemeClr val="bg1"/>
                </a:solidFill>
                <a:latin typeface="Arial" panose="020B0604020202020204"/>
                <a:cs typeface="Arial" panose="020B0604020202020204"/>
              </a:rPr>
              <a:t> </a:t>
            </a:r>
            <a:r>
              <a:rPr lang="es-ES" b="1" dirty="0" err="1">
                <a:solidFill>
                  <a:schemeClr val="bg1"/>
                </a:solidFill>
                <a:latin typeface="Arial" panose="020B0604020202020204"/>
                <a:cs typeface="Arial" panose="020B0604020202020204"/>
              </a:rPr>
              <a:t>us</a:t>
            </a:r>
            <a:r>
              <a:rPr lang="es-ES" b="1" dirty="0">
                <a:solidFill>
                  <a:schemeClr val="bg1"/>
                </a:solidFill>
                <a:latin typeface="Arial" panose="020B0604020202020204"/>
                <a:cs typeface="Arial" panose="020B0604020202020204"/>
              </a:rPr>
              <a:t>!</a:t>
            </a:r>
            <a:endParaRPr lang="es-ES" b="1" dirty="0">
              <a:solidFill>
                <a:schemeClr val="bg1"/>
              </a:solidFill>
              <a:latin typeface="Arial" panose="020B0604020202020204"/>
              <a:cs typeface="Arial" panose="020B0604020202020204"/>
            </a:endParaRPr>
          </a:p>
          <a:p>
            <a:endParaRPr lang="en-US" dirty="0">
              <a:solidFill>
                <a:schemeClr val="bg1"/>
              </a:solidFill>
              <a:latin typeface="Arial" panose="020B0604020202020204"/>
              <a:cs typeface="Arial" panose="020B0604020202020204"/>
            </a:endParaRPr>
          </a:p>
          <a:p>
            <a:r>
              <a:rPr lang="en-US" dirty="0">
                <a:solidFill>
                  <a:schemeClr val="bg1"/>
                </a:solidFill>
                <a:latin typeface="Arial" panose="020B0604020202020204"/>
                <a:cs typeface="Arial" panose="020B0604020202020204"/>
              </a:rPr>
              <a:t>     @</a:t>
            </a:r>
            <a:r>
              <a:rPr lang="en-US" dirty="0" err="1">
                <a:solidFill>
                  <a:schemeClr val="bg1"/>
                </a:solidFill>
                <a:latin typeface="Arial" panose="020B0604020202020204"/>
                <a:cs typeface="Arial" panose="020B0604020202020204"/>
              </a:rPr>
              <a:t>fiscaltrans</a:t>
            </a:r>
            <a:endParaRPr lang="en-US" dirty="0">
              <a:solidFill>
                <a:schemeClr val="bg1"/>
              </a:solidFill>
              <a:latin typeface="Arial" panose="020B0604020202020204"/>
              <a:cs typeface="Arial" panose="020B0604020202020204"/>
            </a:endParaRPr>
          </a:p>
          <a:p>
            <a:r>
              <a:rPr lang="en-US" dirty="0">
                <a:solidFill>
                  <a:schemeClr val="bg1"/>
                </a:solidFill>
                <a:latin typeface="Arial" panose="020B0604020202020204"/>
                <a:cs typeface="Arial" panose="020B0604020202020204"/>
              </a:rPr>
              <a:t>     @</a:t>
            </a:r>
            <a:r>
              <a:rPr lang="en-US" dirty="0" err="1">
                <a:solidFill>
                  <a:schemeClr val="bg1"/>
                </a:solidFill>
                <a:latin typeface="Arial" panose="020B0604020202020204"/>
                <a:cs typeface="Arial" panose="020B0604020202020204"/>
              </a:rPr>
              <a:t>fiscaltrans</a:t>
            </a:r>
            <a:endParaRPr lang="en-US" dirty="0">
              <a:solidFill>
                <a:schemeClr val="bg1"/>
              </a:solidFill>
              <a:latin typeface="Arial" panose="020B0604020202020204"/>
              <a:cs typeface="Arial" panose="020B0604020202020204"/>
            </a:endParaRPr>
          </a:p>
          <a:p>
            <a:r>
              <a:rPr lang="en-US" dirty="0">
                <a:solidFill>
                  <a:schemeClr val="bg1"/>
                </a:solidFill>
                <a:latin typeface="Arial" panose="020B0604020202020204"/>
                <a:cs typeface="Arial" panose="020B0604020202020204"/>
              </a:rPr>
              <a:t>     @</a:t>
            </a:r>
            <a:r>
              <a:rPr lang="en-US" dirty="0" err="1">
                <a:solidFill>
                  <a:schemeClr val="bg1"/>
                </a:solidFill>
                <a:latin typeface="Arial" panose="020B0604020202020204"/>
                <a:cs typeface="Arial" panose="020B0604020202020204"/>
              </a:rPr>
              <a:t>fiscaltransparency</a:t>
            </a:r>
            <a:endParaRPr lang="en-US" dirty="0">
              <a:solidFill>
                <a:schemeClr val="bg1"/>
              </a:solidFill>
              <a:latin typeface="Arial" panose="020B0604020202020204"/>
              <a:cs typeface="Arial" panose="020B0604020202020204"/>
            </a:endParaRPr>
          </a:p>
          <a:p>
            <a:endParaRPr lang="en-US" dirty="0">
              <a:solidFill>
                <a:schemeClr val="bg1"/>
              </a:solidFill>
              <a:latin typeface="Arial" panose="020B0604020202020204"/>
              <a:cs typeface="Arial" panose="020B0604020202020204"/>
            </a:endParaRPr>
          </a:p>
          <a:p>
            <a:r>
              <a:rPr lang="es-ES" dirty="0" err="1">
                <a:solidFill>
                  <a:schemeClr val="bg1"/>
                </a:solidFill>
                <a:latin typeface="Arial" panose="020B0604020202020204"/>
                <a:cs typeface="Arial" panose="020B0604020202020204"/>
              </a:rPr>
              <a:t>www.fiscaltransparency.net</a:t>
            </a:r>
            <a:endParaRPr lang="es-ES" dirty="0">
              <a:solidFill>
                <a:schemeClr val="bg1"/>
              </a:solidFill>
              <a:latin typeface="Arial" panose="020B0604020202020204"/>
              <a:cs typeface="Arial" panose="020B0604020202020204"/>
            </a:endParaRPr>
          </a:p>
        </p:txBody>
      </p:sp>
      <p:pic>
        <p:nvPicPr>
          <p:cNvPr id="7" name="Picture 6"/>
          <p:cNvPicPr>
            <a:picLocks noChangeAspect="1"/>
          </p:cNvPicPr>
          <p:nvPr/>
        </p:nvPicPr>
        <p:blipFill>
          <a:blip r:embed="rId1">
            <a:extLst>
              <a:ext uri="{BEBA8EAE-BF5A-486C-A8C5-ECC9F3942E4B}">
                <a14:imgProps xmlns:a14="http://schemas.microsoft.com/office/drawing/2010/main">
                  <a14:imgLayer r:embed="rId2">
                    <a14:imgEffect>
                      <a14:brightnessContrast bright="100000"/>
                    </a14:imgEffect>
                    <a14:imgEffect>
                      <a14:sharpenSoften amount="100000"/>
                    </a14:imgEffect>
                  </a14:imgLayer>
                </a14:imgProps>
              </a:ext>
            </a:extLst>
          </a:blip>
          <a:stretch>
            <a:fillRect/>
          </a:stretch>
        </p:blipFill>
        <p:spPr>
          <a:xfrm>
            <a:off x="846398" y="1995853"/>
            <a:ext cx="229469" cy="185761"/>
          </a:xfrm>
          <a:prstGeom prst="rect">
            <a:avLst/>
          </a:prstGeom>
        </p:spPr>
      </p:pic>
      <p:pic>
        <p:nvPicPr>
          <p:cNvPr id="11" name="Picture 10"/>
          <p:cNvPicPr>
            <a:picLocks noChangeAspect="1"/>
          </p:cNvPicPr>
          <p:nvPr/>
        </p:nvPicPr>
        <p:blipFill>
          <a:blip r:embed="rId3"/>
          <a:stretch>
            <a:fillRect/>
          </a:stretch>
        </p:blipFill>
        <p:spPr>
          <a:xfrm>
            <a:off x="862569" y="2529593"/>
            <a:ext cx="144417" cy="222402"/>
          </a:xfrm>
          <a:prstGeom prst="rect">
            <a:avLst/>
          </a:prstGeom>
        </p:spPr>
      </p:pic>
      <p:pic>
        <p:nvPicPr>
          <p:cNvPr id="15" name="Picture 14"/>
          <p:cNvPicPr>
            <a:picLocks noChangeAspect="1"/>
          </p:cNvPicPr>
          <p:nvPr/>
        </p:nvPicPr>
        <p:blipFill>
          <a:blip r:embed="rId4"/>
          <a:stretch>
            <a:fillRect/>
          </a:stretch>
        </p:blipFill>
        <p:spPr>
          <a:xfrm>
            <a:off x="837551" y="2250830"/>
            <a:ext cx="228353" cy="22835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12217" y="1559480"/>
            <a:ext cx="8209752" cy="4478662"/>
          </a:xfrm>
          <a:prstGeom prst="rect">
            <a:avLst/>
          </a:prstGeom>
        </p:spPr>
        <p:txBody>
          <a:bodyPr wrap="square">
            <a:spAutoFit/>
          </a:bodyPr>
          <a:lstStyle/>
          <a:p>
            <a:pPr marL="457200" indent="-457200">
              <a:lnSpc>
                <a:spcPct val="150000"/>
              </a:lnSpc>
              <a:buFont typeface="+mj-lt"/>
              <a:buAutoNum type="arabicPeriod"/>
            </a:pPr>
            <a:r>
              <a:rPr lang="en-NZ" sz="1600" dirty="0">
                <a:solidFill>
                  <a:schemeClr val="tx1">
                    <a:lumMod val="65000"/>
                    <a:lumOff val="35000"/>
                  </a:schemeClr>
                </a:solidFill>
                <a:latin typeface="Arial" panose="020B0604020202020204" pitchFamily="34" charset="0"/>
                <a:cs typeface="Arial" panose="020B0604020202020204" pitchFamily="34" charset="0"/>
              </a:rPr>
              <a:t>An assessment of fiscal openness in 20 countries that are GIFT Stewards and Partners, using data from the Open Budget Survey, IMF Fiscal Transparency Evaluations, PEFA Reports, the US State Department Fiscal Transparency Report 2018, and current OGP commitments.</a:t>
            </a:r>
            <a:endParaRPr lang="en-NZ" sz="1600" dirty="0">
              <a:solidFill>
                <a:schemeClr val="tx1">
                  <a:lumMod val="65000"/>
                  <a:lumOff val="35000"/>
                </a:schemeClr>
              </a:solidFill>
              <a:latin typeface="Arial" panose="020B0604020202020204" pitchFamily="34" charset="0"/>
              <a:cs typeface="Arial" panose="020B0604020202020204" pitchFamily="34" charset="0"/>
            </a:endParaRPr>
          </a:p>
          <a:p>
            <a:pPr marL="457200" indent="-457200">
              <a:lnSpc>
                <a:spcPct val="150000"/>
              </a:lnSpc>
              <a:buFont typeface="+mj-lt"/>
              <a:buAutoNum type="arabicPeriod"/>
            </a:pPr>
            <a:endParaRPr lang="en-NZ" sz="1600" dirty="0">
              <a:solidFill>
                <a:schemeClr val="tx1">
                  <a:lumMod val="65000"/>
                  <a:lumOff val="35000"/>
                </a:schemeClr>
              </a:solidFill>
              <a:latin typeface="Arial" panose="020B0604020202020204" pitchFamily="34" charset="0"/>
              <a:cs typeface="Arial" panose="020B0604020202020204" pitchFamily="34" charset="0"/>
            </a:endParaRPr>
          </a:p>
          <a:p>
            <a:pPr marL="457200" indent="-457200">
              <a:lnSpc>
                <a:spcPct val="150000"/>
              </a:lnSpc>
              <a:buFont typeface="+mj-lt"/>
              <a:buAutoNum type="arabicPeriod"/>
            </a:pPr>
            <a:r>
              <a:rPr lang="en-NZ" sz="1600" dirty="0">
                <a:solidFill>
                  <a:schemeClr val="tx1">
                    <a:lumMod val="65000"/>
                    <a:lumOff val="35000"/>
                  </a:schemeClr>
                </a:solidFill>
                <a:latin typeface="Arial" panose="020B0604020202020204" pitchFamily="34" charset="0"/>
                <a:cs typeface="Arial" panose="020B0604020202020204" pitchFamily="34" charset="0"/>
              </a:rPr>
              <a:t>Aim is to provide information to support peer learning,  facilitate discussion of actions steward governments are considering or taking to increase fiscal openness, and to promote more ambitious and better implemented reforms and OGP commitments.</a:t>
            </a:r>
            <a:endParaRPr lang="en-NZ" sz="1600" dirty="0">
              <a:solidFill>
                <a:schemeClr val="tx1">
                  <a:lumMod val="65000"/>
                  <a:lumOff val="35000"/>
                </a:schemeClr>
              </a:solidFill>
              <a:latin typeface="Arial" panose="020B0604020202020204" pitchFamily="34" charset="0"/>
              <a:cs typeface="Arial" panose="020B0604020202020204" pitchFamily="34" charset="0"/>
            </a:endParaRPr>
          </a:p>
          <a:p>
            <a:pPr>
              <a:lnSpc>
                <a:spcPct val="150000"/>
              </a:lnSpc>
            </a:pPr>
            <a:endParaRPr lang="en-US" sz="1600" dirty="0">
              <a:solidFill>
                <a:schemeClr val="tx1">
                  <a:lumMod val="65000"/>
                  <a:lumOff val="35000"/>
                </a:schemeClr>
              </a:solidFill>
              <a:latin typeface="Arial" panose="020B0604020202020204" pitchFamily="34" charset="0"/>
              <a:cs typeface="Arial" panose="020B0604020202020204" pitchFamily="34" charset="0"/>
            </a:endParaRPr>
          </a:p>
          <a:p>
            <a:pPr marL="457200" indent="-457200">
              <a:lnSpc>
                <a:spcPct val="150000"/>
              </a:lnSpc>
              <a:buFont typeface="+mj-lt"/>
              <a:buAutoNum type="arabicPeriod" startAt="5"/>
            </a:pPr>
            <a:endParaRPr lang="en-US" sz="1600" dirty="0">
              <a:solidFill>
                <a:schemeClr val="tx1">
                  <a:lumMod val="65000"/>
                  <a:lumOff val="35000"/>
                </a:schemeClr>
              </a:solidFill>
              <a:latin typeface="Arial" panose="020B0604020202020204" pitchFamily="34" charset="0"/>
              <a:cs typeface="Arial" panose="020B0604020202020204" pitchFamily="34" charset="0"/>
            </a:endParaRPr>
          </a:p>
          <a:p>
            <a:pPr>
              <a:lnSpc>
                <a:spcPct val="150000"/>
              </a:lnSpc>
            </a:pPr>
            <a:endParaRPr lang="en-US"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Marcador de número de diapositiva 2"/>
          <p:cNvSpPr txBox="1"/>
          <p:nvPr/>
        </p:nvSpPr>
        <p:spPr>
          <a:xfrm>
            <a:off x="457200" y="6275178"/>
            <a:ext cx="685800" cy="365125"/>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1100" smtClean="0">
                <a:solidFill>
                  <a:srgbClr val="7F7F7F"/>
                </a:solidFill>
                <a:latin typeface="Arial" panose="020B0604020202020204"/>
                <a:cs typeface="Arial" panose="020B0604020202020204"/>
              </a:rPr>
            </a:fld>
            <a:endParaRPr lang="en-US" sz="1100" dirty="0">
              <a:solidFill>
                <a:srgbClr val="7F7F7F"/>
              </a:solidFill>
              <a:latin typeface="Arial" panose="020B0604020202020204"/>
              <a:cs typeface="Arial" panose="020B0604020202020204"/>
            </a:endParaRPr>
          </a:p>
        </p:txBody>
      </p:sp>
      <p:cxnSp>
        <p:nvCxnSpPr>
          <p:cNvPr id="4" name="Straight Connector 3"/>
          <p:cNvCxnSpPr/>
          <p:nvPr/>
        </p:nvCxnSpPr>
        <p:spPr>
          <a:xfrm flipH="1">
            <a:off x="512217" y="6407474"/>
            <a:ext cx="323328"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3731044" y="799224"/>
            <a:ext cx="1683474" cy="523220"/>
          </a:xfrm>
          <a:prstGeom prst="rect">
            <a:avLst/>
          </a:prstGeom>
          <a:noFill/>
        </p:spPr>
        <p:txBody>
          <a:bodyPr wrap="none" rtlCol="0">
            <a:spAutoFit/>
          </a:bodyPr>
          <a:lstStyle/>
          <a:p>
            <a:pPr algn="ctr"/>
            <a:r>
              <a:rPr lang="en-US" sz="2800" dirty="0">
                <a:solidFill>
                  <a:srgbClr val="FF6900"/>
                </a:solidFill>
                <a:latin typeface="Arial" panose="020B0604020202020204" pitchFamily="34" charset="0"/>
                <a:cs typeface="Arial" panose="020B0604020202020204" pitchFamily="34" charset="0"/>
              </a:rPr>
              <a:t>Overview</a:t>
            </a:r>
            <a:endParaRPr lang="en-US" sz="2800" dirty="0">
              <a:solidFill>
                <a:srgbClr val="FF6900"/>
              </a:solidFill>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55599" y="955040"/>
          <a:ext cx="8348787" cy="4623023"/>
        </p:xfrm>
        <a:graphic>
          <a:graphicData uri="http://schemas.openxmlformats.org/drawingml/2006/table">
            <a:tbl>
              <a:tblPr firstRow="1" firstCol="1" bandRow="1">
                <a:tableStyleId>{2A488322-F2BA-4B5B-9748-0D474271808F}</a:tableStyleId>
              </a:tblPr>
              <a:tblGrid>
                <a:gridCol w="1359879"/>
                <a:gridCol w="811272"/>
                <a:gridCol w="811272"/>
                <a:gridCol w="811272"/>
                <a:gridCol w="811272"/>
                <a:gridCol w="811272"/>
                <a:gridCol w="811272"/>
                <a:gridCol w="1077262"/>
                <a:gridCol w="1044014"/>
              </a:tblGrid>
              <a:tr h="284675">
                <a:tc>
                  <a:txBody>
                    <a:bodyPr/>
                    <a:lstStyle/>
                    <a:p>
                      <a:pPr>
                        <a:lnSpc>
                          <a:spcPct val="115000"/>
                        </a:lnSpc>
                        <a:spcAft>
                          <a:spcPts val="0"/>
                        </a:spcAft>
                      </a:pPr>
                      <a:r>
                        <a:rPr lang="en-NZ" sz="1100" dirty="0">
                          <a:solidFill>
                            <a:schemeClr val="bg1"/>
                          </a:solidFill>
                          <a:effectLst/>
                        </a:rPr>
                        <a:t>OBS vintage</a:t>
                      </a:r>
                      <a:endParaRPr lang="en-NZ"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ctr">
                    <a:lnT w="12700" cap="flat" cmpd="sng" algn="ctr">
                      <a:solidFill>
                        <a:srgbClr val="FF6900"/>
                      </a:solidFill>
                      <a:prstDash val="solid"/>
                      <a:round/>
                      <a:headEnd type="none" w="med" len="med"/>
                      <a:tailEnd type="none" w="med" len="med"/>
                    </a:lnT>
                    <a:lnB w="12700" cap="flat" cmpd="sng" algn="ctr">
                      <a:solidFill>
                        <a:srgbClr val="FF6900"/>
                      </a:solidFill>
                      <a:prstDash val="solid"/>
                      <a:round/>
                      <a:headEnd type="none" w="med" len="med"/>
                      <a:tailEnd type="none" w="med" len="med"/>
                    </a:lnB>
                    <a:solidFill>
                      <a:schemeClr val="tx1">
                        <a:lumMod val="50000"/>
                        <a:lumOff val="50000"/>
                      </a:schemeClr>
                    </a:solidFill>
                  </a:tcPr>
                </a:tc>
                <a:tc>
                  <a:txBody>
                    <a:bodyPr/>
                    <a:lstStyle/>
                    <a:p>
                      <a:pPr>
                        <a:lnSpc>
                          <a:spcPct val="115000"/>
                        </a:lnSpc>
                        <a:spcAft>
                          <a:spcPts val="0"/>
                        </a:spcAft>
                      </a:pPr>
                      <a:r>
                        <a:rPr lang="en-NZ" sz="1100" dirty="0">
                          <a:solidFill>
                            <a:schemeClr val="bg1"/>
                          </a:solidFill>
                          <a:effectLst/>
                        </a:rPr>
                        <a:t>2006 OBI</a:t>
                      </a:r>
                      <a:endParaRPr lang="en-NZ"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ctr">
                    <a:lnT w="12700" cap="flat" cmpd="sng" algn="ctr">
                      <a:solidFill>
                        <a:srgbClr val="FF6900"/>
                      </a:solidFill>
                      <a:prstDash val="solid"/>
                      <a:round/>
                      <a:headEnd type="none" w="med" len="med"/>
                      <a:tailEnd type="none" w="med" len="med"/>
                    </a:lnT>
                    <a:lnB w="12700" cap="flat" cmpd="sng" algn="ctr">
                      <a:solidFill>
                        <a:srgbClr val="FF6900"/>
                      </a:solidFill>
                      <a:prstDash val="solid"/>
                      <a:round/>
                      <a:headEnd type="none" w="med" len="med"/>
                      <a:tailEnd type="none" w="med" len="med"/>
                    </a:lnB>
                    <a:solidFill>
                      <a:schemeClr val="tx1">
                        <a:lumMod val="50000"/>
                        <a:lumOff val="50000"/>
                      </a:schemeClr>
                    </a:solidFill>
                  </a:tcPr>
                </a:tc>
                <a:tc>
                  <a:txBody>
                    <a:bodyPr/>
                    <a:lstStyle/>
                    <a:p>
                      <a:pPr>
                        <a:lnSpc>
                          <a:spcPct val="115000"/>
                        </a:lnSpc>
                        <a:spcAft>
                          <a:spcPts val="0"/>
                        </a:spcAft>
                      </a:pPr>
                      <a:r>
                        <a:rPr lang="en-NZ" sz="1100">
                          <a:solidFill>
                            <a:schemeClr val="bg1"/>
                          </a:solidFill>
                          <a:effectLst/>
                        </a:rPr>
                        <a:t>2008 OBI</a:t>
                      </a:r>
                      <a:endParaRPr lang="en-NZ"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ctr">
                    <a:lnT w="12700" cap="flat" cmpd="sng" algn="ctr">
                      <a:solidFill>
                        <a:srgbClr val="FF6900"/>
                      </a:solidFill>
                      <a:prstDash val="solid"/>
                      <a:round/>
                      <a:headEnd type="none" w="med" len="med"/>
                      <a:tailEnd type="none" w="med" len="med"/>
                    </a:lnT>
                    <a:lnB w="12700" cap="flat" cmpd="sng" algn="ctr">
                      <a:solidFill>
                        <a:srgbClr val="FF6900"/>
                      </a:solidFill>
                      <a:prstDash val="solid"/>
                      <a:round/>
                      <a:headEnd type="none" w="med" len="med"/>
                      <a:tailEnd type="none" w="med" len="med"/>
                    </a:lnB>
                    <a:solidFill>
                      <a:schemeClr val="tx1">
                        <a:lumMod val="50000"/>
                        <a:lumOff val="50000"/>
                      </a:schemeClr>
                    </a:solidFill>
                  </a:tcPr>
                </a:tc>
                <a:tc>
                  <a:txBody>
                    <a:bodyPr/>
                    <a:lstStyle/>
                    <a:p>
                      <a:pPr>
                        <a:lnSpc>
                          <a:spcPct val="115000"/>
                        </a:lnSpc>
                        <a:spcAft>
                          <a:spcPts val="0"/>
                        </a:spcAft>
                      </a:pPr>
                      <a:r>
                        <a:rPr lang="en-NZ" sz="1100">
                          <a:solidFill>
                            <a:schemeClr val="bg1"/>
                          </a:solidFill>
                          <a:effectLst/>
                        </a:rPr>
                        <a:t>2010 OBI</a:t>
                      </a:r>
                      <a:endParaRPr lang="en-NZ"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ctr">
                    <a:lnT w="12700" cap="flat" cmpd="sng" algn="ctr">
                      <a:solidFill>
                        <a:srgbClr val="FF6900"/>
                      </a:solidFill>
                      <a:prstDash val="solid"/>
                      <a:round/>
                      <a:headEnd type="none" w="med" len="med"/>
                      <a:tailEnd type="none" w="med" len="med"/>
                    </a:lnT>
                    <a:lnB w="12700" cap="flat" cmpd="sng" algn="ctr">
                      <a:solidFill>
                        <a:srgbClr val="FF6900"/>
                      </a:solidFill>
                      <a:prstDash val="solid"/>
                      <a:round/>
                      <a:headEnd type="none" w="med" len="med"/>
                      <a:tailEnd type="none" w="med" len="med"/>
                    </a:lnB>
                    <a:solidFill>
                      <a:schemeClr val="tx1">
                        <a:lumMod val="50000"/>
                        <a:lumOff val="50000"/>
                      </a:schemeClr>
                    </a:solidFill>
                  </a:tcPr>
                </a:tc>
                <a:tc>
                  <a:txBody>
                    <a:bodyPr/>
                    <a:lstStyle/>
                    <a:p>
                      <a:pPr>
                        <a:lnSpc>
                          <a:spcPct val="115000"/>
                        </a:lnSpc>
                        <a:spcAft>
                          <a:spcPts val="0"/>
                        </a:spcAft>
                      </a:pPr>
                      <a:r>
                        <a:rPr lang="en-NZ" sz="1100">
                          <a:solidFill>
                            <a:schemeClr val="bg1"/>
                          </a:solidFill>
                          <a:effectLst/>
                        </a:rPr>
                        <a:t>2012 OBI</a:t>
                      </a:r>
                      <a:endParaRPr lang="en-NZ"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ctr">
                    <a:lnT w="12700" cap="flat" cmpd="sng" algn="ctr">
                      <a:solidFill>
                        <a:srgbClr val="FF6900"/>
                      </a:solidFill>
                      <a:prstDash val="solid"/>
                      <a:round/>
                      <a:headEnd type="none" w="med" len="med"/>
                      <a:tailEnd type="none" w="med" len="med"/>
                    </a:lnT>
                    <a:lnB w="12700" cap="flat" cmpd="sng" algn="ctr">
                      <a:solidFill>
                        <a:srgbClr val="FF6900"/>
                      </a:solidFill>
                      <a:prstDash val="solid"/>
                      <a:round/>
                      <a:headEnd type="none" w="med" len="med"/>
                      <a:tailEnd type="none" w="med" len="med"/>
                    </a:lnB>
                    <a:solidFill>
                      <a:schemeClr val="tx1">
                        <a:lumMod val="50000"/>
                        <a:lumOff val="50000"/>
                      </a:schemeClr>
                    </a:solidFill>
                  </a:tcPr>
                </a:tc>
                <a:tc>
                  <a:txBody>
                    <a:bodyPr/>
                    <a:lstStyle/>
                    <a:p>
                      <a:pPr>
                        <a:lnSpc>
                          <a:spcPct val="115000"/>
                        </a:lnSpc>
                        <a:spcAft>
                          <a:spcPts val="0"/>
                        </a:spcAft>
                      </a:pPr>
                      <a:r>
                        <a:rPr lang="en-NZ" sz="1100">
                          <a:solidFill>
                            <a:schemeClr val="bg1"/>
                          </a:solidFill>
                          <a:effectLst/>
                        </a:rPr>
                        <a:t>2015 OBI </a:t>
                      </a:r>
                      <a:endParaRPr lang="en-NZ"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ctr">
                    <a:lnT w="12700" cap="flat" cmpd="sng" algn="ctr">
                      <a:solidFill>
                        <a:srgbClr val="FF6900"/>
                      </a:solidFill>
                      <a:prstDash val="solid"/>
                      <a:round/>
                      <a:headEnd type="none" w="med" len="med"/>
                      <a:tailEnd type="none" w="med" len="med"/>
                    </a:lnT>
                    <a:lnB w="12700" cap="flat" cmpd="sng" algn="ctr">
                      <a:solidFill>
                        <a:srgbClr val="FF6900"/>
                      </a:solidFill>
                      <a:prstDash val="solid"/>
                      <a:round/>
                      <a:headEnd type="none" w="med" len="med"/>
                      <a:tailEnd type="none" w="med" len="med"/>
                    </a:lnB>
                    <a:solidFill>
                      <a:schemeClr val="tx1">
                        <a:lumMod val="50000"/>
                        <a:lumOff val="50000"/>
                      </a:schemeClr>
                    </a:solidFill>
                  </a:tcPr>
                </a:tc>
                <a:tc>
                  <a:txBody>
                    <a:bodyPr/>
                    <a:lstStyle/>
                    <a:p>
                      <a:pPr>
                        <a:lnSpc>
                          <a:spcPct val="115000"/>
                        </a:lnSpc>
                        <a:spcAft>
                          <a:spcPts val="0"/>
                        </a:spcAft>
                      </a:pPr>
                      <a:r>
                        <a:rPr lang="en-NZ" sz="1100">
                          <a:solidFill>
                            <a:schemeClr val="bg1"/>
                          </a:solidFill>
                          <a:effectLst/>
                        </a:rPr>
                        <a:t>2017 OBI</a:t>
                      </a:r>
                      <a:endParaRPr lang="en-NZ"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ctr">
                    <a:lnT w="12700" cap="flat" cmpd="sng" algn="ctr">
                      <a:solidFill>
                        <a:srgbClr val="FF6900"/>
                      </a:solidFill>
                      <a:prstDash val="solid"/>
                      <a:round/>
                      <a:headEnd type="none" w="med" len="med"/>
                      <a:tailEnd type="none" w="med" len="med"/>
                    </a:lnT>
                    <a:lnB w="12700" cap="flat" cmpd="sng" algn="ctr">
                      <a:solidFill>
                        <a:srgbClr val="FF6900"/>
                      </a:solidFill>
                      <a:prstDash val="solid"/>
                      <a:round/>
                      <a:headEnd type="none" w="med" len="med"/>
                      <a:tailEnd type="none" w="med" len="med"/>
                    </a:lnB>
                    <a:solidFill>
                      <a:schemeClr val="tx1">
                        <a:lumMod val="50000"/>
                        <a:lumOff val="50000"/>
                      </a:schemeClr>
                    </a:solidFill>
                  </a:tcPr>
                </a:tc>
                <a:tc>
                  <a:txBody>
                    <a:bodyPr/>
                    <a:lstStyle/>
                    <a:p>
                      <a:pPr algn="ctr">
                        <a:lnSpc>
                          <a:spcPct val="115000"/>
                        </a:lnSpc>
                        <a:spcAft>
                          <a:spcPts val="0"/>
                        </a:spcAft>
                      </a:pPr>
                      <a:r>
                        <a:rPr lang="en-NZ" sz="1100">
                          <a:solidFill>
                            <a:schemeClr val="bg1"/>
                          </a:solidFill>
                          <a:effectLst/>
                        </a:rPr>
                        <a:t>D  </a:t>
                      </a:r>
                      <a:endParaRPr lang="en-NZ"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ctr">
                    <a:lnT w="12700" cap="flat" cmpd="sng" algn="ctr">
                      <a:solidFill>
                        <a:srgbClr val="FF6900"/>
                      </a:solidFill>
                      <a:prstDash val="solid"/>
                      <a:round/>
                      <a:headEnd type="none" w="med" len="med"/>
                      <a:tailEnd type="none" w="med" len="med"/>
                    </a:lnT>
                    <a:lnB w="12700" cap="flat" cmpd="sng" algn="ctr">
                      <a:solidFill>
                        <a:srgbClr val="FF6900"/>
                      </a:solidFill>
                      <a:prstDash val="solid"/>
                      <a:round/>
                      <a:headEnd type="none" w="med" len="med"/>
                      <a:tailEnd type="none" w="med" len="med"/>
                    </a:lnB>
                    <a:solidFill>
                      <a:schemeClr val="tx1">
                        <a:lumMod val="50000"/>
                        <a:lumOff val="50000"/>
                      </a:schemeClr>
                    </a:solidFill>
                  </a:tcPr>
                </a:tc>
                <a:tc>
                  <a:txBody>
                    <a:bodyPr/>
                    <a:lstStyle/>
                    <a:p>
                      <a:pPr algn="ctr">
                        <a:lnSpc>
                          <a:spcPct val="115000"/>
                        </a:lnSpc>
                        <a:spcAft>
                          <a:spcPts val="0"/>
                        </a:spcAft>
                      </a:pPr>
                      <a:r>
                        <a:rPr lang="en-NZ" sz="1100" dirty="0">
                          <a:solidFill>
                            <a:schemeClr val="bg1"/>
                          </a:solidFill>
                          <a:effectLst/>
                        </a:rPr>
                        <a:t>D </a:t>
                      </a:r>
                      <a:endParaRPr lang="en-NZ"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ctr">
                    <a:lnT w="12700" cap="flat" cmpd="sng" algn="ctr">
                      <a:solidFill>
                        <a:srgbClr val="FF6900"/>
                      </a:solidFill>
                      <a:prstDash val="solid"/>
                      <a:round/>
                      <a:headEnd type="none" w="med" len="med"/>
                      <a:tailEnd type="none" w="med" len="med"/>
                    </a:lnT>
                    <a:lnB w="12700" cap="flat" cmpd="sng" algn="ctr">
                      <a:solidFill>
                        <a:srgbClr val="FF6900"/>
                      </a:solidFill>
                      <a:prstDash val="solid"/>
                      <a:round/>
                      <a:headEnd type="none" w="med" len="med"/>
                      <a:tailEnd type="none" w="med" len="med"/>
                    </a:lnB>
                    <a:solidFill>
                      <a:schemeClr val="tx1">
                        <a:lumMod val="50000"/>
                        <a:lumOff val="50000"/>
                      </a:schemeClr>
                    </a:solidFill>
                  </a:tcPr>
                </a:tc>
              </a:tr>
              <a:tr h="206588">
                <a:tc>
                  <a:txBody>
                    <a:bodyPr/>
                    <a:lstStyle/>
                    <a:p>
                      <a:pPr>
                        <a:lnSpc>
                          <a:spcPct val="115000"/>
                        </a:lnSpc>
                      </a:pPr>
                      <a:endParaRPr lang="en-NZ" sz="1100" dirty="0">
                        <a:effectLst/>
                        <a:latin typeface="Calibri" panose="020F0502020204030204" pitchFamily="34" charset="0"/>
                        <a:cs typeface="Times New Roman" panose="02020603050405020304" pitchFamily="18" charset="0"/>
                      </a:endParaRPr>
                    </a:p>
                  </a:txBody>
                  <a:tcPr marL="67430" marR="67430" marT="0" marB="0" anchor="b">
                    <a:lnT w="12700" cap="flat" cmpd="sng" algn="ctr">
                      <a:solidFill>
                        <a:srgbClr val="FF6900"/>
                      </a:solidFill>
                      <a:prstDash val="solid"/>
                      <a:round/>
                      <a:headEnd type="none" w="med" len="med"/>
                      <a:tailEnd type="none" w="med" len="med"/>
                    </a:lnT>
                    <a:solidFill>
                      <a:srgbClr val="FF6900"/>
                    </a:solidFill>
                  </a:tcPr>
                </a:tc>
                <a:tc>
                  <a:txBody>
                    <a:bodyPr/>
                    <a:lstStyle/>
                    <a:p>
                      <a:pPr>
                        <a:lnSpc>
                          <a:spcPct val="115000"/>
                        </a:lnSpc>
                      </a:pPr>
                      <a:endParaRPr lang="en-NZ" sz="1100">
                        <a:effectLst/>
                        <a:latin typeface="Calibri" panose="020F0502020204030204" pitchFamily="34" charset="0"/>
                        <a:cs typeface="Times New Roman" panose="02020603050405020304" pitchFamily="18" charset="0"/>
                      </a:endParaRPr>
                    </a:p>
                  </a:txBody>
                  <a:tcPr marL="67430" marR="67430" marT="0" marB="0" anchor="b">
                    <a:lnT w="12700" cap="flat" cmpd="sng" algn="ctr">
                      <a:solidFill>
                        <a:srgbClr val="FF6900"/>
                      </a:solidFill>
                      <a:prstDash val="solid"/>
                      <a:round/>
                      <a:headEnd type="none" w="med" len="med"/>
                      <a:tailEnd type="none" w="med" len="med"/>
                    </a:lnT>
                  </a:tcPr>
                </a:tc>
                <a:tc>
                  <a:txBody>
                    <a:bodyPr/>
                    <a:lstStyle/>
                    <a:p>
                      <a:pPr>
                        <a:lnSpc>
                          <a:spcPct val="115000"/>
                        </a:lnSpc>
                      </a:pPr>
                      <a:endParaRPr lang="en-NZ" sz="1100">
                        <a:effectLst/>
                        <a:latin typeface="Calibri" panose="020F0502020204030204" pitchFamily="34" charset="0"/>
                        <a:cs typeface="Times New Roman" panose="02020603050405020304" pitchFamily="18" charset="0"/>
                      </a:endParaRPr>
                    </a:p>
                  </a:txBody>
                  <a:tcPr marL="67430" marR="67430" marT="0" marB="0" anchor="b">
                    <a:lnT w="12700" cap="flat" cmpd="sng" algn="ctr">
                      <a:solidFill>
                        <a:srgbClr val="FF6900"/>
                      </a:solidFill>
                      <a:prstDash val="solid"/>
                      <a:round/>
                      <a:headEnd type="none" w="med" len="med"/>
                      <a:tailEnd type="none" w="med" len="med"/>
                    </a:lnT>
                  </a:tcPr>
                </a:tc>
                <a:tc>
                  <a:txBody>
                    <a:bodyPr/>
                    <a:lstStyle/>
                    <a:p>
                      <a:pPr>
                        <a:lnSpc>
                          <a:spcPct val="115000"/>
                        </a:lnSpc>
                      </a:pPr>
                      <a:endParaRPr lang="en-NZ" sz="1100">
                        <a:effectLst/>
                        <a:latin typeface="Calibri" panose="020F0502020204030204" pitchFamily="34" charset="0"/>
                        <a:cs typeface="Times New Roman" panose="02020603050405020304" pitchFamily="18" charset="0"/>
                      </a:endParaRPr>
                    </a:p>
                  </a:txBody>
                  <a:tcPr marL="67430" marR="67430" marT="0" marB="0" anchor="b">
                    <a:lnT w="12700" cap="flat" cmpd="sng" algn="ctr">
                      <a:solidFill>
                        <a:srgbClr val="FF6900"/>
                      </a:solidFill>
                      <a:prstDash val="solid"/>
                      <a:round/>
                      <a:headEnd type="none" w="med" len="med"/>
                      <a:tailEnd type="none" w="med" len="med"/>
                    </a:lnT>
                  </a:tcPr>
                </a:tc>
                <a:tc>
                  <a:txBody>
                    <a:bodyPr/>
                    <a:lstStyle/>
                    <a:p>
                      <a:pPr>
                        <a:lnSpc>
                          <a:spcPct val="115000"/>
                        </a:lnSpc>
                      </a:pPr>
                      <a:endParaRPr lang="en-NZ" sz="1100">
                        <a:effectLst/>
                        <a:latin typeface="Calibri" panose="020F0502020204030204" pitchFamily="34" charset="0"/>
                        <a:cs typeface="Times New Roman" panose="02020603050405020304" pitchFamily="18" charset="0"/>
                      </a:endParaRPr>
                    </a:p>
                  </a:txBody>
                  <a:tcPr marL="67430" marR="67430" marT="0" marB="0" anchor="b">
                    <a:lnT w="12700" cap="flat" cmpd="sng" algn="ctr">
                      <a:solidFill>
                        <a:srgbClr val="FF6900"/>
                      </a:solidFill>
                      <a:prstDash val="solid"/>
                      <a:round/>
                      <a:headEnd type="none" w="med" len="med"/>
                      <a:tailEnd type="none" w="med" len="med"/>
                    </a:lnT>
                  </a:tcPr>
                </a:tc>
                <a:tc>
                  <a:txBody>
                    <a:bodyPr/>
                    <a:lstStyle/>
                    <a:p>
                      <a:pPr>
                        <a:lnSpc>
                          <a:spcPct val="115000"/>
                        </a:lnSpc>
                      </a:pPr>
                      <a:endParaRPr lang="en-NZ" sz="1100">
                        <a:effectLst/>
                        <a:latin typeface="Calibri" panose="020F0502020204030204" pitchFamily="34" charset="0"/>
                        <a:cs typeface="Times New Roman" panose="02020603050405020304" pitchFamily="18" charset="0"/>
                      </a:endParaRPr>
                    </a:p>
                  </a:txBody>
                  <a:tcPr marL="67430" marR="67430" marT="0" marB="0" anchor="b">
                    <a:lnT w="12700" cap="flat" cmpd="sng" algn="ctr">
                      <a:solidFill>
                        <a:srgbClr val="FF6900"/>
                      </a:solidFill>
                      <a:prstDash val="solid"/>
                      <a:round/>
                      <a:headEnd type="none" w="med" len="med"/>
                      <a:tailEnd type="none" w="med" len="med"/>
                    </a:lnT>
                  </a:tcPr>
                </a:tc>
                <a:tc>
                  <a:txBody>
                    <a:bodyPr/>
                    <a:lstStyle/>
                    <a:p>
                      <a:pPr>
                        <a:lnSpc>
                          <a:spcPct val="115000"/>
                        </a:lnSpc>
                      </a:pPr>
                      <a:endParaRPr lang="en-NZ" sz="1100">
                        <a:effectLst/>
                        <a:latin typeface="Calibri" panose="020F0502020204030204" pitchFamily="34" charset="0"/>
                        <a:cs typeface="Times New Roman" panose="02020603050405020304" pitchFamily="18" charset="0"/>
                      </a:endParaRPr>
                    </a:p>
                  </a:txBody>
                  <a:tcPr marL="67430" marR="67430" marT="0" marB="0" anchor="b">
                    <a:lnT w="12700" cap="flat" cmpd="sng" algn="ctr">
                      <a:solidFill>
                        <a:srgbClr val="FF6900"/>
                      </a:solidFill>
                      <a:prstDash val="solid"/>
                      <a:round/>
                      <a:headEnd type="none" w="med" len="med"/>
                      <a:tailEnd type="none" w="med" len="med"/>
                    </a:lnT>
                  </a:tcPr>
                </a:tc>
                <a:tc>
                  <a:txBody>
                    <a:bodyPr/>
                    <a:lstStyle/>
                    <a:p>
                      <a:pPr>
                        <a:lnSpc>
                          <a:spcPct val="115000"/>
                        </a:lnSpc>
                        <a:spcAft>
                          <a:spcPts val="0"/>
                        </a:spcAft>
                      </a:pPr>
                      <a:r>
                        <a:rPr lang="en-NZ" sz="1100">
                          <a:effectLst/>
                        </a:rPr>
                        <a:t>first to last</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lnT w="12700" cap="flat" cmpd="sng" algn="ctr">
                      <a:solidFill>
                        <a:srgbClr val="FF6900"/>
                      </a:solidFill>
                      <a:prstDash val="solid"/>
                      <a:round/>
                      <a:headEnd type="none" w="med" len="med"/>
                      <a:tailEnd type="none" w="med" len="med"/>
                    </a:lnT>
                  </a:tcPr>
                </a:tc>
                <a:tc>
                  <a:txBody>
                    <a:bodyPr/>
                    <a:lstStyle/>
                    <a:p>
                      <a:pPr>
                        <a:lnSpc>
                          <a:spcPct val="115000"/>
                        </a:lnSpc>
                        <a:spcAft>
                          <a:spcPts val="0"/>
                        </a:spcAft>
                      </a:pPr>
                      <a:r>
                        <a:rPr lang="en-NZ" sz="1100">
                          <a:effectLst/>
                        </a:rPr>
                        <a:t>2015-2017</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lnT w="12700" cap="flat" cmpd="sng" algn="ctr">
                      <a:solidFill>
                        <a:srgbClr val="FF6900"/>
                      </a:solidFill>
                      <a:prstDash val="solid"/>
                      <a:round/>
                      <a:headEnd type="none" w="med" len="med"/>
                      <a:tailEnd type="none" w="med" len="med"/>
                    </a:lnT>
                  </a:tcPr>
                </a:tc>
              </a:tr>
              <a:tr h="206588">
                <a:tc>
                  <a:txBody>
                    <a:bodyPr/>
                    <a:lstStyle/>
                    <a:p>
                      <a:pPr>
                        <a:lnSpc>
                          <a:spcPct val="115000"/>
                        </a:lnSpc>
                        <a:spcAft>
                          <a:spcPts val="0"/>
                        </a:spcAft>
                      </a:pPr>
                      <a:r>
                        <a:rPr lang="en-NZ" sz="1100">
                          <a:effectLst/>
                        </a:rPr>
                        <a:t>Argentina</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solidFill>
                      <a:srgbClr val="FF6900"/>
                    </a:solidFill>
                  </a:tcPr>
                </a:tc>
                <a:tc>
                  <a:txBody>
                    <a:bodyPr/>
                    <a:lstStyle/>
                    <a:p>
                      <a:pPr algn="r">
                        <a:lnSpc>
                          <a:spcPct val="115000"/>
                        </a:lnSpc>
                        <a:spcAft>
                          <a:spcPts val="0"/>
                        </a:spcAft>
                      </a:pPr>
                      <a:r>
                        <a:rPr lang="en-NZ" sz="1100">
                          <a:effectLst/>
                        </a:rPr>
                        <a:t>40</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56</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56</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50</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59</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50</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10</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dirty="0">
                          <a:effectLst/>
                        </a:rPr>
                        <a:t>-9</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r>
              <a:tr h="206588">
                <a:tc>
                  <a:txBody>
                    <a:bodyPr/>
                    <a:lstStyle/>
                    <a:p>
                      <a:pPr>
                        <a:lnSpc>
                          <a:spcPct val="115000"/>
                        </a:lnSpc>
                        <a:spcAft>
                          <a:spcPts val="0"/>
                        </a:spcAft>
                      </a:pPr>
                      <a:r>
                        <a:rPr lang="en-NZ" sz="1100">
                          <a:effectLst/>
                        </a:rPr>
                        <a:t>Benin</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solidFill>
                      <a:srgbClr val="FF6900"/>
                    </a:solidFill>
                  </a:tcPr>
                </a:tc>
                <a:tc>
                  <a:txBody>
                    <a:bodyPr/>
                    <a:lstStyle/>
                    <a:p>
                      <a:pPr>
                        <a:lnSpc>
                          <a:spcPct val="115000"/>
                        </a:lnSpc>
                      </a:pPr>
                      <a:endParaRPr lang="en-NZ" sz="1100">
                        <a:effectLst/>
                        <a:latin typeface="Calibri" panose="020F0502020204030204" pitchFamily="34" charset="0"/>
                        <a:cs typeface="Times New Roman" panose="02020603050405020304" pitchFamily="18" charset="0"/>
                      </a:endParaRPr>
                    </a:p>
                  </a:txBody>
                  <a:tcPr marL="67430" marR="67430" marT="0" marB="0" anchor="b"/>
                </a:tc>
                <a:tc>
                  <a:txBody>
                    <a:bodyPr/>
                    <a:lstStyle/>
                    <a:p>
                      <a:pPr>
                        <a:lnSpc>
                          <a:spcPct val="115000"/>
                        </a:lnSpc>
                      </a:pPr>
                      <a:endParaRPr lang="en-NZ" sz="1100">
                        <a:effectLst/>
                        <a:latin typeface="Calibri" panose="020F0502020204030204" pitchFamily="34" charset="0"/>
                        <a:cs typeface="Times New Roman" panose="02020603050405020304" pitchFamily="18" charset="0"/>
                      </a:endParaRPr>
                    </a:p>
                  </a:txBody>
                  <a:tcPr marL="67430" marR="67430" marT="0" marB="0" anchor="b"/>
                </a:tc>
                <a:tc>
                  <a:txBody>
                    <a:bodyPr/>
                    <a:lstStyle/>
                    <a:p>
                      <a:pPr>
                        <a:lnSpc>
                          <a:spcPct val="115000"/>
                        </a:lnSpc>
                      </a:pPr>
                      <a:endParaRPr lang="en-NZ" sz="1100">
                        <a:effectLst/>
                        <a:latin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1</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45</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39</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38</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-6</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r>
              <a:tr h="206588">
                <a:tc>
                  <a:txBody>
                    <a:bodyPr/>
                    <a:lstStyle/>
                    <a:p>
                      <a:pPr>
                        <a:lnSpc>
                          <a:spcPct val="115000"/>
                        </a:lnSpc>
                        <a:spcAft>
                          <a:spcPts val="0"/>
                        </a:spcAft>
                      </a:pPr>
                      <a:r>
                        <a:rPr lang="en-NZ" sz="1100" dirty="0">
                          <a:effectLst/>
                        </a:rPr>
                        <a:t>Brazil </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solidFill>
                      <a:srgbClr val="FF6900"/>
                    </a:solidFill>
                  </a:tcPr>
                </a:tc>
                <a:tc>
                  <a:txBody>
                    <a:bodyPr/>
                    <a:lstStyle/>
                    <a:p>
                      <a:pPr algn="r">
                        <a:lnSpc>
                          <a:spcPct val="115000"/>
                        </a:lnSpc>
                        <a:spcAft>
                          <a:spcPts val="0"/>
                        </a:spcAft>
                      </a:pPr>
                      <a:r>
                        <a:rPr lang="en-NZ" sz="1100">
                          <a:effectLst/>
                        </a:rPr>
                        <a:t>74</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74</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71</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73</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77</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77</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3</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0</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r>
              <a:tr h="206588">
                <a:tc>
                  <a:txBody>
                    <a:bodyPr/>
                    <a:lstStyle/>
                    <a:p>
                      <a:pPr>
                        <a:lnSpc>
                          <a:spcPct val="115000"/>
                        </a:lnSpc>
                        <a:spcAft>
                          <a:spcPts val="0"/>
                        </a:spcAft>
                      </a:pPr>
                      <a:r>
                        <a:rPr lang="en-NZ" sz="1100">
                          <a:effectLst/>
                        </a:rPr>
                        <a:t>Chile</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solidFill>
                      <a:srgbClr val="FF6900"/>
                    </a:solidFill>
                  </a:tcPr>
                </a:tc>
                <a:tc>
                  <a:txBody>
                    <a:bodyPr/>
                    <a:lstStyle/>
                    <a:p>
                      <a:pPr>
                        <a:lnSpc>
                          <a:spcPct val="115000"/>
                        </a:lnSpc>
                      </a:pPr>
                      <a:endParaRPr lang="en-NZ" sz="1100">
                        <a:effectLst/>
                        <a:latin typeface="Calibri" panose="020F0502020204030204" pitchFamily="34" charset="0"/>
                        <a:cs typeface="Times New Roman" panose="02020603050405020304" pitchFamily="18" charset="0"/>
                      </a:endParaRPr>
                    </a:p>
                  </a:txBody>
                  <a:tcPr marL="67430" marR="67430" marT="0" marB="0" anchor="b"/>
                </a:tc>
                <a:tc>
                  <a:txBody>
                    <a:bodyPr/>
                    <a:lstStyle/>
                    <a:p>
                      <a:pPr>
                        <a:lnSpc>
                          <a:spcPct val="115000"/>
                        </a:lnSpc>
                      </a:pPr>
                      <a:endParaRPr lang="en-NZ" sz="1100">
                        <a:effectLst/>
                        <a:latin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72</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66</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58</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57</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-15</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-1</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r>
              <a:tr h="206588">
                <a:tc>
                  <a:txBody>
                    <a:bodyPr/>
                    <a:lstStyle/>
                    <a:p>
                      <a:pPr>
                        <a:lnSpc>
                          <a:spcPct val="115000"/>
                        </a:lnSpc>
                        <a:spcAft>
                          <a:spcPts val="0"/>
                        </a:spcAft>
                      </a:pPr>
                      <a:r>
                        <a:rPr lang="en-NZ" sz="1100">
                          <a:effectLst/>
                        </a:rPr>
                        <a:t>Colombia</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solidFill>
                      <a:srgbClr val="FF6900"/>
                    </a:solidFill>
                  </a:tcPr>
                </a:tc>
                <a:tc>
                  <a:txBody>
                    <a:bodyPr/>
                    <a:lstStyle/>
                    <a:p>
                      <a:pPr algn="r">
                        <a:lnSpc>
                          <a:spcPct val="115000"/>
                        </a:lnSpc>
                        <a:spcAft>
                          <a:spcPts val="0"/>
                        </a:spcAft>
                      </a:pPr>
                      <a:r>
                        <a:rPr lang="en-NZ" sz="1100">
                          <a:effectLst/>
                        </a:rPr>
                        <a:t>57</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61</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61</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58</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57</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50</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-7</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-7</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r>
              <a:tr h="206588">
                <a:tc>
                  <a:txBody>
                    <a:bodyPr/>
                    <a:lstStyle/>
                    <a:p>
                      <a:pPr>
                        <a:lnSpc>
                          <a:spcPct val="115000"/>
                        </a:lnSpc>
                        <a:spcAft>
                          <a:spcPts val="0"/>
                        </a:spcAft>
                      </a:pPr>
                      <a:r>
                        <a:rPr lang="en-NZ" sz="1100" dirty="0">
                          <a:effectLst/>
                        </a:rPr>
                        <a:t>Croatia</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solidFill>
                      <a:srgbClr val="FF6900"/>
                    </a:solidFill>
                  </a:tcPr>
                </a:tc>
                <a:tc>
                  <a:txBody>
                    <a:bodyPr/>
                    <a:lstStyle/>
                    <a:p>
                      <a:pPr algn="r">
                        <a:lnSpc>
                          <a:spcPct val="115000"/>
                        </a:lnSpc>
                        <a:spcAft>
                          <a:spcPts val="0"/>
                        </a:spcAft>
                      </a:pPr>
                      <a:r>
                        <a:rPr lang="en-NZ" sz="1100">
                          <a:effectLst/>
                        </a:rPr>
                        <a:t>42</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59</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57</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61</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53</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57</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15</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4</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r>
              <a:tr h="206588">
                <a:tc>
                  <a:txBody>
                    <a:bodyPr/>
                    <a:lstStyle/>
                    <a:p>
                      <a:pPr>
                        <a:lnSpc>
                          <a:spcPct val="115000"/>
                        </a:lnSpc>
                        <a:spcAft>
                          <a:spcPts val="0"/>
                        </a:spcAft>
                      </a:pPr>
                      <a:r>
                        <a:rPr lang="en-NZ" sz="1100">
                          <a:effectLst/>
                        </a:rPr>
                        <a:t>Dom. Republic</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solidFill>
                      <a:srgbClr val="FF6900"/>
                    </a:solidFill>
                  </a:tcPr>
                </a:tc>
                <a:tc>
                  <a:txBody>
                    <a:bodyPr/>
                    <a:lstStyle/>
                    <a:p>
                      <a:pPr>
                        <a:lnSpc>
                          <a:spcPct val="115000"/>
                        </a:lnSpc>
                      </a:pPr>
                      <a:endParaRPr lang="en-NZ" sz="1100">
                        <a:effectLst/>
                        <a:latin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12</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14</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29</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51</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66</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54</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15</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r>
              <a:tr h="206588">
                <a:tc>
                  <a:txBody>
                    <a:bodyPr/>
                    <a:lstStyle/>
                    <a:p>
                      <a:pPr>
                        <a:lnSpc>
                          <a:spcPct val="115000"/>
                        </a:lnSpc>
                        <a:spcAft>
                          <a:spcPts val="0"/>
                        </a:spcAft>
                      </a:pPr>
                      <a:r>
                        <a:rPr lang="en-NZ" sz="1100" dirty="0">
                          <a:effectLst/>
                        </a:rPr>
                        <a:t>Egypt</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solidFill>
                      <a:srgbClr val="FF6900"/>
                    </a:solidFill>
                  </a:tcPr>
                </a:tc>
                <a:tc>
                  <a:txBody>
                    <a:bodyPr/>
                    <a:lstStyle/>
                    <a:p>
                      <a:pPr algn="r">
                        <a:lnSpc>
                          <a:spcPct val="115000"/>
                        </a:lnSpc>
                        <a:spcAft>
                          <a:spcPts val="0"/>
                        </a:spcAft>
                      </a:pPr>
                      <a:r>
                        <a:rPr lang="en-NZ" sz="1100">
                          <a:effectLst/>
                        </a:rPr>
                        <a:t>19</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43</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49</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13</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16</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41</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22</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25</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r>
              <a:tr h="206588">
                <a:tc>
                  <a:txBody>
                    <a:bodyPr/>
                    <a:lstStyle/>
                    <a:p>
                      <a:pPr>
                        <a:lnSpc>
                          <a:spcPct val="115000"/>
                        </a:lnSpc>
                        <a:spcAft>
                          <a:spcPts val="0"/>
                        </a:spcAft>
                      </a:pPr>
                      <a:r>
                        <a:rPr lang="en-NZ" sz="1100">
                          <a:effectLst/>
                        </a:rPr>
                        <a:t>El Salvador</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solidFill>
                      <a:srgbClr val="FF6900"/>
                    </a:solidFill>
                  </a:tcPr>
                </a:tc>
                <a:tc>
                  <a:txBody>
                    <a:bodyPr/>
                    <a:lstStyle/>
                    <a:p>
                      <a:pPr algn="r">
                        <a:lnSpc>
                          <a:spcPct val="115000"/>
                        </a:lnSpc>
                        <a:spcAft>
                          <a:spcPts val="0"/>
                        </a:spcAft>
                      </a:pPr>
                      <a:r>
                        <a:rPr lang="en-NZ" sz="1100">
                          <a:effectLst/>
                        </a:rPr>
                        <a:t>28</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37</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37</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43</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53</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45</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17</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-8</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r>
              <a:tr h="206588">
                <a:tc>
                  <a:txBody>
                    <a:bodyPr/>
                    <a:lstStyle/>
                    <a:p>
                      <a:pPr>
                        <a:lnSpc>
                          <a:spcPct val="115000"/>
                        </a:lnSpc>
                        <a:spcAft>
                          <a:spcPts val="0"/>
                        </a:spcAft>
                      </a:pPr>
                      <a:r>
                        <a:rPr lang="en-NZ" sz="1100">
                          <a:effectLst/>
                        </a:rPr>
                        <a:t>Guatemala</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solidFill>
                      <a:srgbClr val="FF6900"/>
                    </a:solidFill>
                  </a:tcPr>
                </a:tc>
                <a:tc>
                  <a:txBody>
                    <a:bodyPr/>
                    <a:lstStyle/>
                    <a:p>
                      <a:pPr algn="r">
                        <a:lnSpc>
                          <a:spcPct val="115000"/>
                        </a:lnSpc>
                        <a:spcAft>
                          <a:spcPts val="0"/>
                        </a:spcAft>
                      </a:pPr>
                      <a:r>
                        <a:rPr lang="en-NZ" sz="1100">
                          <a:effectLst/>
                        </a:rPr>
                        <a:t>46</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46</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50</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51</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46</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61</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15</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15</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r>
              <a:tr h="206588">
                <a:tc>
                  <a:txBody>
                    <a:bodyPr/>
                    <a:lstStyle/>
                    <a:p>
                      <a:pPr>
                        <a:lnSpc>
                          <a:spcPct val="115000"/>
                        </a:lnSpc>
                        <a:spcAft>
                          <a:spcPts val="0"/>
                        </a:spcAft>
                      </a:pPr>
                      <a:r>
                        <a:rPr lang="en-NZ" sz="1100" dirty="0">
                          <a:effectLst/>
                        </a:rPr>
                        <a:t>Indonesia</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solidFill>
                      <a:srgbClr val="FF6900"/>
                    </a:solidFill>
                  </a:tcPr>
                </a:tc>
                <a:tc>
                  <a:txBody>
                    <a:bodyPr/>
                    <a:lstStyle/>
                    <a:p>
                      <a:pPr algn="r">
                        <a:lnSpc>
                          <a:spcPct val="115000"/>
                        </a:lnSpc>
                        <a:spcAft>
                          <a:spcPts val="0"/>
                        </a:spcAft>
                      </a:pPr>
                      <a:r>
                        <a:rPr lang="en-NZ" sz="1100">
                          <a:effectLst/>
                        </a:rPr>
                        <a:t>42</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54</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51</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62</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59</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64</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22</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5</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r>
              <a:tr h="206588">
                <a:tc>
                  <a:txBody>
                    <a:bodyPr/>
                    <a:lstStyle/>
                    <a:p>
                      <a:pPr>
                        <a:lnSpc>
                          <a:spcPct val="115000"/>
                        </a:lnSpc>
                        <a:spcAft>
                          <a:spcPts val="0"/>
                        </a:spcAft>
                      </a:pPr>
                      <a:r>
                        <a:rPr lang="en-NZ" sz="1100" dirty="0">
                          <a:effectLst/>
                        </a:rPr>
                        <a:t>Liberia</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solidFill>
                      <a:srgbClr val="FF6900"/>
                    </a:solidFill>
                  </a:tcPr>
                </a:tc>
                <a:tc>
                  <a:txBody>
                    <a:bodyPr/>
                    <a:lstStyle/>
                    <a:p>
                      <a:pPr>
                        <a:lnSpc>
                          <a:spcPct val="115000"/>
                        </a:lnSpc>
                      </a:pPr>
                      <a:endParaRPr lang="en-NZ" sz="1100">
                        <a:effectLst/>
                        <a:latin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3</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40</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43</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38</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36</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33</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-2</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r>
              <a:tr h="206588">
                <a:tc>
                  <a:txBody>
                    <a:bodyPr/>
                    <a:lstStyle/>
                    <a:p>
                      <a:pPr>
                        <a:lnSpc>
                          <a:spcPct val="115000"/>
                        </a:lnSpc>
                        <a:spcAft>
                          <a:spcPts val="0"/>
                        </a:spcAft>
                      </a:pPr>
                      <a:r>
                        <a:rPr lang="en-NZ" sz="1100" dirty="0">
                          <a:effectLst/>
                        </a:rPr>
                        <a:t>Mexico</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solidFill>
                      <a:srgbClr val="FF6900"/>
                    </a:solidFill>
                  </a:tcPr>
                </a:tc>
                <a:tc>
                  <a:txBody>
                    <a:bodyPr/>
                    <a:lstStyle/>
                    <a:p>
                      <a:pPr algn="r">
                        <a:lnSpc>
                          <a:spcPct val="115000"/>
                        </a:lnSpc>
                        <a:spcAft>
                          <a:spcPts val="0"/>
                        </a:spcAft>
                      </a:pPr>
                      <a:r>
                        <a:rPr lang="en-NZ" sz="1100">
                          <a:effectLst/>
                        </a:rPr>
                        <a:t>50</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55</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52</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61</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66</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79</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29</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13</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r>
              <a:tr h="206588">
                <a:tc>
                  <a:txBody>
                    <a:bodyPr/>
                    <a:lstStyle/>
                    <a:p>
                      <a:pPr>
                        <a:lnSpc>
                          <a:spcPct val="115000"/>
                        </a:lnSpc>
                        <a:spcAft>
                          <a:spcPts val="0"/>
                        </a:spcAft>
                      </a:pPr>
                      <a:r>
                        <a:rPr lang="en-NZ" sz="1100" dirty="0">
                          <a:effectLst/>
                        </a:rPr>
                        <a:t>Nigeria</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solidFill>
                      <a:srgbClr val="FF6900"/>
                    </a:solidFill>
                  </a:tcPr>
                </a:tc>
                <a:tc>
                  <a:txBody>
                    <a:bodyPr/>
                    <a:lstStyle/>
                    <a:p>
                      <a:pPr algn="r">
                        <a:lnSpc>
                          <a:spcPct val="115000"/>
                        </a:lnSpc>
                        <a:spcAft>
                          <a:spcPts val="0"/>
                        </a:spcAft>
                      </a:pPr>
                      <a:r>
                        <a:rPr lang="en-NZ" sz="1100">
                          <a:effectLst/>
                        </a:rPr>
                        <a:t>20</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19</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18</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16</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24</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17</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-3</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-7</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r>
              <a:tr h="206588">
                <a:tc>
                  <a:txBody>
                    <a:bodyPr/>
                    <a:lstStyle/>
                    <a:p>
                      <a:pPr>
                        <a:lnSpc>
                          <a:spcPct val="115000"/>
                        </a:lnSpc>
                        <a:spcAft>
                          <a:spcPts val="0"/>
                        </a:spcAft>
                      </a:pPr>
                      <a:r>
                        <a:rPr lang="en-NZ" sz="1100" dirty="0">
                          <a:effectLst/>
                        </a:rPr>
                        <a:t>Paraguay</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solidFill>
                      <a:srgbClr val="FF6900"/>
                    </a:solidFill>
                  </a:tcPr>
                </a:tc>
                <a:tc>
                  <a:txBody>
                    <a:bodyPr/>
                    <a:lstStyle/>
                    <a:p>
                      <a:pPr>
                        <a:lnSpc>
                          <a:spcPct val="115000"/>
                        </a:lnSpc>
                      </a:pPr>
                      <a:endParaRPr lang="en-NZ" sz="1100">
                        <a:effectLst/>
                        <a:latin typeface="Calibri" panose="020F0502020204030204" pitchFamily="34" charset="0"/>
                        <a:cs typeface="Times New Roman" panose="02020603050405020304" pitchFamily="18" charset="0"/>
                      </a:endParaRPr>
                    </a:p>
                  </a:txBody>
                  <a:tcPr marL="67430" marR="67430" marT="0" marB="0" anchor="b"/>
                </a:tc>
                <a:tc>
                  <a:txBody>
                    <a:bodyPr/>
                    <a:lstStyle/>
                    <a:p>
                      <a:pPr>
                        <a:lnSpc>
                          <a:spcPct val="115000"/>
                        </a:lnSpc>
                      </a:pPr>
                      <a:endParaRPr lang="en-NZ" sz="1100">
                        <a:effectLst/>
                        <a:latin typeface="Calibri" panose="020F0502020204030204" pitchFamily="34" charset="0"/>
                        <a:cs typeface="Times New Roman" panose="02020603050405020304" pitchFamily="18" charset="0"/>
                      </a:endParaRPr>
                    </a:p>
                  </a:txBody>
                  <a:tcPr marL="67430" marR="67430" marT="0" marB="0" anchor="b"/>
                </a:tc>
                <a:tc>
                  <a:txBody>
                    <a:bodyPr/>
                    <a:lstStyle/>
                    <a:p>
                      <a:pPr>
                        <a:lnSpc>
                          <a:spcPct val="115000"/>
                        </a:lnSpc>
                      </a:pPr>
                      <a:endParaRPr lang="en-NZ" sz="1100">
                        <a:effectLst/>
                        <a:latin typeface="Calibri" panose="020F0502020204030204" pitchFamily="34" charset="0"/>
                        <a:cs typeface="Times New Roman" panose="02020603050405020304" pitchFamily="18" charset="0"/>
                      </a:endParaRPr>
                    </a:p>
                  </a:txBody>
                  <a:tcPr marL="67430" marR="67430" marT="0" marB="0" anchor="b"/>
                </a:tc>
                <a:tc>
                  <a:txBody>
                    <a:bodyPr/>
                    <a:lstStyle/>
                    <a:p>
                      <a:pPr>
                        <a:lnSpc>
                          <a:spcPct val="115000"/>
                        </a:lnSpc>
                      </a:pPr>
                      <a:endParaRPr lang="en-NZ" sz="1100">
                        <a:effectLst/>
                        <a:latin typeface="Calibri" panose="020F0502020204030204" pitchFamily="34" charset="0"/>
                        <a:cs typeface="Times New Roman" panose="02020603050405020304" pitchFamily="18" charset="0"/>
                      </a:endParaRPr>
                    </a:p>
                  </a:txBody>
                  <a:tcPr marL="67430" marR="67430" marT="0" marB="0" anchor="b"/>
                </a:tc>
                <a:tc>
                  <a:txBody>
                    <a:bodyPr/>
                    <a:lstStyle/>
                    <a:p>
                      <a:pPr>
                        <a:lnSpc>
                          <a:spcPct val="115000"/>
                        </a:lnSpc>
                      </a:pPr>
                      <a:endParaRPr lang="en-NZ" sz="1100">
                        <a:effectLst/>
                        <a:latin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43</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nSpc>
                          <a:spcPct val="115000"/>
                        </a:lnSpc>
                      </a:pPr>
                      <a:endParaRPr lang="en-NZ" sz="1100">
                        <a:effectLst/>
                        <a:latin typeface="Calibri" panose="020F0502020204030204" pitchFamily="34" charset="0"/>
                        <a:cs typeface="Times New Roman" panose="02020603050405020304" pitchFamily="18" charset="0"/>
                      </a:endParaRPr>
                    </a:p>
                  </a:txBody>
                  <a:tcPr marL="67430" marR="67430" marT="0" marB="0" anchor="b"/>
                </a:tc>
                <a:tc>
                  <a:txBody>
                    <a:bodyPr/>
                    <a:lstStyle/>
                    <a:p>
                      <a:pPr>
                        <a:lnSpc>
                          <a:spcPct val="115000"/>
                        </a:lnSpc>
                      </a:pPr>
                      <a:endParaRPr lang="en-NZ" sz="1100">
                        <a:effectLst/>
                        <a:latin typeface="Calibri" panose="020F0502020204030204" pitchFamily="34" charset="0"/>
                        <a:cs typeface="Times New Roman" panose="02020603050405020304" pitchFamily="18" charset="0"/>
                      </a:endParaRPr>
                    </a:p>
                  </a:txBody>
                  <a:tcPr marL="67430" marR="67430" marT="0" marB="0" anchor="b"/>
                </a:tc>
              </a:tr>
              <a:tr h="206588">
                <a:tc>
                  <a:txBody>
                    <a:bodyPr/>
                    <a:lstStyle/>
                    <a:p>
                      <a:pPr>
                        <a:lnSpc>
                          <a:spcPct val="115000"/>
                        </a:lnSpc>
                        <a:spcAft>
                          <a:spcPts val="0"/>
                        </a:spcAft>
                      </a:pPr>
                      <a:r>
                        <a:rPr lang="en-NZ" sz="1100" dirty="0">
                          <a:effectLst/>
                        </a:rPr>
                        <a:t>Philippines</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solidFill>
                      <a:srgbClr val="FF6900"/>
                    </a:solidFill>
                  </a:tcPr>
                </a:tc>
                <a:tc>
                  <a:txBody>
                    <a:bodyPr/>
                    <a:lstStyle/>
                    <a:p>
                      <a:pPr algn="r">
                        <a:lnSpc>
                          <a:spcPct val="115000"/>
                        </a:lnSpc>
                        <a:spcAft>
                          <a:spcPts val="0"/>
                        </a:spcAft>
                      </a:pPr>
                      <a:r>
                        <a:rPr lang="en-NZ" sz="1100">
                          <a:effectLst/>
                        </a:rPr>
                        <a:t>51</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48</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55</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48</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dirty="0">
                          <a:effectLst/>
                        </a:rPr>
                        <a:t>64</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67</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16</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3</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r>
              <a:tr h="206588">
                <a:tc>
                  <a:txBody>
                    <a:bodyPr/>
                    <a:lstStyle/>
                    <a:p>
                      <a:pPr>
                        <a:lnSpc>
                          <a:spcPct val="115000"/>
                        </a:lnSpc>
                        <a:spcAft>
                          <a:spcPts val="0"/>
                        </a:spcAft>
                      </a:pPr>
                      <a:r>
                        <a:rPr lang="en-NZ" sz="1100" dirty="0">
                          <a:effectLst/>
                        </a:rPr>
                        <a:t>South Africa</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solidFill>
                      <a:srgbClr val="FF6900"/>
                    </a:solidFill>
                  </a:tcPr>
                </a:tc>
                <a:tc>
                  <a:txBody>
                    <a:bodyPr/>
                    <a:lstStyle/>
                    <a:p>
                      <a:pPr algn="r">
                        <a:lnSpc>
                          <a:spcPct val="115000"/>
                        </a:lnSpc>
                        <a:spcAft>
                          <a:spcPts val="0"/>
                        </a:spcAft>
                      </a:pPr>
                      <a:r>
                        <a:rPr lang="en-NZ" sz="1100">
                          <a:effectLst/>
                        </a:rPr>
                        <a:t>86</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87</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92</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90</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86</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89</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3</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3</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r>
              <a:tr h="206588">
                <a:tc>
                  <a:txBody>
                    <a:bodyPr/>
                    <a:lstStyle/>
                    <a:p>
                      <a:pPr>
                        <a:lnSpc>
                          <a:spcPct val="115000"/>
                        </a:lnSpc>
                        <a:spcAft>
                          <a:spcPts val="0"/>
                        </a:spcAft>
                      </a:pPr>
                      <a:r>
                        <a:rPr lang="en-NZ" sz="1100" dirty="0">
                          <a:effectLst/>
                        </a:rPr>
                        <a:t>Tunisia</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solidFill>
                      <a:srgbClr val="FF6900"/>
                    </a:solidFill>
                  </a:tcPr>
                </a:tc>
                <a:tc>
                  <a:txBody>
                    <a:bodyPr/>
                    <a:lstStyle/>
                    <a:p>
                      <a:pPr>
                        <a:lnSpc>
                          <a:spcPct val="115000"/>
                        </a:lnSpc>
                      </a:pPr>
                      <a:endParaRPr lang="en-NZ" sz="1100">
                        <a:effectLst/>
                        <a:latin typeface="Calibri" panose="020F0502020204030204" pitchFamily="34" charset="0"/>
                        <a:cs typeface="Times New Roman" panose="02020603050405020304" pitchFamily="18" charset="0"/>
                      </a:endParaRPr>
                    </a:p>
                  </a:txBody>
                  <a:tcPr marL="67430" marR="67430" marT="0" marB="0" anchor="b"/>
                </a:tc>
                <a:tc>
                  <a:txBody>
                    <a:bodyPr/>
                    <a:lstStyle/>
                    <a:p>
                      <a:pPr>
                        <a:lnSpc>
                          <a:spcPct val="115000"/>
                        </a:lnSpc>
                      </a:pPr>
                      <a:endParaRPr lang="en-NZ" sz="1100">
                        <a:effectLst/>
                        <a:latin typeface="Calibri" panose="020F0502020204030204" pitchFamily="34" charset="0"/>
                        <a:cs typeface="Times New Roman" panose="02020603050405020304" pitchFamily="18" charset="0"/>
                      </a:endParaRPr>
                    </a:p>
                  </a:txBody>
                  <a:tcPr marL="67430" marR="67430" marT="0" marB="0" anchor="b"/>
                </a:tc>
                <a:tc>
                  <a:txBody>
                    <a:bodyPr/>
                    <a:lstStyle/>
                    <a:p>
                      <a:pPr>
                        <a:lnSpc>
                          <a:spcPct val="115000"/>
                        </a:lnSpc>
                      </a:pPr>
                      <a:endParaRPr lang="en-NZ" sz="1100">
                        <a:effectLst/>
                        <a:latin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11</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42</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39</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28</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-3</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r>
              <a:tr h="206588">
                <a:tc>
                  <a:txBody>
                    <a:bodyPr/>
                    <a:lstStyle/>
                    <a:p>
                      <a:pPr>
                        <a:lnSpc>
                          <a:spcPct val="115000"/>
                        </a:lnSpc>
                        <a:spcAft>
                          <a:spcPts val="0"/>
                        </a:spcAft>
                      </a:pPr>
                      <a:r>
                        <a:rPr lang="en-NZ" sz="1100" dirty="0">
                          <a:effectLst/>
                        </a:rPr>
                        <a:t>U.S.A.</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solidFill>
                      <a:srgbClr val="FF6900"/>
                    </a:solidFill>
                  </a:tcPr>
                </a:tc>
                <a:tc>
                  <a:txBody>
                    <a:bodyPr/>
                    <a:lstStyle/>
                    <a:p>
                      <a:pPr algn="r">
                        <a:lnSpc>
                          <a:spcPct val="115000"/>
                        </a:lnSpc>
                        <a:spcAft>
                          <a:spcPts val="0"/>
                        </a:spcAft>
                      </a:pPr>
                      <a:r>
                        <a:rPr lang="en-NZ" sz="1100">
                          <a:effectLst/>
                        </a:rPr>
                        <a:t>81</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82</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82</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79</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81</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77</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-4</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-4</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r>
              <a:tr h="206588">
                <a:tc>
                  <a:txBody>
                    <a:bodyPr/>
                    <a:lstStyle/>
                    <a:p>
                      <a:pPr>
                        <a:lnSpc>
                          <a:spcPct val="115000"/>
                        </a:lnSpc>
                        <a:spcAft>
                          <a:spcPts val="0"/>
                        </a:spcAft>
                      </a:pPr>
                      <a:r>
                        <a:rPr lang="en-NZ" sz="1100" dirty="0">
                          <a:effectLst/>
                        </a:rPr>
                        <a:t>Ukraine</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lnB w="12700" cap="flat" cmpd="sng" algn="ctr">
                      <a:solidFill>
                        <a:srgbClr val="FF6900"/>
                      </a:solidFill>
                      <a:prstDash val="solid"/>
                      <a:round/>
                      <a:headEnd type="none" w="med" len="med"/>
                      <a:tailEnd type="none" w="med" len="med"/>
                    </a:lnB>
                    <a:solidFill>
                      <a:srgbClr val="FF6900"/>
                    </a:solidFill>
                  </a:tcPr>
                </a:tc>
                <a:tc>
                  <a:txBody>
                    <a:bodyPr/>
                    <a:lstStyle/>
                    <a:p>
                      <a:pPr>
                        <a:lnSpc>
                          <a:spcPct val="115000"/>
                        </a:lnSpc>
                      </a:pPr>
                      <a:endParaRPr lang="en-NZ" sz="1100">
                        <a:effectLst/>
                        <a:latin typeface="Calibri" panose="020F0502020204030204" pitchFamily="34" charset="0"/>
                        <a:cs typeface="Times New Roman" panose="02020603050405020304" pitchFamily="18" charset="0"/>
                      </a:endParaRPr>
                    </a:p>
                  </a:txBody>
                  <a:tcPr marL="67430" marR="67430" marT="0" marB="0" anchor="b">
                    <a:lnB w="12700" cap="flat" cmpd="sng" algn="ctr">
                      <a:solidFill>
                        <a:srgbClr val="FF6900"/>
                      </a:solidFill>
                      <a:prstDash val="solid"/>
                      <a:round/>
                      <a:headEnd type="none" w="med" len="med"/>
                      <a:tailEnd type="none" w="med" len="med"/>
                    </a:lnB>
                  </a:tcPr>
                </a:tc>
                <a:tc>
                  <a:txBody>
                    <a:bodyPr/>
                    <a:lstStyle/>
                    <a:p>
                      <a:pPr algn="r">
                        <a:lnSpc>
                          <a:spcPct val="115000"/>
                        </a:lnSpc>
                        <a:spcAft>
                          <a:spcPts val="0"/>
                        </a:spcAft>
                      </a:pPr>
                      <a:r>
                        <a:rPr lang="en-NZ" sz="1100">
                          <a:effectLst/>
                        </a:rPr>
                        <a:t>55</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lnB w="12700" cap="flat" cmpd="sng" algn="ctr">
                      <a:solidFill>
                        <a:srgbClr val="FF6900"/>
                      </a:solidFill>
                      <a:prstDash val="solid"/>
                      <a:round/>
                      <a:headEnd type="none" w="med" len="med"/>
                      <a:tailEnd type="none" w="med" len="med"/>
                    </a:lnB>
                  </a:tcPr>
                </a:tc>
                <a:tc>
                  <a:txBody>
                    <a:bodyPr/>
                    <a:lstStyle/>
                    <a:p>
                      <a:pPr algn="r">
                        <a:lnSpc>
                          <a:spcPct val="115000"/>
                        </a:lnSpc>
                        <a:spcAft>
                          <a:spcPts val="0"/>
                        </a:spcAft>
                      </a:pPr>
                      <a:r>
                        <a:rPr lang="en-NZ" sz="1100">
                          <a:effectLst/>
                        </a:rPr>
                        <a:t>62</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lnB w="12700" cap="flat" cmpd="sng" algn="ctr">
                      <a:solidFill>
                        <a:srgbClr val="FF6900"/>
                      </a:solidFill>
                      <a:prstDash val="solid"/>
                      <a:round/>
                      <a:headEnd type="none" w="med" len="med"/>
                      <a:tailEnd type="none" w="med" len="med"/>
                    </a:lnB>
                  </a:tcPr>
                </a:tc>
                <a:tc>
                  <a:txBody>
                    <a:bodyPr/>
                    <a:lstStyle/>
                    <a:p>
                      <a:pPr algn="r">
                        <a:lnSpc>
                          <a:spcPct val="115000"/>
                        </a:lnSpc>
                        <a:spcAft>
                          <a:spcPts val="0"/>
                        </a:spcAft>
                      </a:pPr>
                      <a:r>
                        <a:rPr lang="en-NZ" sz="1100">
                          <a:effectLst/>
                        </a:rPr>
                        <a:t>54</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lnB w="12700" cap="flat" cmpd="sng" algn="ctr">
                      <a:solidFill>
                        <a:srgbClr val="FF6900"/>
                      </a:solidFill>
                      <a:prstDash val="solid"/>
                      <a:round/>
                      <a:headEnd type="none" w="med" len="med"/>
                      <a:tailEnd type="none" w="med" len="med"/>
                    </a:lnB>
                  </a:tcPr>
                </a:tc>
                <a:tc>
                  <a:txBody>
                    <a:bodyPr/>
                    <a:lstStyle/>
                    <a:p>
                      <a:pPr algn="r">
                        <a:lnSpc>
                          <a:spcPct val="115000"/>
                        </a:lnSpc>
                        <a:spcAft>
                          <a:spcPts val="0"/>
                        </a:spcAft>
                      </a:pPr>
                      <a:r>
                        <a:rPr lang="en-NZ" sz="1100">
                          <a:effectLst/>
                        </a:rPr>
                        <a:t>46</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lnB w="12700" cap="flat" cmpd="sng" algn="ctr">
                      <a:solidFill>
                        <a:srgbClr val="FF6900"/>
                      </a:solidFill>
                      <a:prstDash val="solid"/>
                      <a:round/>
                      <a:headEnd type="none" w="med" len="med"/>
                      <a:tailEnd type="none" w="med" len="med"/>
                    </a:lnB>
                  </a:tcPr>
                </a:tc>
                <a:tc>
                  <a:txBody>
                    <a:bodyPr/>
                    <a:lstStyle/>
                    <a:p>
                      <a:pPr algn="r">
                        <a:lnSpc>
                          <a:spcPct val="115000"/>
                        </a:lnSpc>
                        <a:spcAft>
                          <a:spcPts val="0"/>
                        </a:spcAft>
                      </a:pPr>
                      <a:r>
                        <a:rPr lang="en-NZ" sz="1100">
                          <a:effectLst/>
                        </a:rPr>
                        <a:t>54</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lnB w="12700" cap="flat" cmpd="sng" algn="ctr">
                      <a:solidFill>
                        <a:srgbClr val="FF6900"/>
                      </a:solidFill>
                      <a:prstDash val="solid"/>
                      <a:round/>
                      <a:headEnd type="none" w="med" len="med"/>
                      <a:tailEnd type="none" w="med" len="med"/>
                    </a:lnB>
                  </a:tcPr>
                </a:tc>
                <a:tc>
                  <a:txBody>
                    <a:bodyPr/>
                    <a:lstStyle/>
                    <a:p>
                      <a:pPr algn="r">
                        <a:lnSpc>
                          <a:spcPct val="115000"/>
                        </a:lnSpc>
                        <a:spcAft>
                          <a:spcPts val="0"/>
                        </a:spcAft>
                      </a:pPr>
                      <a:r>
                        <a:rPr lang="en-NZ" sz="1100">
                          <a:effectLst/>
                        </a:rPr>
                        <a:t>-1</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lnB w="12700" cap="flat" cmpd="sng" algn="ctr">
                      <a:solidFill>
                        <a:srgbClr val="FF6900"/>
                      </a:solidFill>
                      <a:prstDash val="solid"/>
                      <a:round/>
                      <a:headEnd type="none" w="med" len="med"/>
                      <a:tailEnd type="none" w="med" len="med"/>
                    </a:lnB>
                  </a:tcPr>
                </a:tc>
                <a:tc>
                  <a:txBody>
                    <a:bodyPr/>
                    <a:lstStyle/>
                    <a:p>
                      <a:pPr algn="r">
                        <a:lnSpc>
                          <a:spcPct val="115000"/>
                        </a:lnSpc>
                        <a:spcAft>
                          <a:spcPts val="0"/>
                        </a:spcAft>
                      </a:pPr>
                      <a:r>
                        <a:rPr lang="en-NZ" sz="1100" dirty="0">
                          <a:effectLst/>
                        </a:rPr>
                        <a:t>8</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lnB w="12700" cap="flat" cmpd="sng" algn="ctr">
                      <a:solidFill>
                        <a:srgbClr val="FF6900"/>
                      </a:solidFill>
                      <a:prstDash val="solid"/>
                      <a:round/>
                      <a:headEnd type="none" w="med" len="med"/>
                      <a:tailEnd type="none" w="med" len="med"/>
                    </a:lnB>
                  </a:tcPr>
                </a:tc>
              </a:tr>
            </a:tbl>
          </a:graphicData>
        </a:graphic>
      </p:graphicFrame>
      <p:sp>
        <p:nvSpPr>
          <p:cNvPr id="3" name="Rectangle 1"/>
          <p:cNvSpPr>
            <a:spLocks noChangeArrowheads="1"/>
          </p:cNvSpPr>
          <p:nvPr/>
        </p:nvSpPr>
        <p:spPr bwMode="auto">
          <a:xfrm>
            <a:off x="1118186" y="429575"/>
            <a:ext cx="681736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en-NZ" altLang="en-US" sz="1600" b="1" i="0" u="none" strike="noStrike" cap="none" normalizeH="0" baseline="0" dirty="0">
                <a:ln>
                  <a:noFill/>
                </a:ln>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Table 1: Steward, Partner performance on the Open Budget Index</a:t>
            </a:r>
            <a:endParaRPr kumimoji="0" lang="en-NZ" altLang="en-US" sz="1600" b="0" i="0" u="none" strike="noStrike"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endParaRPr>
          </a:p>
        </p:txBody>
      </p:sp>
      <p:sp>
        <p:nvSpPr>
          <p:cNvPr id="6" name="Marcador de número de diapositiva 2"/>
          <p:cNvSpPr txBox="1"/>
          <p:nvPr/>
        </p:nvSpPr>
        <p:spPr>
          <a:xfrm>
            <a:off x="457200" y="6275178"/>
            <a:ext cx="685800" cy="365125"/>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1100" smtClean="0">
                <a:solidFill>
                  <a:srgbClr val="7F7F7F"/>
                </a:solidFill>
                <a:latin typeface="Arial" panose="020B0604020202020204"/>
                <a:cs typeface="Arial" panose="020B0604020202020204"/>
              </a:rPr>
            </a:fld>
            <a:endParaRPr lang="en-US" sz="1100" dirty="0">
              <a:solidFill>
                <a:srgbClr val="7F7F7F"/>
              </a:solidFill>
              <a:latin typeface="Arial" panose="020B0604020202020204"/>
              <a:cs typeface="Arial" panose="020B0604020202020204"/>
            </a:endParaRPr>
          </a:p>
        </p:txBody>
      </p:sp>
      <p:cxnSp>
        <p:nvCxnSpPr>
          <p:cNvPr id="7" name="Straight Connector 6"/>
          <p:cNvCxnSpPr/>
          <p:nvPr/>
        </p:nvCxnSpPr>
        <p:spPr>
          <a:xfrm flipH="1">
            <a:off x="512217" y="6407474"/>
            <a:ext cx="323328"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640080" y="528320"/>
          <a:ext cx="7975600" cy="5405120"/>
        </p:xfrm>
        <a:graphic>
          <a:graphicData uri="http://schemas.openxmlformats.org/drawingml/2006/chart">
            <c:chart xmlns:c="http://schemas.openxmlformats.org/drawingml/2006/chart" xmlns:r="http://schemas.openxmlformats.org/officeDocument/2006/relationships" r:id="rId1"/>
          </a:graphicData>
        </a:graphic>
      </p:graphicFrame>
      <p:sp>
        <p:nvSpPr>
          <p:cNvPr id="4" name="Marcador de número de diapositiva 2"/>
          <p:cNvSpPr txBox="1"/>
          <p:nvPr/>
        </p:nvSpPr>
        <p:spPr>
          <a:xfrm>
            <a:off x="457200" y="6275178"/>
            <a:ext cx="685800" cy="365125"/>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1100" smtClean="0">
                <a:solidFill>
                  <a:srgbClr val="7F7F7F"/>
                </a:solidFill>
                <a:latin typeface="Arial" panose="020B0604020202020204"/>
                <a:cs typeface="Arial" panose="020B0604020202020204"/>
              </a:rPr>
            </a:fld>
            <a:endParaRPr lang="en-US" sz="1100" dirty="0">
              <a:solidFill>
                <a:srgbClr val="7F7F7F"/>
              </a:solidFill>
              <a:latin typeface="Arial" panose="020B0604020202020204"/>
              <a:cs typeface="Arial" panose="020B0604020202020204"/>
            </a:endParaRPr>
          </a:p>
        </p:txBody>
      </p:sp>
      <p:cxnSp>
        <p:nvCxnSpPr>
          <p:cNvPr id="5" name="Straight Connector 4"/>
          <p:cNvCxnSpPr/>
          <p:nvPr/>
        </p:nvCxnSpPr>
        <p:spPr>
          <a:xfrm flipH="1">
            <a:off x="512217" y="6407474"/>
            <a:ext cx="323328"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57200" y="1471788"/>
            <a:ext cx="8264769" cy="4032386"/>
          </a:xfrm>
          <a:prstGeom prst="rect">
            <a:avLst/>
          </a:prstGeom>
        </p:spPr>
        <p:txBody>
          <a:bodyPr wrap="square">
            <a:spAutoFit/>
          </a:bodyPr>
          <a:lstStyle/>
          <a:p>
            <a:pPr marL="342900" lvl="0" indent="-342900">
              <a:lnSpc>
                <a:spcPct val="115000"/>
              </a:lnSpc>
              <a:spcAft>
                <a:spcPts val="0"/>
              </a:spcAft>
              <a:buFont typeface="Symbol" panose="05050102010706020507" pitchFamily="18" charset="2"/>
              <a:buChar char=""/>
            </a:pPr>
            <a:r>
              <a:rPr lang="en-NZ" sz="1600" dirty="0">
                <a:solidFill>
                  <a:srgbClr val="00B050"/>
                </a:solidFill>
                <a:latin typeface="Arial" panose="020B0604020202020204" pitchFamily="34" charset="0"/>
                <a:cs typeface="Arial" panose="020B0604020202020204" pitchFamily="34" charset="0"/>
              </a:rPr>
              <a:t>Major i</a:t>
            </a:r>
            <a:r>
              <a:rPr lang="en-NZ" sz="1600" dirty="0">
                <a:solidFill>
                  <a:srgbClr val="00B050"/>
                </a:solidFill>
                <a:latin typeface="Arial" panose="020B0604020202020204" pitchFamily="34" charset="0"/>
                <a:ea typeface="Calibri" panose="020F0502020204030204" pitchFamily="34" charset="0"/>
                <a:cs typeface="Arial" panose="020B0604020202020204" pitchFamily="34" charset="0"/>
              </a:rPr>
              <a:t>mprovements</a:t>
            </a:r>
            <a:r>
              <a:rPr lang="en-NZ" sz="1600" dirty="0">
                <a:latin typeface="Arial" panose="020B0604020202020204" pitchFamily="34" charset="0"/>
                <a:ea typeface="Calibri" panose="020F0502020204030204" pitchFamily="34" charset="0"/>
                <a:cs typeface="Arial" panose="020B0604020202020204" pitchFamily="34" charset="0"/>
              </a:rPr>
              <a:t> </a:t>
            </a:r>
            <a:r>
              <a:rPr lang="en-NZ" sz="1600" dirty="0">
                <a:solidFill>
                  <a:srgbClr val="00B050"/>
                </a:solidFill>
                <a:latin typeface="Arial" panose="020B0604020202020204" pitchFamily="34" charset="0"/>
                <a:cs typeface="Arial" panose="020B0604020202020204" pitchFamily="34" charset="0"/>
              </a:rPr>
              <a:t>from first survey to 2017 survey: Dom. Republic (54 points), Benin (38), Liberia (33), Mexico (29), Tunisia (28), and Indonesia and Egypt (22).</a:t>
            </a:r>
            <a:endParaRPr lang="en-NZ" sz="1600" dirty="0">
              <a:solidFill>
                <a:srgbClr val="00B050"/>
              </a:solidFill>
              <a:latin typeface="Arial" panose="020B0604020202020204" pitchFamily="34" charset="0"/>
              <a:cs typeface="Arial" panose="020B0604020202020204" pitchFamily="34" charset="0"/>
            </a:endParaRPr>
          </a:p>
          <a:p>
            <a:pPr marL="342900" lvl="0" indent="-342900">
              <a:lnSpc>
                <a:spcPct val="115000"/>
              </a:lnSpc>
              <a:spcAft>
                <a:spcPts val="0"/>
              </a:spcAft>
              <a:buFont typeface="Symbol" panose="05050102010706020507" pitchFamily="18" charset="2"/>
              <a:buChar char=""/>
            </a:pPr>
            <a:r>
              <a:rPr lang="en-NZ" sz="1600" dirty="0">
                <a:solidFill>
                  <a:srgbClr val="00B050"/>
                </a:solidFill>
                <a:latin typeface="Arial" panose="020B0604020202020204" pitchFamily="34" charset="0"/>
                <a:cs typeface="Arial" panose="020B0604020202020204" pitchFamily="34" charset="0"/>
              </a:rPr>
              <a:t>Significant improvements 2015-2017: Egypt (25), Dom. Republic (15), Guatemala (15), Mexico (13), Ukraine (8).</a:t>
            </a:r>
            <a:endParaRPr lang="en-NZ" sz="1600" dirty="0">
              <a:solidFill>
                <a:srgbClr val="00B050"/>
              </a:solidFill>
              <a:latin typeface="Arial" panose="020B0604020202020204" pitchFamily="34" charset="0"/>
              <a:cs typeface="Arial" panose="020B0604020202020204" pitchFamily="34" charset="0"/>
            </a:endParaRPr>
          </a:p>
          <a:p>
            <a:pPr marL="342900" lvl="0" indent="-342900">
              <a:lnSpc>
                <a:spcPct val="115000"/>
              </a:lnSpc>
              <a:spcAft>
                <a:spcPts val="0"/>
              </a:spcAft>
              <a:buFont typeface="Symbol" panose="05050102010706020507" pitchFamily="18" charset="2"/>
              <a:buChar char=""/>
            </a:pPr>
            <a:endParaRPr lang="en-NZ" sz="1600" dirty="0">
              <a:solidFill>
                <a:srgbClr val="00B050"/>
              </a:solidFill>
              <a:latin typeface="Arial" panose="020B0604020202020204" pitchFamily="34" charset="0"/>
              <a:cs typeface="Arial" panose="020B0604020202020204" pitchFamily="34" charset="0"/>
            </a:endParaRPr>
          </a:p>
          <a:p>
            <a:pPr marL="342900" lvl="0" indent="-342900">
              <a:lnSpc>
                <a:spcPct val="115000"/>
              </a:lnSpc>
              <a:spcAft>
                <a:spcPts val="0"/>
              </a:spcAft>
              <a:buFont typeface="Symbol" panose="05050102010706020507" pitchFamily="18" charset="2"/>
              <a:buChar char=""/>
            </a:pPr>
            <a:r>
              <a:rPr lang="en-NZ" sz="1600" dirty="0">
                <a:solidFill>
                  <a:srgbClr val="FF0000"/>
                </a:solidFill>
                <a:latin typeface="Arial" panose="020B0604020202020204" pitchFamily="34" charset="0"/>
                <a:ea typeface="Calibri" panose="020F0502020204030204" pitchFamily="34" charset="0"/>
                <a:cs typeface="Arial" panose="020B0604020202020204" pitchFamily="34" charset="0"/>
              </a:rPr>
              <a:t>Significant declines </a:t>
            </a:r>
            <a:r>
              <a:rPr lang="en-NZ" sz="1600" dirty="0">
                <a:solidFill>
                  <a:srgbClr val="FF0000"/>
                </a:solidFill>
                <a:latin typeface="Arial" panose="020B0604020202020204" pitchFamily="34" charset="0"/>
                <a:cs typeface="Arial" panose="020B0604020202020204" pitchFamily="34" charset="0"/>
              </a:rPr>
              <a:t>from first survey to 2017 survey: Chile (-15), and</a:t>
            </a:r>
            <a:br>
              <a:rPr lang="en-NZ" sz="1600" dirty="0">
                <a:solidFill>
                  <a:srgbClr val="FF0000"/>
                </a:solidFill>
                <a:latin typeface="Arial" panose="020B0604020202020204" pitchFamily="34" charset="0"/>
                <a:cs typeface="Arial" panose="020B0604020202020204" pitchFamily="34" charset="0"/>
              </a:rPr>
            </a:br>
            <a:r>
              <a:rPr lang="en-NZ" sz="1600" dirty="0">
                <a:solidFill>
                  <a:srgbClr val="FF0000"/>
                </a:solidFill>
                <a:latin typeface="Arial" panose="020B0604020202020204" pitchFamily="34" charset="0"/>
                <a:cs typeface="Arial" panose="020B0604020202020204" pitchFamily="34" charset="0"/>
              </a:rPr>
              <a:t> Colombia (-7). </a:t>
            </a:r>
            <a:endParaRPr lang="en-NZ" sz="1600" dirty="0">
              <a:solidFill>
                <a:srgbClr val="FF0000"/>
              </a:solidFill>
              <a:latin typeface="Arial" panose="020B0604020202020204" pitchFamily="34" charset="0"/>
              <a:cs typeface="Arial" panose="020B0604020202020204" pitchFamily="34" charset="0"/>
            </a:endParaRPr>
          </a:p>
          <a:p>
            <a:pPr marL="342900" lvl="0" indent="-342900">
              <a:lnSpc>
                <a:spcPct val="115000"/>
              </a:lnSpc>
              <a:spcAft>
                <a:spcPts val="0"/>
              </a:spcAft>
              <a:buFont typeface="Symbol" panose="05050102010706020507" pitchFamily="18" charset="2"/>
              <a:buChar char=""/>
            </a:pPr>
            <a:r>
              <a:rPr lang="en-NZ" sz="1600" dirty="0">
                <a:solidFill>
                  <a:srgbClr val="FF0000"/>
                </a:solidFill>
                <a:latin typeface="Arial" panose="020B0604020202020204" pitchFamily="34" charset="0"/>
                <a:cs typeface="Arial" panose="020B0604020202020204" pitchFamily="34" charset="0"/>
              </a:rPr>
              <a:t>Significant declines 2015-2017: Argentina (-9), El Salvador (-8), Colombia (-7), Nigeria (-7), and Benin (-6). </a:t>
            </a:r>
            <a:endParaRPr lang="en-NZ" sz="1600" dirty="0">
              <a:solidFill>
                <a:srgbClr val="FF0000"/>
              </a:solidFill>
              <a:latin typeface="Arial" panose="020B0604020202020204" pitchFamily="34" charset="0"/>
              <a:cs typeface="Arial" panose="020B0604020202020204" pitchFamily="34" charset="0"/>
            </a:endParaRPr>
          </a:p>
          <a:p>
            <a:pPr marL="342900" lvl="0" indent="-342900">
              <a:lnSpc>
                <a:spcPct val="115000"/>
              </a:lnSpc>
              <a:spcAft>
                <a:spcPts val="0"/>
              </a:spcAft>
              <a:buFont typeface="Symbol" panose="05050102010706020507" pitchFamily="18" charset="2"/>
              <a:buChar char=""/>
            </a:pPr>
            <a:endParaRPr lang="en-NZ" sz="1600" dirty="0">
              <a:solidFill>
                <a:srgbClr val="FF0000"/>
              </a:solidFill>
              <a:latin typeface="Arial" panose="020B0604020202020204" pitchFamily="34" charset="0"/>
              <a:cs typeface="Arial" panose="020B0604020202020204" pitchFamily="34" charset="0"/>
            </a:endParaRPr>
          </a:p>
          <a:p>
            <a:pPr marL="342900" lvl="0" indent="-342900">
              <a:lnSpc>
                <a:spcPct val="115000"/>
              </a:lnSpc>
              <a:spcAft>
                <a:spcPts val="0"/>
              </a:spcAft>
              <a:buFont typeface="Symbol" panose="05050102010706020507" pitchFamily="18" charset="2"/>
              <a:buChar char=""/>
            </a:pPr>
            <a:r>
              <a:rPr lang="en-NZ" sz="1600" dirty="0">
                <a:latin typeface="Arial" panose="020B0604020202020204" pitchFamily="34" charset="0"/>
                <a:ea typeface="Calibri" panose="020F0502020204030204" pitchFamily="34" charset="0"/>
                <a:cs typeface="Arial" panose="020B0604020202020204" pitchFamily="34" charset="0"/>
              </a:rPr>
              <a:t>12 of 20 countries failed to provide ‘sufficient information to the public on their national budgets’ i.e. OBI score of 60 or less.</a:t>
            </a:r>
            <a:endParaRPr lang="en-NZ" sz="1600"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Aft>
                <a:spcPts val="0"/>
              </a:spcAft>
              <a:buFont typeface="Symbol" panose="05050102010706020507" pitchFamily="18" charset="2"/>
              <a:buChar char=""/>
            </a:pPr>
            <a:r>
              <a:rPr lang="en-NZ" sz="1600" dirty="0">
                <a:latin typeface="Arial" panose="020B0604020202020204" pitchFamily="34" charset="0"/>
                <a:ea typeface="Calibri" panose="020F0502020204030204" pitchFamily="34" charset="0"/>
                <a:cs typeface="Arial" panose="020B0604020202020204" pitchFamily="34" charset="0"/>
              </a:rPr>
              <a:t>Only South Africa </a:t>
            </a:r>
            <a:r>
              <a:rPr lang="en-NZ" sz="1600" dirty="0">
                <a:latin typeface="Arial" panose="020B0604020202020204" pitchFamily="34" charset="0"/>
                <a:cs typeface="Arial" panose="020B0604020202020204" pitchFamily="34" charset="0"/>
              </a:rPr>
              <a:t>publishes ‘e</a:t>
            </a:r>
            <a:r>
              <a:rPr lang="en-NZ" sz="1600" dirty="0">
                <a:latin typeface="Arial" panose="020B0604020202020204" pitchFamily="34" charset="0"/>
                <a:ea typeface="Calibri" panose="020F0502020204030204" pitchFamily="34" charset="0"/>
                <a:cs typeface="Arial" panose="020B0604020202020204" pitchFamily="34" charset="0"/>
              </a:rPr>
              <a:t>xtensive information on the budget’ (80+)</a:t>
            </a:r>
            <a:endParaRPr lang="en-NZ" sz="1600"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Symbol" panose="05050102010706020507" pitchFamily="18" charset="2"/>
              <a:buChar char=""/>
            </a:pPr>
            <a:r>
              <a:rPr lang="en-NZ" sz="1600" dirty="0">
                <a:latin typeface="Arial" panose="020B0604020202020204" pitchFamily="34" charset="0"/>
                <a:ea typeface="Calibri" panose="020F0502020204030204" pitchFamily="34" charset="0"/>
                <a:cs typeface="Arial" panose="020B0604020202020204" pitchFamily="34" charset="0"/>
              </a:rPr>
              <a:t>Tunisia did not publish the audit report.</a:t>
            </a:r>
            <a:endParaRPr lang="en-NZ" sz="1600" dirty="0">
              <a:latin typeface="Arial" panose="020B0604020202020204" pitchFamily="34" charset="0"/>
              <a:ea typeface="Calibri" panose="020F0502020204030204" pitchFamily="34" charset="0"/>
              <a:cs typeface="Arial" panose="020B0604020202020204" pitchFamily="34" charset="0"/>
            </a:endParaRPr>
          </a:p>
        </p:txBody>
      </p:sp>
      <p:sp>
        <p:nvSpPr>
          <p:cNvPr id="3" name="Marcador de número de diapositiva 2"/>
          <p:cNvSpPr txBox="1"/>
          <p:nvPr/>
        </p:nvSpPr>
        <p:spPr>
          <a:xfrm>
            <a:off x="457200" y="6275178"/>
            <a:ext cx="685800" cy="365125"/>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1100" smtClean="0">
                <a:solidFill>
                  <a:srgbClr val="7F7F7F"/>
                </a:solidFill>
                <a:latin typeface="Arial" panose="020B0604020202020204"/>
                <a:cs typeface="Arial" panose="020B0604020202020204"/>
              </a:rPr>
            </a:fld>
            <a:endParaRPr lang="en-US" sz="1100" dirty="0">
              <a:solidFill>
                <a:srgbClr val="7F7F7F"/>
              </a:solidFill>
              <a:latin typeface="Arial" panose="020B0604020202020204"/>
              <a:cs typeface="Arial" panose="020B0604020202020204"/>
            </a:endParaRPr>
          </a:p>
        </p:txBody>
      </p:sp>
      <p:cxnSp>
        <p:nvCxnSpPr>
          <p:cNvPr id="4" name="Straight Connector 3"/>
          <p:cNvCxnSpPr/>
          <p:nvPr/>
        </p:nvCxnSpPr>
        <p:spPr>
          <a:xfrm flipH="1">
            <a:off x="512217" y="6407474"/>
            <a:ext cx="323328"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1072662" y="716135"/>
            <a:ext cx="6759364" cy="461665"/>
          </a:xfrm>
          <a:prstGeom prst="rect">
            <a:avLst/>
          </a:prstGeom>
          <a:noFill/>
        </p:spPr>
        <p:txBody>
          <a:bodyPr wrap="square" rtlCol="0">
            <a:spAutoFit/>
          </a:bodyPr>
          <a:lstStyle/>
          <a:p>
            <a:pPr algn="ctr"/>
            <a:r>
              <a:rPr lang="en-US" sz="2400" dirty="0">
                <a:solidFill>
                  <a:srgbClr val="FB5308"/>
                </a:solidFill>
                <a:latin typeface="Arial" panose="020B0604020202020204" pitchFamily="34" charset="0"/>
                <a:cs typeface="Arial" panose="020B0604020202020204" pitchFamily="34" charset="0"/>
              </a:rPr>
              <a:t>Stewards’ performance on OBS</a:t>
            </a:r>
            <a:endParaRPr lang="en-US" sz="2400" dirty="0">
              <a:solidFill>
                <a:srgbClr val="FB5308"/>
              </a:solidFill>
              <a:latin typeface="Arial" panose="020B0604020202020204" pitchFamily="34"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txBox="1"/>
          <p:nvPr/>
        </p:nvSpPr>
        <p:spPr>
          <a:xfrm>
            <a:off x="457200" y="6275178"/>
            <a:ext cx="685800" cy="365125"/>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1100" smtClean="0">
                <a:solidFill>
                  <a:srgbClr val="7F7F7F"/>
                </a:solidFill>
                <a:latin typeface="Arial" panose="020B0604020202020204"/>
                <a:cs typeface="Arial" panose="020B0604020202020204"/>
              </a:rPr>
            </a:fld>
            <a:endParaRPr lang="en-US" sz="1100" dirty="0">
              <a:solidFill>
                <a:srgbClr val="7F7F7F"/>
              </a:solidFill>
              <a:latin typeface="Arial" panose="020B0604020202020204"/>
              <a:cs typeface="Arial" panose="020B0604020202020204"/>
            </a:endParaRPr>
          </a:p>
        </p:txBody>
      </p:sp>
      <p:cxnSp>
        <p:nvCxnSpPr>
          <p:cNvPr id="4" name="Straight Connector 3"/>
          <p:cNvCxnSpPr/>
          <p:nvPr/>
        </p:nvCxnSpPr>
        <p:spPr>
          <a:xfrm flipH="1">
            <a:off x="512217" y="6407474"/>
            <a:ext cx="323328"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graphicFrame>
        <p:nvGraphicFramePr>
          <p:cNvPr id="5" name="Chart 3"/>
          <p:cNvGraphicFramePr/>
          <p:nvPr/>
        </p:nvGraphicFramePr>
        <p:xfrm>
          <a:off x="512445" y="897255"/>
          <a:ext cx="7687310" cy="5064125"/>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512217" y="548640"/>
          <a:ext cx="8209752" cy="5303520"/>
        </p:xfrm>
        <a:graphic>
          <a:graphicData uri="http://schemas.openxmlformats.org/drawingml/2006/chart">
            <c:chart xmlns:c="http://schemas.openxmlformats.org/drawingml/2006/chart" xmlns:r="http://schemas.openxmlformats.org/officeDocument/2006/relationships" r:id="rId1"/>
          </a:graphicData>
        </a:graphic>
      </p:graphicFrame>
      <p:sp>
        <p:nvSpPr>
          <p:cNvPr id="3" name="Marcador de número de diapositiva 2"/>
          <p:cNvSpPr txBox="1"/>
          <p:nvPr/>
        </p:nvSpPr>
        <p:spPr>
          <a:xfrm>
            <a:off x="457200" y="6275178"/>
            <a:ext cx="685800" cy="365125"/>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1100" smtClean="0">
                <a:solidFill>
                  <a:srgbClr val="7F7F7F"/>
                </a:solidFill>
                <a:latin typeface="Arial" panose="020B0604020202020204"/>
                <a:cs typeface="Arial" panose="020B0604020202020204"/>
              </a:rPr>
            </a:fld>
            <a:endParaRPr lang="en-US" sz="1100" dirty="0">
              <a:solidFill>
                <a:srgbClr val="7F7F7F"/>
              </a:solidFill>
              <a:latin typeface="Arial" panose="020B0604020202020204"/>
              <a:cs typeface="Arial" panose="020B0604020202020204"/>
            </a:endParaRPr>
          </a:p>
        </p:txBody>
      </p:sp>
      <p:cxnSp>
        <p:nvCxnSpPr>
          <p:cNvPr id="4" name="Straight Connector 3"/>
          <p:cNvCxnSpPr/>
          <p:nvPr/>
        </p:nvCxnSpPr>
        <p:spPr>
          <a:xfrm flipH="1">
            <a:off x="512217" y="6407474"/>
            <a:ext cx="323328"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12217" y="2587315"/>
            <a:ext cx="8211871" cy="2632003"/>
          </a:xfrm>
          <a:prstGeom prst="rect">
            <a:avLst/>
          </a:prstGeom>
        </p:spPr>
        <p:txBody>
          <a:bodyPr wrap="square">
            <a:spAutoFit/>
          </a:bodyPr>
          <a:lstStyle/>
          <a:p>
            <a:pPr marL="285750" lvl="0" indent="-285750">
              <a:buFont typeface="Arial" panose="020B0604020202020204" pitchFamily="34" charset="0"/>
              <a:buChar char="•"/>
            </a:pPr>
            <a:r>
              <a:rPr lang="en-NZ" sz="1600" dirty="0">
                <a:solidFill>
                  <a:schemeClr val="tx1">
                    <a:lumMod val="65000"/>
                    <a:lumOff val="35000"/>
                  </a:schemeClr>
                </a:solidFill>
              </a:rPr>
              <a:t>From the 2017 OBS, four GIFT steward governments achieve a significant amount of public participation by the executive branch: the Philippines (41), Mexico (39), South Africa (24) and Guatemala (21).</a:t>
            </a:r>
            <a:endParaRPr lang="en-NZ" sz="1600" dirty="0">
              <a:solidFill>
                <a:schemeClr val="tx1">
                  <a:lumMod val="65000"/>
                  <a:lumOff val="35000"/>
                </a:schemeClr>
              </a:solidFill>
            </a:endParaRPr>
          </a:p>
          <a:p>
            <a:pPr lvl="0"/>
            <a:endParaRPr lang="en-NZ" sz="1600" dirty="0">
              <a:solidFill>
                <a:schemeClr val="tx1">
                  <a:lumMod val="65000"/>
                  <a:lumOff val="35000"/>
                </a:schemeClr>
              </a:solidFill>
            </a:endParaRPr>
          </a:p>
          <a:p>
            <a:pPr marL="285750" lvl="0" indent="-285750">
              <a:buFont typeface="Arial" panose="020B0604020202020204" pitchFamily="34" charset="0"/>
              <a:buChar char="•"/>
            </a:pPr>
            <a:r>
              <a:rPr lang="en-NZ" sz="1600" dirty="0">
                <a:solidFill>
                  <a:schemeClr val="tx1">
                    <a:lumMod val="65000"/>
                    <a:lumOff val="35000"/>
                  </a:schemeClr>
                </a:solidFill>
              </a:rPr>
              <a:t>But nine steward governments have scores of zero or near zero for public participation by the executive branch, representing major scope for improvement.</a:t>
            </a:r>
            <a:endParaRPr lang="en-NZ" sz="1600" dirty="0">
              <a:solidFill>
                <a:schemeClr val="tx1">
                  <a:lumMod val="65000"/>
                  <a:lumOff val="35000"/>
                </a:schemeClr>
              </a:solidFill>
            </a:endParaRPr>
          </a:p>
          <a:p>
            <a:pPr>
              <a:lnSpc>
                <a:spcPct val="150000"/>
              </a:lnSpc>
            </a:pPr>
            <a:endParaRPr lang="en-US" sz="1600" dirty="0">
              <a:solidFill>
                <a:schemeClr val="tx1">
                  <a:lumMod val="65000"/>
                  <a:lumOff val="35000"/>
                </a:schemeClr>
              </a:solidFill>
              <a:latin typeface="Arial" panose="020B0604020202020204" pitchFamily="34" charset="0"/>
              <a:cs typeface="Arial" panose="020B0604020202020204" pitchFamily="34" charset="0"/>
            </a:endParaRPr>
          </a:p>
          <a:p>
            <a:pPr marL="457200" indent="-457200">
              <a:lnSpc>
                <a:spcPct val="150000"/>
              </a:lnSpc>
              <a:buFont typeface="+mj-lt"/>
              <a:buAutoNum type="arabicPeriod" startAt="5"/>
            </a:pPr>
            <a:endParaRPr lang="en-US" sz="1600" dirty="0">
              <a:solidFill>
                <a:schemeClr val="tx1">
                  <a:lumMod val="65000"/>
                  <a:lumOff val="35000"/>
                </a:schemeClr>
              </a:solidFill>
              <a:latin typeface="Arial" panose="020B0604020202020204" pitchFamily="34" charset="0"/>
              <a:cs typeface="Arial" panose="020B0604020202020204" pitchFamily="34" charset="0"/>
            </a:endParaRPr>
          </a:p>
          <a:p>
            <a:pPr>
              <a:lnSpc>
                <a:spcPct val="150000"/>
              </a:lnSpc>
            </a:pPr>
            <a:endParaRPr lang="en-US"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Marcador de número de diapositiva 2"/>
          <p:cNvSpPr txBox="1"/>
          <p:nvPr/>
        </p:nvSpPr>
        <p:spPr>
          <a:xfrm>
            <a:off x="457200" y="6275178"/>
            <a:ext cx="685800" cy="365125"/>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1100" smtClean="0">
                <a:solidFill>
                  <a:srgbClr val="7F7F7F"/>
                </a:solidFill>
                <a:latin typeface="Arial" panose="020B0604020202020204"/>
                <a:cs typeface="Arial" panose="020B0604020202020204"/>
              </a:rPr>
            </a:fld>
            <a:endParaRPr lang="en-US" sz="1100" dirty="0">
              <a:solidFill>
                <a:srgbClr val="7F7F7F"/>
              </a:solidFill>
              <a:latin typeface="Arial" panose="020B0604020202020204"/>
              <a:cs typeface="Arial" panose="020B0604020202020204"/>
            </a:endParaRPr>
          </a:p>
        </p:txBody>
      </p:sp>
      <p:cxnSp>
        <p:nvCxnSpPr>
          <p:cNvPr id="4" name="Straight Connector 3"/>
          <p:cNvCxnSpPr/>
          <p:nvPr/>
        </p:nvCxnSpPr>
        <p:spPr>
          <a:xfrm flipH="1">
            <a:off x="512217" y="6407474"/>
            <a:ext cx="323328"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1238470" y="1091972"/>
            <a:ext cx="6759364" cy="954107"/>
          </a:xfrm>
          <a:prstGeom prst="rect">
            <a:avLst/>
          </a:prstGeom>
          <a:noFill/>
        </p:spPr>
        <p:txBody>
          <a:bodyPr wrap="square" rtlCol="0">
            <a:spAutoFit/>
          </a:bodyPr>
          <a:lstStyle/>
          <a:p>
            <a:pPr algn="ctr"/>
            <a:r>
              <a:rPr lang="en-US" sz="2800" dirty="0">
                <a:solidFill>
                  <a:srgbClr val="FF6900"/>
                </a:solidFill>
                <a:latin typeface="Arial" panose="020B0604020202020204" pitchFamily="34" charset="0"/>
                <a:cs typeface="Arial" panose="020B0604020202020204" pitchFamily="34" charset="0"/>
              </a:rPr>
              <a:t>Stewards’ performance on public participation by executive branch</a:t>
            </a:r>
            <a:endParaRPr lang="en-US" sz="2800" dirty="0">
              <a:solidFill>
                <a:srgbClr val="FF6900"/>
              </a:solidFill>
              <a:latin typeface="Arial" panose="020B0604020202020204" pitchFamily="34"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580292" y="840258"/>
          <a:ext cx="8150470" cy="4868564"/>
        </p:xfrm>
        <a:graphic>
          <a:graphicData uri="http://schemas.openxmlformats.org/drawingml/2006/chart">
            <c:chart xmlns:c="http://schemas.openxmlformats.org/drawingml/2006/chart" xmlns:r="http://schemas.openxmlformats.org/officeDocument/2006/relationships" r:id="rId1"/>
          </a:graphicData>
        </a:graphic>
      </p:graphicFrame>
      <p:sp>
        <p:nvSpPr>
          <p:cNvPr id="3" name="Marcador de número de diapositiva 2"/>
          <p:cNvSpPr txBox="1"/>
          <p:nvPr/>
        </p:nvSpPr>
        <p:spPr>
          <a:xfrm>
            <a:off x="457200" y="6275178"/>
            <a:ext cx="685800" cy="365125"/>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1100" smtClean="0">
                <a:solidFill>
                  <a:srgbClr val="7F7F7F"/>
                </a:solidFill>
                <a:latin typeface="Arial" panose="020B0604020202020204"/>
                <a:cs typeface="Arial" panose="020B0604020202020204"/>
              </a:rPr>
            </a:fld>
            <a:endParaRPr lang="en-US" sz="1100" dirty="0">
              <a:solidFill>
                <a:srgbClr val="7F7F7F"/>
              </a:solidFill>
              <a:latin typeface="Arial" panose="020B0604020202020204"/>
              <a:cs typeface="Arial" panose="020B0604020202020204"/>
            </a:endParaRPr>
          </a:p>
        </p:txBody>
      </p:sp>
      <p:cxnSp>
        <p:nvCxnSpPr>
          <p:cNvPr id="4" name="Straight Connector 3"/>
          <p:cNvCxnSpPr/>
          <p:nvPr/>
        </p:nvCxnSpPr>
        <p:spPr>
          <a:xfrm flipH="1">
            <a:off x="512217" y="6407474"/>
            <a:ext cx="323328"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spTree>
  </p:cSld>
  <p:clrMapOvr>
    <a:masterClrMapping/>
  </p:clrMapOvr>
</p:sld>
</file>

<file path=ppt/theme/theme1.xml><?xml version="1.0" encoding="utf-8"?>
<a:theme xmlns:a="http://schemas.openxmlformats.org/drawingml/2006/main" name="gif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6898</Words>
  <Application>WPS Presentation</Application>
  <PresentationFormat>On-screen Show (4:3)</PresentationFormat>
  <Paragraphs>569</Paragraphs>
  <Slides>18</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18</vt:i4>
      </vt:variant>
    </vt:vector>
  </HeadingPairs>
  <TitlesOfParts>
    <vt:vector size="28" baseType="lpstr">
      <vt:lpstr>Arial</vt:lpstr>
      <vt:lpstr>SimSun</vt:lpstr>
      <vt:lpstr>Wingdings</vt:lpstr>
      <vt:lpstr>Arial</vt:lpstr>
      <vt:lpstr>Calibri</vt:lpstr>
      <vt:lpstr>Times New Roman</vt:lpstr>
      <vt:lpstr>Symbol</vt:lpstr>
      <vt:lpstr>Microsoft YaHei</vt:lpstr>
      <vt:lpstr>Arial Unicode MS</vt:lpstr>
      <vt:lpstr>gift template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 O</dc:creator>
  <cp:lastModifiedBy>Murray</cp:lastModifiedBy>
  <cp:revision>659</cp:revision>
  <cp:lastPrinted>2017-02-10T02:14:00Z</cp:lastPrinted>
  <dcterms:created xsi:type="dcterms:W3CDTF">2015-03-01T23:52:00Z</dcterms:created>
  <dcterms:modified xsi:type="dcterms:W3CDTF">2018-10-19T19:47:26Z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1033-10.2.0.7456</vt:lpwstr>
  </property>
</Properties>
</file>