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323" r:id="rId4"/>
    <p:sldId id="314" r:id="rId5"/>
    <p:sldId id="315" r:id="rId6"/>
    <p:sldId id="316" r:id="rId7"/>
    <p:sldId id="317" r:id="rId8"/>
    <p:sldId id="318" r:id="rId9"/>
    <p:sldId id="319" r:id="rId10"/>
    <p:sldId id="32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648"/>
    <a:srgbClr val="F93707"/>
    <a:srgbClr val="FB5308"/>
    <a:srgbClr val="E30061"/>
    <a:srgbClr val="68537F"/>
    <a:srgbClr val="B791DB"/>
    <a:srgbClr val="A9D0E7"/>
    <a:srgbClr val="AEDC82"/>
    <a:srgbClr val="6ADA96"/>
    <a:srgbClr val="14A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 snapToGrid="0" snapToObjects="1">
      <p:cViewPr>
        <p:scale>
          <a:sx n="82" d="100"/>
          <a:sy n="82" d="100"/>
        </p:scale>
        <p:origin x="-41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49BAA-B4E4-5E4C-AD89-D55A9946F08C}" type="datetimeFigureOut">
              <a:rPr lang="es-ES" smtClean="0"/>
              <a:t>11/30/15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B9E00-D185-1948-AFA6-98D53F3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CBD65-F8E3-428F-945F-1DA6A69A40DC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4343C-E786-41A2-A860-DCA4EAF77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92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4343C-E786-41A2-A860-DCA4EAF778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>
          <a:xfrm>
            <a:off x="4572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9E7D98CA-1D08-404D-9717-662EFCF3D7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GIFT General Stewards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Meeting</a:t>
            </a:r>
          </a:p>
          <a:p>
            <a:pPr algn="r"/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Seminar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12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72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número de diapositiva 1"/>
          <p:cNvSpPr>
            <a:spLocks noGrp="1"/>
          </p:cNvSpPr>
          <p:nvPr>
            <p:ph type="sldNum" sz="quarter" idx="10"/>
          </p:nvPr>
        </p:nvSpPr>
        <p:spPr>
          <a:xfrm>
            <a:off x="4572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9E7D98CA-1D08-404D-9717-662EFCF3D7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GIFT General Stewards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Meeting</a:t>
            </a:r>
          </a:p>
          <a:p>
            <a:pPr algn="r"/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Seminar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942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Marcador de número de diapositiva 1"/>
          <p:cNvSpPr>
            <a:spLocks noGrp="1"/>
          </p:cNvSpPr>
          <p:nvPr>
            <p:ph type="sldNum" sz="quarter" idx="10"/>
          </p:nvPr>
        </p:nvSpPr>
        <p:spPr>
          <a:xfrm>
            <a:off x="4572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E7D98CA-1D08-404D-9717-662EFCF3D7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949177" y="354876"/>
            <a:ext cx="264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GIFT General Stewards </a:t>
            </a:r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Meeting</a:t>
            </a:r>
          </a:p>
          <a:p>
            <a:pPr algn="r"/>
            <a:r>
              <a:rPr lang="en-US" sz="900" b="1" dirty="0" smtClean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lang="en-US" sz="900" b="1" dirty="0">
                <a:solidFill>
                  <a:srgbClr val="7F7F7F"/>
                </a:solidFill>
                <a:latin typeface="Arial"/>
                <a:cs typeface="Arial"/>
              </a:rPr>
              <a:t>Public Participation Seminar</a:t>
            </a:r>
            <a:endParaRPr lang="en-US" sz="900" dirty="0">
              <a:solidFill>
                <a:srgbClr val="7F7F7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267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78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6732" y="4012941"/>
            <a:ext cx="4262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Hazel Feigenblatt and Olivia </a:t>
            </a:r>
            <a:r>
              <a:rPr lang="en-US" sz="1600" dirty="0" err="1" smtClean="0">
                <a:solidFill>
                  <a:schemeClr val="bg1"/>
                </a:solidFill>
                <a:latin typeface="Arial"/>
                <a:cs typeface="Arial"/>
              </a:rPr>
              <a:t>Radics</a:t>
            </a:r>
            <a:endParaRPr lang="en-US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600" smtClean="0">
                <a:solidFill>
                  <a:schemeClr val="bg1"/>
                </a:solidFill>
                <a:latin typeface="Arial"/>
                <a:cs typeface="Arial"/>
              </a:rPr>
              <a:t>GIFT </a:t>
            </a:r>
            <a:r>
              <a:rPr lang="en-US" sz="1600" smtClean="0">
                <a:solidFill>
                  <a:schemeClr val="bg1"/>
                </a:solidFill>
                <a:latin typeface="Arial"/>
                <a:cs typeface="Arial"/>
              </a:rPr>
              <a:t>Stewards </a:t>
            </a:r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Meeting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Washington, D.C</a:t>
            </a:r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December 1-2, 2015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590" y="5811173"/>
            <a:ext cx="231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#</a:t>
            </a:r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FiscalTransparency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589" y="2791129"/>
            <a:ext cx="6125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GIFT General Stewards 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Meeting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Public Participation Seminar</a:t>
            </a:r>
          </a:p>
        </p:txBody>
      </p:sp>
    </p:spTree>
    <p:extLst>
      <p:ext uri="{BB962C8B-B14F-4D97-AF65-F5344CB8AC3E}">
        <p14:creationId xmlns:p14="http://schemas.microsoft.com/office/powerpoint/2010/main" val="163748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8631" y="2710672"/>
            <a:ext cx="538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     Presentation of </a:t>
            </a:r>
            <a:r>
              <a:rPr lang="en-US" sz="2400" b="1" dirty="0" err="1" smtClean="0">
                <a:solidFill>
                  <a:srgbClr val="FB5308"/>
                </a:solidFill>
                <a:latin typeface="Arial"/>
                <a:cs typeface="Arial"/>
              </a:rPr>
              <a:t>Infographics</a:t>
            </a:r>
            <a:endParaRPr lang="en-US" sz="2400" b="1" dirty="0">
              <a:solidFill>
                <a:srgbClr val="FB5308"/>
              </a:solidFill>
              <a:latin typeface="Arial"/>
              <a:cs typeface="Arial"/>
            </a:endParaRPr>
          </a:p>
        </p:txBody>
      </p:sp>
      <p:sp>
        <p:nvSpPr>
          <p:cNvPr id="5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10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47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33718" y="3392709"/>
            <a:ext cx="2076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@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cs typeface="Arial"/>
              </a:rPr>
              <a:t>FiscalTrans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43" y="3486880"/>
            <a:ext cx="406828" cy="3293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3718" y="2721775"/>
            <a:ext cx="16433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Engage with us:</a:t>
            </a:r>
          </a:p>
          <a:p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3718" y="2977071"/>
            <a:ext cx="2165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>
                <a:solidFill>
                  <a:schemeClr val="bg1"/>
                </a:solidFill>
                <a:latin typeface="Arial"/>
                <a:cs typeface="Arial"/>
              </a:rPr>
              <a:t>fiscaltransparency.net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33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927368"/>
            <a:ext cx="792949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GIFT Research</a:t>
            </a:r>
            <a:endParaRPr lang="fr-FR" sz="1600" dirty="0">
              <a:solidFill>
                <a:srgbClr val="3C4648"/>
              </a:solidFill>
              <a:latin typeface="Arial"/>
              <a:cs typeface="Arial"/>
            </a:endParaRPr>
          </a:p>
          <a:p>
            <a:endParaRPr lang="en-NZ" sz="16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NZ" sz="16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Research is one of GIFT’s key streams (focus on aligning incentives work with greater knowledge).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Case studies, documenting good practices (videos, </a:t>
            </a:r>
            <a:r>
              <a:rPr lang="en-US" dirty="0" err="1" smtClean="0">
                <a:solidFill>
                  <a:srgbClr val="595959"/>
                </a:solidFill>
                <a:latin typeface="Arial"/>
                <a:cs typeface="Arial"/>
              </a:rPr>
              <a:t>infographics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, etc.).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2016 will be largely focused on breaking down some of the findings of the research, through discussions like this one and communications resources.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97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927368"/>
            <a:ext cx="792949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latin typeface="Arial"/>
                <a:cs typeface="Arial"/>
              </a:rPr>
              <a:t>Eight Countries – </a:t>
            </a:r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53 Mechanisms</a:t>
            </a:r>
            <a:endParaRPr lang="fr-FR" sz="1600" dirty="0">
              <a:solidFill>
                <a:srgbClr val="3C4648"/>
              </a:solidFill>
              <a:latin typeface="Arial"/>
              <a:cs typeface="Arial"/>
            </a:endParaRPr>
          </a:p>
          <a:p>
            <a:endParaRPr lang="en-NZ" sz="16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NZ" sz="16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Croatia						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Kenya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Brazil						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South Korea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South Africa				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Mexico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Philippines					</a:t>
            </a:r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Canada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3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0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834428"/>
            <a:ext cx="7929498" cy="292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The Mechanisms</a:t>
            </a:r>
            <a:endParaRPr lang="en-NZ" sz="16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NZ" sz="16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Executive Branch: 34 Mechanisms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Legislative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Branch: 13 Mechanisms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Audit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and Review: 6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Mechanisms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Public participation is most likely to take place during fiscal policy agenda-setting and budget formulation.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4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78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936042"/>
            <a:ext cx="792949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B5308"/>
                </a:solidFill>
                <a:latin typeface="Arial"/>
                <a:cs typeface="Arial"/>
              </a:rPr>
              <a:t>Public Participation in the Budget </a:t>
            </a:r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Cycle</a:t>
            </a:r>
          </a:p>
          <a:p>
            <a:endParaRPr lang="en-NZ" sz="16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Budget </a:t>
            </a:r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Formulation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: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Most </a:t>
            </a: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forms of citizen participation take place at this stage, during budgetary formulation, medium-term 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planning, </a:t>
            </a: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and in the design of major infrastructure projects. </a:t>
            </a:r>
          </a:p>
          <a:p>
            <a:r>
              <a:rPr lang="en-US" sz="1600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Philippines </a:t>
            </a: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and Brazil: citizens can select specific projects to be included in the budget.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Budget </a:t>
            </a:r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Enactment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: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National </a:t>
            </a: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legislatures engage policy experts, hold public meetings and hearings to include citizens in the process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Kenya</a:t>
            </a: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, South Korea, Canada: legislators engage with experts and citizens on fiscal matters.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Budget </a:t>
            </a:r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Oversight:</a:t>
            </a:r>
          </a:p>
          <a:p>
            <a:r>
              <a:rPr lang="en-US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Citizens </a:t>
            </a: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monitor service delivery of social programs and infrastructure projects as well as directly participate in auditing of budget expenditures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lang="en-US" sz="1600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Philippines </a:t>
            </a: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and South Africa provide avenues for 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citizens</a:t>
            </a:r>
          </a:p>
          <a:p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solidFill>
                  <a:srgbClr val="595959"/>
                </a:solidFill>
                <a:latin typeface="Arial"/>
                <a:cs typeface="Arial"/>
              </a:rPr>
              <a:t>  to </a:t>
            </a:r>
            <a:r>
              <a:rPr lang="en-US" sz="1600" dirty="0">
                <a:solidFill>
                  <a:srgbClr val="595959"/>
                </a:solidFill>
                <a:latin typeface="Arial"/>
                <a:cs typeface="Arial"/>
              </a:rPr>
              <a:t>monitor service delivery.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5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79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967002"/>
            <a:ext cx="7929498" cy="486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Good Practices</a:t>
            </a:r>
          </a:p>
          <a:p>
            <a:endParaRPr lang="en-NZ" sz="16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Different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forms of participant selection and inclusion of vulnerable groups and individuals: </a:t>
            </a:r>
            <a:endParaRPr lang="en-US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Brazil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, Philippines, Kenya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Creation of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Transparency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Portal/E-Democracy website provides easy access to fiscal information:</a:t>
            </a: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Brazil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, Mexico 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Decentralization can in some cases increase opportunities for public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participation: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Kenya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Ombudsman or Public Protector can help the public gain access to critical fiscal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information: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South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Africa, Brazil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6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73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245807"/>
            <a:ext cx="792949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Good Practices</a:t>
            </a:r>
          </a:p>
          <a:p>
            <a:endParaRPr lang="en-US" sz="24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Multi-tiered policymaking process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: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Kenya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Brazil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Philippines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Participation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occurs at different levels and at different times.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Multi-stakeholder forums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seem to work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well in influencing the formulation of the budget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: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Brazil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, Croatia, South Africa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7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8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772458"/>
            <a:ext cx="79294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Issues</a:t>
            </a:r>
          </a:p>
          <a:p>
            <a:endParaRPr lang="en-US" sz="24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Lack of Institutionalization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In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South Africa and South Korea,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for example, reforms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and initiatives are not lacking but they are either limited in their circle of participants or not integrated into official policy.</a:t>
            </a: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In other cases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, like Brazil, certain participatory avenues are not fully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binding, thus less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effective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8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32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93" y="1772458"/>
            <a:ext cx="792949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B5308"/>
                </a:solidFill>
                <a:latin typeface="Arial"/>
                <a:cs typeface="Arial"/>
              </a:rPr>
              <a:t>Issues</a:t>
            </a:r>
          </a:p>
          <a:p>
            <a:endParaRPr lang="en-US" sz="2400" b="1" dirty="0" smtClean="0">
              <a:solidFill>
                <a:srgbClr val="FB5308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Failure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to include vulnerable groups and individuals in formal processes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South Africa, others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Impact of public participation is not measurable due to lack of information and lack of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feedback:</a:t>
            </a:r>
            <a:endParaRPr lang="en-US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US" dirty="0" smtClean="0">
                <a:solidFill>
                  <a:srgbClr val="595959"/>
                </a:solidFill>
                <a:latin typeface="Arial"/>
                <a:cs typeface="Arial"/>
              </a:rPr>
              <a:t>Canada </a:t>
            </a:r>
            <a:r>
              <a:rPr lang="en-US" dirty="0">
                <a:solidFill>
                  <a:srgbClr val="595959"/>
                </a:solidFill>
                <a:latin typeface="Arial"/>
                <a:cs typeface="Arial"/>
              </a:rPr>
              <a:t>– no feedback from government on online submissions or hearings.</a:t>
            </a:r>
            <a:endParaRPr lang="en-US" dirty="0" smtClean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457200" y="6275178"/>
            <a:ext cx="685800" cy="365125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9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12217" y="6407474"/>
            <a:ext cx="414482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50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if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528</Words>
  <Application>Microsoft Macintosh PowerPoint</Application>
  <PresentationFormat>On-screen Show (4:3)</PresentationFormat>
  <Paragraphs>107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gift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O</dc:creator>
  <cp:lastModifiedBy>Juan Pablo Guerrero Amparan</cp:lastModifiedBy>
  <cp:revision>185</cp:revision>
  <dcterms:created xsi:type="dcterms:W3CDTF">2015-03-01T23:52:29Z</dcterms:created>
  <dcterms:modified xsi:type="dcterms:W3CDTF">2015-11-30T23:41:18Z</dcterms:modified>
</cp:coreProperties>
</file>