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17"/>
  </p:notesMasterIdLst>
  <p:sldIdLst>
    <p:sldId id="664" r:id="rId2"/>
    <p:sldId id="656" r:id="rId3"/>
    <p:sldId id="657" r:id="rId4"/>
    <p:sldId id="576" r:id="rId5"/>
    <p:sldId id="659" r:id="rId6"/>
    <p:sldId id="584" r:id="rId7"/>
    <p:sldId id="571" r:id="rId8"/>
    <p:sldId id="649" r:id="rId9"/>
    <p:sldId id="665" r:id="rId10"/>
    <p:sldId id="666" r:id="rId11"/>
    <p:sldId id="667" r:id="rId12"/>
    <p:sldId id="583" r:id="rId13"/>
    <p:sldId id="668" r:id="rId14"/>
    <p:sldId id="672" r:id="rId15"/>
    <p:sldId id="80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664"/>
            <p14:sldId id="656"/>
            <p14:sldId id="657"/>
            <p14:sldId id="576"/>
            <p14:sldId id="659"/>
            <p14:sldId id="584"/>
            <p14:sldId id="571"/>
            <p14:sldId id="649"/>
            <p14:sldId id="665"/>
            <p14:sldId id="666"/>
            <p14:sldId id="667"/>
            <p14:sldId id="583"/>
            <p14:sldId id="668"/>
            <p14:sldId id="672"/>
            <p14:sldId id="802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308"/>
    <a:srgbClr val="FF9147"/>
    <a:srgbClr val="A707B9"/>
    <a:srgbClr val="FF6900"/>
    <a:srgbClr val="FF9D5B"/>
    <a:srgbClr val="FF7619"/>
    <a:srgbClr val="FFA86D"/>
    <a:srgbClr val="FF8633"/>
    <a:srgbClr val="FF7B21"/>
    <a:srgbClr val="FFB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305" autoAdjust="0"/>
  </p:normalViewPr>
  <p:slideViewPr>
    <p:cSldViewPr snapToGrid="0" snapToObjects="1">
      <p:cViewPr varScale="1">
        <p:scale>
          <a:sx n="111" d="100"/>
          <a:sy n="111" d="100"/>
        </p:scale>
        <p:origin x="17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3/28/19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2A202-9FDB-4B49-B0DC-90E507511A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0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FBB6263-F300-654D-B03D-E45477396908}"/>
              </a:ext>
            </a:extLst>
          </p:cNvPr>
          <p:cNvSpPr/>
          <p:nvPr userDrawn="1"/>
        </p:nvSpPr>
        <p:spPr>
          <a:xfrm>
            <a:off x="-14710" y="-15239"/>
            <a:ext cx="9167024" cy="6217918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  <a:gd name="connsiteX0" fmla="*/ 748146 w 9144000"/>
              <a:gd name="connsiteY0" fmla="*/ 483523 h 6217920"/>
              <a:gd name="connsiteX1" fmla="*/ 9144000 w 9144000"/>
              <a:gd name="connsiteY1" fmla="*/ 0 h 6217920"/>
              <a:gd name="connsiteX2" fmla="*/ 9144000 w 9144000"/>
              <a:gd name="connsiteY2" fmla="*/ 5821680 h 6217920"/>
              <a:gd name="connsiteX3" fmla="*/ 0 w 9144000"/>
              <a:gd name="connsiteY3" fmla="*/ 6217920 h 6217920"/>
              <a:gd name="connsiteX4" fmla="*/ 0 w 9144000"/>
              <a:gd name="connsiteY4" fmla="*/ 426720 h 6217920"/>
              <a:gd name="connsiteX5" fmla="*/ 748146 w 9144000"/>
              <a:gd name="connsiteY5" fmla="*/ 483523 h 6217920"/>
              <a:gd name="connsiteX0" fmla="*/ 748146 w 9144000"/>
              <a:gd name="connsiteY0" fmla="*/ 483523 h 6217920"/>
              <a:gd name="connsiteX1" fmla="*/ 9144000 w 9144000"/>
              <a:gd name="connsiteY1" fmla="*/ 0 h 6217920"/>
              <a:gd name="connsiteX2" fmla="*/ 9144000 w 9144000"/>
              <a:gd name="connsiteY2" fmla="*/ 5821680 h 6217920"/>
              <a:gd name="connsiteX3" fmla="*/ 0 w 9144000"/>
              <a:gd name="connsiteY3" fmla="*/ 6217920 h 6217920"/>
              <a:gd name="connsiteX4" fmla="*/ 864524 w 9144000"/>
              <a:gd name="connsiteY4" fmla="*/ 1540625 h 6217920"/>
              <a:gd name="connsiteX5" fmla="*/ 748146 w 9144000"/>
              <a:gd name="connsiteY5" fmla="*/ 483523 h 6217920"/>
              <a:gd name="connsiteX0" fmla="*/ 748146 w 9144000"/>
              <a:gd name="connsiteY0" fmla="*/ 483523 h 6217920"/>
              <a:gd name="connsiteX1" fmla="*/ 9144000 w 9144000"/>
              <a:gd name="connsiteY1" fmla="*/ 0 h 6217920"/>
              <a:gd name="connsiteX2" fmla="*/ 9144000 w 9144000"/>
              <a:gd name="connsiteY2" fmla="*/ 5821680 h 6217920"/>
              <a:gd name="connsiteX3" fmla="*/ 0 w 9144000"/>
              <a:gd name="connsiteY3" fmla="*/ 6217920 h 6217920"/>
              <a:gd name="connsiteX4" fmla="*/ 748146 w 9144000"/>
              <a:gd name="connsiteY4" fmla="*/ 483523 h 6217920"/>
              <a:gd name="connsiteX0" fmla="*/ 0 w 9160625"/>
              <a:gd name="connsiteY0" fmla="*/ 9697 h 6217920"/>
              <a:gd name="connsiteX1" fmla="*/ 9160625 w 9160625"/>
              <a:gd name="connsiteY1" fmla="*/ 0 h 6217920"/>
              <a:gd name="connsiteX2" fmla="*/ 9160625 w 9160625"/>
              <a:gd name="connsiteY2" fmla="*/ 5821680 h 6217920"/>
              <a:gd name="connsiteX3" fmla="*/ 16625 w 9160625"/>
              <a:gd name="connsiteY3" fmla="*/ 6217920 h 6217920"/>
              <a:gd name="connsiteX4" fmla="*/ 0 w 9160625"/>
              <a:gd name="connsiteY4" fmla="*/ 9697 h 6217920"/>
              <a:gd name="connsiteX0" fmla="*/ 0 w 9160625"/>
              <a:gd name="connsiteY0" fmla="*/ 9697 h 6201294"/>
              <a:gd name="connsiteX1" fmla="*/ 9160625 w 9160625"/>
              <a:gd name="connsiteY1" fmla="*/ 0 h 6201294"/>
              <a:gd name="connsiteX2" fmla="*/ 9160625 w 9160625"/>
              <a:gd name="connsiteY2" fmla="*/ 5821680 h 6201294"/>
              <a:gd name="connsiteX3" fmla="*/ 324196 w 9160625"/>
              <a:gd name="connsiteY3" fmla="*/ 6201294 h 6201294"/>
              <a:gd name="connsiteX4" fmla="*/ 0 w 9160625"/>
              <a:gd name="connsiteY4" fmla="*/ 9697 h 6201294"/>
              <a:gd name="connsiteX0" fmla="*/ 1599 w 9162224"/>
              <a:gd name="connsiteY0" fmla="*/ 9697 h 6209606"/>
              <a:gd name="connsiteX1" fmla="*/ 9162224 w 9162224"/>
              <a:gd name="connsiteY1" fmla="*/ 0 h 6209606"/>
              <a:gd name="connsiteX2" fmla="*/ 9162224 w 9162224"/>
              <a:gd name="connsiteY2" fmla="*/ 5821680 h 6209606"/>
              <a:gd name="connsiteX3" fmla="*/ 1599 w 9162224"/>
              <a:gd name="connsiteY3" fmla="*/ 6209606 h 6209606"/>
              <a:gd name="connsiteX4" fmla="*/ 1599 w 9162224"/>
              <a:gd name="connsiteY4" fmla="*/ 9697 h 6209606"/>
              <a:gd name="connsiteX0" fmla="*/ 1599 w 9162224"/>
              <a:gd name="connsiteY0" fmla="*/ 1384 h 6201293"/>
              <a:gd name="connsiteX1" fmla="*/ 8921155 w 9162224"/>
              <a:gd name="connsiteY1" fmla="*/ 0 h 6201293"/>
              <a:gd name="connsiteX2" fmla="*/ 9162224 w 9162224"/>
              <a:gd name="connsiteY2" fmla="*/ 5813367 h 6201293"/>
              <a:gd name="connsiteX3" fmla="*/ 1599 w 9162224"/>
              <a:gd name="connsiteY3" fmla="*/ 6201293 h 6201293"/>
              <a:gd name="connsiteX4" fmla="*/ 1599 w 9162224"/>
              <a:gd name="connsiteY4" fmla="*/ 1384 h 6201293"/>
              <a:gd name="connsiteX0" fmla="*/ 1599 w 9170537"/>
              <a:gd name="connsiteY0" fmla="*/ 1384 h 6201293"/>
              <a:gd name="connsiteX1" fmla="*/ 9170537 w 9170537"/>
              <a:gd name="connsiteY1" fmla="*/ 0 h 6201293"/>
              <a:gd name="connsiteX2" fmla="*/ 9162224 w 9170537"/>
              <a:gd name="connsiteY2" fmla="*/ 5813367 h 6201293"/>
              <a:gd name="connsiteX3" fmla="*/ 1599 w 9170537"/>
              <a:gd name="connsiteY3" fmla="*/ 6201293 h 6201293"/>
              <a:gd name="connsiteX4" fmla="*/ 1599 w 9170537"/>
              <a:gd name="connsiteY4" fmla="*/ 1384 h 6201293"/>
              <a:gd name="connsiteX0" fmla="*/ 1599 w 9170537"/>
              <a:gd name="connsiteY0" fmla="*/ 175952 h 6201293"/>
              <a:gd name="connsiteX1" fmla="*/ 9170537 w 9170537"/>
              <a:gd name="connsiteY1" fmla="*/ 0 h 6201293"/>
              <a:gd name="connsiteX2" fmla="*/ 9162224 w 9170537"/>
              <a:gd name="connsiteY2" fmla="*/ 5813367 h 6201293"/>
              <a:gd name="connsiteX3" fmla="*/ 1599 w 9170537"/>
              <a:gd name="connsiteY3" fmla="*/ 6201293 h 6201293"/>
              <a:gd name="connsiteX4" fmla="*/ 1599 w 9170537"/>
              <a:gd name="connsiteY4" fmla="*/ 175952 h 6201293"/>
              <a:gd name="connsiteX0" fmla="*/ 1599 w 9170537"/>
              <a:gd name="connsiteY0" fmla="*/ 0 h 6208221"/>
              <a:gd name="connsiteX1" fmla="*/ 9170537 w 9170537"/>
              <a:gd name="connsiteY1" fmla="*/ 6928 h 6208221"/>
              <a:gd name="connsiteX2" fmla="*/ 9162224 w 9170537"/>
              <a:gd name="connsiteY2" fmla="*/ 5820295 h 6208221"/>
              <a:gd name="connsiteX3" fmla="*/ 1599 w 9170537"/>
              <a:gd name="connsiteY3" fmla="*/ 6208221 h 6208221"/>
              <a:gd name="connsiteX4" fmla="*/ 1599 w 9170537"/>
              <a:gd name="connsiteY4" fmla="*/ 0 h 6208221"/>
              <a:gd name="connsiteX0" fmla="*/ 26 w 9168964"/>
              <a:gd name="connsiteY0" fmla="*/ 0 h 6208221"/>
              <a:gd name="connsiteX1" fmla="*/ 9168964 w 9168964"/>
              <a:gd name="connsiteY1" fmla="*/ 6928 h 6208221"/>
              <a:gd name="connsiteX2" fmla="*/ 9160651 w 9168964"/>
              <a:gd name="connsiteY2" fmla="*/ 5820295 h 6208221"/>
              <a:gd name="connsiteX3" fmla="*/ 26 w 9168964"/>
              <a:gd name="connsiteY3" fmla="*/ 6208221 h 6208221"/>
              <a:gd name="connsiteX4" fmla="*/ 26 w 9168964"/>
              <a:gd name="connsiteY4" fmla="*/ 0 h 6208221"/>
              <a:gd name="connsiteX0" fmla="*/ 6398 w 9175336"/>
              <a:gd name="connsiteY0" fmla="*/ 0 h 6208221"/>
              <a:gd name="connsiteX1" fmla="*/ 9175336 w 9175336"/>
              <a:gd name="connsiteY1" fmla="*/ 6928 h 6208221"/>
              <a:gd name="connsiteX2" fmla="*/ 9167023 w 9175336"/>
              <a:gd name="connsiteY2" fmla="*/ 5820295 h 6208221"/>
              <a:gd name="connsiteX3" fmla="*/ 6398 w 9175336"/>
              <a:gd name="connsiteY3" fmla="*/ 6208221 h 6208221"/>
              <a:gd name="connsiteX4" fmla="*/ 6398 w 9175336"/>
              <a:gd name="connsiteY4" fmla="*/ 0 h 6208221"/>
              <a:gd name="connsiteX0" fmla="*/ 6398 w 9233526"/>
              <a:gd name="connsiteY0" fmla="*/ 0 h 6208221"/>
              <a:gd name="connsiteX1" fmla="*/ 9233526 w 9233526"/>
              <a:gd name="connsiteY1" fmla="*/ 397626 h 6208221"/>
              <a:gd name="connsiteX2" fmla="*/ 9167023 w 9233526"/>
              <a:gd name="connsiteY2" fmla="*/ 5820295 h 6208221"/>
              <a:gd name="connsiteX3" fmla="*/ 6398 w 9233526"/>
              <a:gd name="connsiteY3" fmla="*/ 6208221 h 6208221"/>
              <a:gd name="connsiteX4" fmla="*/ 6398 w 9233526"/>
              <a:gd name="connsiteY4" fmla="*/ 0 h 6208221"/>
              <a:gd name="connsiteX0" fmla="*/ 6398 w 9167024"/>
              <a:gd name="connsiteY0" fmla="*/ 9697 h 6217918"/>
              <a:gd name="connsiteX1" fmla="*/ 9167024 w 9167024"/>
              <a:gd name="connsiteY1" fmla="*/ 0 h 6217918"/>
              <a:gd name="connsiteX2" fmla="*/ 9167023 w 9167024"/>
              <a:gd name="connsiteY2" fmla="*/ 5829992 h 6217918"/>
              <a:gd name="connsiteX3" fmla="*/ 6398 w 9167024"/>
              <a:gd name="connsiteY3" fmla="*/ 6217918 h 6217918"/>
              <a:gd name="connsiteX4" fmla="*/ 6398 w 9167024"/>
              <a:gd name="connsiteY4" fmla="*/ 9697 h 621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7024" h="6217918">
                <a:moveTo>
                  <a:pt x="6398" y="9697"/>
                </a:moveTo>
                <a:lnTo>
                  <a:pt x="9167024" y="0"/>
                </a:lnTo>
                <a:cubicBezTo>
                  <a:pt x="9167024" y="1943331"/>
                  <a:pt x="9167023" y="3886661"/>
                  <a:pt x="9167023" y="5829992"/>
                </a:cubicBezTo>
                <a:lnTo>
                  <a:pt x="6398" y="6217918"/>
                </a:lnTo>
                <a:cubicBezTo>
                  <a:pt x="856" y="4148510"/>
                  <a:pt x="-4685" y="1505526"/>
                  <a:pt x="6398" y="9697"/>
                </a:cubicBez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0473" y="6202679"/>
            <a:ext cx="1717940" cy="3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6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  <p:pic>
        <p:nvPicPr>
          <p:cNvPr id="4" name="Picture 3" descr="C:\Users\wb368561\AppData\Local\Microsoft\Windows\INetCache\Content.Word\WB-WBG-horizontal-RGB.PNG">
            <a:extLst>
              <a:ext uri="{FF2B5EF4-FFF2-40B4-BE49-F238E27FC236}">
                <a16:creationId xmlns:a16="http://schemas.microsoft.com/office/drawing/2014/main" id="{6BD477C7-E4BF-4DB4-AB66-0DFFD079E912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69" y="6099656"/>
            <a:ext cx="1576873" cy="40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FCC61-A123-40DA-B386-D515FF27909E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5070411" y="6071353"/>
            <a:ext cx="895574" cy="4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4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A7F8-1D04-C145-B044-CD3CB70A7502}" type="datetime1">
              <a:rPr lang="en-US" smtClean="0"/>
              <a:pPr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FEA870-E222-4DFC-932B-1EDBFF2F0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3175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4BBF0D-BB5F-054A-A92B-C47FD0320CB3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345E67-F88B-AB4B-AF21-75E0756C5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958-69B1-4D38-AB37-3D4188D6CB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6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70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935" y="880404"/>
            <a:ext cx="78632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Fiscal Open Data </a:t>
            </a:r>
          </a:p>
          <a:p>
            <a:endParaRPr lang="en-US" sz="32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s-MX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Transparency &amp; Citizen Engagement in the Budget Process: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from Around the World </a:t>
            </a:r>
          </a:p>
          <a:p>
            <a:r>
              <a:rPr lang="es-MX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Ulaanbaatar</a:t>
            </a:r>
            <a:r>
              <a:rPr lang="es-MX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Mongolia. March 28, 2019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endParaRPr lang="en-NZ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r>
              <a:rPr lang="en-NZ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 Rivero del Paso</a:t>
            </a:r>
          </a:p>
          <a:p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Manager for Technical Cooperation and Collaboration</a:t>
            </a:r>
          </a:p>
          <a:p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lorena@fiscaltransparency.net</a:t>
            </a:r>
          </a:p>
          <a:p>
            <a:r>
              <a:rPr lang="en-NZ" sz="16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     </a:t>
            </a:r>
            <a:r>
              <a:rPr lang="en-NZ" sz="14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@</a:t>
            </a:r>
            <a:r>
              <a:rPr lang="en-NZ" sz="1400" dirty="0" err="1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LorenaRDP</a:t>
            </a:r>
            <a:endParaRPr lang="en-NZ" sz="16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56273-5A69-D742-969A-A5C1AB05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913" y="4323836"/>
            <a:ext cx="229469" cy="185761"/>
          </a:xfrm>
          <a:prstGeom prst="rect">
            <a:avLst/>
          </a:prstGeom>
        </p:spPr>
      </p:pic>
      <p:pic>
        <p:nvPicPr>
          <p:cNvPr id="6" name="Picture 5" descr="C:\Users\wb368561\AppData\Local\Microsoft\Windows\INetCache\Content.Word\WB-WBG-horizontal-RGB.PNG">
            <a:extLst>
              <a:ext uri="{FF2B5EF4-FFF2-40B4-BE49-F238E27FC236}">
                <a16:creationId xmlns:a16="http://schemas.microsoft.com/office/drawing/2014/main" id="{51960147-92A1-4BC7-9E90-2848636EBE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01" y="6174934"/>
            <a:ext cx="1857986" cy="46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490D2-6FD8-4C39-9B21-D25882094FA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881534" y="6085380"/>
            <a:ext cx="1052233" cy="6443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CF0A6-AEB7-4D7F-9783-4B2D8A90E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9" t="138" r="192" b="-3385"/>
          <a:stretch/>
        </p:blipFill>
        <p:spPr>
          <a:xfrm>
            <a:off x="140196" y="175291"/>
            <a:ext cx="3232150" cy="1326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B3C7B-6DE7-49B3-924B-4AB906B9E591}"/>
              </a:ext>
            </a:extLst>
          </p:cNvPr>
          <p:cNvSpPr txBox="1"/>
          <p:nvPr/>
        </p:nvSpPr>
        <p:spPr>
          <a:xfrm>
            <a:off x="363894" y="2836506"/>
            <a:ext cx="223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get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B0010-E929-4CC4-9582-C657D1AA8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86" y="4247401"/>
            <a:ext cx="1076325" cy="1076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EA8ED-0F06-4E90-89CA-11A66563D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995" y="1142411"/>
            <a:ext cx="3685592" cy="5456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9C707A-C27F-425D-8CBB-6FF4C81D5BB9}"/>
              </a:ext>
            </a:extLst>
          </p:cNvPr>
          <p:cNvSpPr txBox="1"/>
          <p:nvPr/>
        </p:nvSpPr>
        <p:spPr>
          <a:xfrm>
            <a:off x="1347603" y="3429000"/>
            <a:ext cx="2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Data Specification</a:t>
            </a:r>
          </a:p>
        </p:txBody>
      </p:sp>
    </p:spTree>
    <p:extLst>
      <p:ext uri="{BB962C8B-B14F-4D97-AF65-F5344CB8AC3E}">
        <p14:creationId xmlns:p14="http://schemas.microsoft.com/office/powerpoint/2010/main" val="4054423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ECF0A6-AEB7-4D7F-9783-4B2D8A90E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9" t="138" r="192" b="-3385"/>
          <a:stretch/>
        </p:blipFill>
        <p:spPr>
          <a:xfrm>
            <a:off x="140196" y="175291"/>
            <a:ext cx="3232150" cy="1326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B3C7B-6DE7-49B3-924B-4AB906B9E591}"/>
              </a:ext>
            </a:extLst>
          </p:cNvPr>
          <p:cNvSpPr txBox="1"/>
          <p:nvPr/>
        </p:nvSpPr>
        <p:spPr>
          <a:xfrm>
            <a:off x="363893" y="2836506"/>
            <a:ext cx="3232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Which creates visualizations</a:t>
            </a:r>
          </a:p>
          <a:p>
            <a:endParaRPr lang="en-US" sz="2000" dirty="0"/>
          </a:p>
          <a:p>
            <a:r>
              <a:rPr lang="en-US" sz="2000" dirty="0"/>
              <a:t>(Embeddable, shareable, filters)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F65B5-2602-4E91-8DCB-C60353291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88"/>
          <a:stretch/>
        </p:blipFill>
        <p:spPr>
          <a:xfrm>
            <a:off x="4214580" y="349345"/>
            <a:ext cx="4388244" cy="23057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298D24-EE03-4055-85D7-A288D0537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555" y="3036561"/>
            <a:ext cx="4481551" cy="35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4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5EB054-F04B-4D69-AA60-42A5C43E0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86"/>
          <a:stretch/>
        </p:blipFill>
        <p:spPr>
          <a:xfrm>
            <a:off x="3135086" y="1919621"/>
            <a:ext cx="6008914" cy="3369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25C9AC-00BB-4F1E-A799-F16B8DEF3B6D}"/>
              </a:ext>
            </a:extLst>
          </p:cNvPr>
          <p:cNvSpPr/>
          <p:nvPr/>
        </p:nvSpPr>
        <p:spPr>
          <a:xfrm>
            <a:off x="3042257" y="1828668"/>
            <a:ext cx="1310273" cy="3551421"/>
          </a:xfrm>
          <a:prstGeom prst="rect">
            <a:avLst/>
          </a:prstGeom>
          <a:noFill/>
          <a:ln w="38100">
            <a:solidFill>
              <a:srgbClr val="FB53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EAFFB-995D-424A-945B-1B6694035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9" t="138" r="192" b="-3385"/>
          <a:stretch/>
        </p:blipFill>
        <p:spPr>
          <a:xfrm>
            <a:off x="140196" y="175291"/>
            <a:ext cx="3232150" cy="1326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2E4FE7-D6A1-4CA3-85C9-897E87571D85}"/>
              </a:ext>
            </a:extLst>
          </p:cNvPr>
          <p:cNvSpPr txBox="1"/>
          <p:nvPr/>
        </p:nvSpPr>
        <p:spPr>
          <a:xfrm>
            <a:off x="363894" y="3193831"/>
            <a:ext cx="300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Which enables reuse</a:t>
            </a:r>
          </a:p>
        </p:txBody>
      </p:sp>
    </p:spTree>
    <p:extLst>
      <p:ext uri="{BB962C8B-B14F-4D97-AF65-F5344CB8AC3E}">
        <p14:creationId xmlns:p14="http://schemas.microsoft.com/office/powerpoint/2010/main" val="168273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EAFFB-995D-424A-945B-1B6694035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9" t="138" r="192" b="-3385"/>
          <a:stretch/>
        </p:blipFill>
        <p:spPr>
          <a:xfrm>
            <a:off x="140196" y="175291"/>
            <a:ext cx="3232150" cy="1326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2E4FE7-D6A1-4CA3-85C9-897E87571D85}"/>
              </a:ext>
            </a:extLst>
          </p:cNvPr>
          <p:cNvSpPr txBox="1"/>
          <p:nvPr/>
        </p:nvSpPr>
        <p:spPr>
          <a:xfrm>
            <a:off x="363894" y="3193831"/>
            <a:ext cx="300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B5308"/>
                </a:solidFill>
              </a:rPr>
              <a:t>AN API FOR WHAT?</a:t>
            </a:r>
          </a:p>
          <a:p>
            <a:r>
              <a:rPr lang="en-US" sz="2000" dirty="0">
                <a:solidFill>
                  <a:srgbClr val="FB5308"/>
                </a:solidFill>
              </a:rPr>
              <a:t>…For the users</a:t>
            </a:r>
          </a:p>
        </p:txBody>
      </p:sp>
      <p:pic>
        <p:nvPicPr>
          <p:cNvPr id="6" name="Picture 5" descr="C:\Users\lors8\Downloads\image (4).png">
            <a:extLst>
              <a:ext uri="{FF2B5EF4-FFF2-40B4-BE49-F238E27FC236}">
                <a16:creationId xmlns:a16="http://schemas.microsoft.com/office/drawing/2014/main" id="{233B2B3C-F2B0-4C08-A2E2-E713C1A81D4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3" t="6833" r="25950"/>
          <a:stretch/>
        </p:blipFill>
        <p:spPr bwMode="auto">
          <a:xfrm>
            <a:off x="5029872" y="240506"/>
            <a:ext cx="3163078" cy="318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pbs.twimg.com/media/D1I03jvWkAA067q.jpg">
            <a:extLst>
              <a:ext uri="{FF2B5EF4-FFF2-40B4-BE49-F238E27FC236}">
                <a16:creationId xmlns:a16="http://schemas.microsoft.com/office/drawing/2014/main" id="{6A547909-6D39-4DA1-B108-1B392A492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7" y="373691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3C052-2449-4E06-8BF0-708D1B9AA303}"/>
              </a:ext>
            </a:extLst>
          </p:cNvPr>
          <p:cNvSpPr txBox="1"/>
          <p:nvPr/>
        </p:nvSpPr>
        <p:spPr>
          <a:xfrm>
            <a:off x="2827175" y="2104940"/>
            <a:ext cx="1586204" cy="646331"/>
          </a:xfrm>
          <a:prstGeom prst="rect">
            <a:avLst/>
          </a:prstGeom>
          <a:solidFill>
            <a:srgbClr val="FB5308"/>
          </a:solidFill>
        </p:spPr>
        <p:txBody>
          <a:bodyPr wrap="squar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To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communicate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5876C-B7CF-4A4D-AC6F-8488B0271E71}"/>
              </a:ext>
            </a:extLst>
          </p:cNvPr>
          <p:cNvSpPr txBox="1"/>
          <p:nvPr/>
        </p:nvSpPr>
        <p:spPr>
          <a:xfrm>
            <a:off x="2466392" y="5075185"/>
            <a:ext cx="1586204" cy="369332"/>
          </a:xfrm>
          <a:prstGeom prst="rect">
            <a:avLst/>
          </a:prstGeom>
          <a:solidFill>
            <a:srgbClr val="FB5308"/>
          </a:solidFill>
        </p:spPr>
        <p:txBody>
          <a:bodyPr wrap="squar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To</a:t>
            </a:r>
            <a:r>
              <a:rPr lang="es-MX" dirty="0">
                <a:solidFill>
                  <a:schemeClr val="bg1"/>
                </a:solidFill>
              </a:rPr>
              <a:t> innovate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83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EAFFB-995D-424A-945B-1B6694035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9" t="138" r="192" b="-3385"/>
          <a:stretch/>
        </p:blipFill>
        <p:spPr>
          <a:xfrm>
            <a:off x="140196" y="175291"/>
            <a:ext cx="3232150" cy="1326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2E4FE7-D6A1-4CA3-85C9-897E87571D85}"/>
              </a:ext>
            </a:extLst>
          </p:cNvPr>
          <p:cNvSpPr txBox="1"/>
          <p:nvPr/>
        </p:nvSpPr>
        <p:spPr>
          <a:xfrm>
            <a:off x="363894" y="3193831"/>
            <a:ext cx="300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B5308"/>
                </a:solidFill>
              </a:rPr>
              <a:t>AN API FOR USERS…</a:t>
            </a:r>
            <a:endParaRPr lang="en-US" sz="2000" dirty="0">
              <a:solidFill>
                <a:srgbClr val="FB530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5876C-B7CF-4A4D-AC6F-8488B0271E71}"/>
              </a:ext>
            </a:extLst>
          </p:cNvPr>
          <p:cNvSpPr txBox="1"/>
          <p:nvPr/>
        </p:nvSpPr>
        <p:spPr>
          <a:xfrm>
            <a:off x="2466392" y="5075185"/>
            <a:ext cx="1586204" cy="646331"/>
          </a:xfrm>
          <a:prstGeom prst="rect">
            <a:avLst/>
          </a:prstGeom>
          <a:solidFill>
            <a:srgbClr val="FB5308"/>
          </a:solidFill>
        </p:spPr>
        <p:txBody>
          <a:bodyPr wrap="squar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To</a:t>
            </a:r>
            <a:r>
              <a:rPr lang="es-MX" dirty="0">
                <a:solidFill>
                  <a:schemeClr val="bg1"/>
                </a:solidFill>
              </a:rPr>
              <a:t> te </a:t>
            </a:r>
            <a:r>
              <a:rPr lang="es-MX" dirty="0" err="1">
                <a:solidFill>
                  <a:schemeClr val="bg1"/>
                </a:solidFill>
              </a:rPr>
              <a:t>economy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from</a:t>
            </a:r>
            <a:r>
              <a:rPr lang="es-MX" dirty="0">
                <a:solidFill>
                  <a:schemeClr val="bg1"/>
                </a:solidFill>
              </a:rPr>
              <a:t>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1F253-958B-449A-95E5-B438B856D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511" y="485985"/>
            <a:ext cx="5301880" cy="2574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B77DB0-BD65-4F34-85E1-D11B65FB5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724" y="3307567"/>
            <a:ext cx="4665436" cy="2249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1CFBCD-6D94-4040-A31C-F45081B89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725" y="5556702"/>
            <a:ext cx="4665436" cy="1301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3C052-2449-4E06-8BF0-708D1B9AA303}"/>
              </a:ext>
            </a:extLst>
          </p:cNvPr>
          <p:cNvSpPr txBox="1"/>
          <p:nvPr/>
        </p:nvSpPr>
        <p:spPr>
          <a:xfrm>
            <a:off x="2679520" y="1863525"/>
            <a:ext cx="1586204" cy="923330"/>
          </a:xfrm>
          <a:prstGeom prst="rect">
            <a:avLst/>
          </a:prstGeom>
          <a:solidFill>
            <a:srgbClr val="FB5308"/>
          </a:solidFill>
        </p:spPr>
        <p:txBody>
          <a:bodyPr wrap="squar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To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create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economy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with</a:t>
            </a:r>
            <a:r>
              <a:rPr lang="es-MX" dirty="0">
                <a:solidFill>
                  <a:schemeClr val="bg1"/>
                </a:solidFill>
              </a:rPr>
              <a:t>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49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F723F-2984-C447-9F8C-249F446B3B79}"/>
              </a:ext>
            </a:extLst>
          </p:cNvPr>
          <p:cNvSpPr txBox="1"/>
          <p:nvPr/>
        </p:nvSpPr>
        <p:spPr>
          <a:xfrm>
            <a:off x="747294" y="1336210"/>
            <a:ext cx="32937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Stay tuned!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EA8D0-2829-4F4B-A0BD-58E0D593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2206868"/>
            <a:ext cx="229469" cy="18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D3286-6C5A-D34C-BFAC-C669D66C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740608"/>
            <a:ext cx="144417" cy="22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31198-17AA-7640-959A-14FF426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461845"/>
            <a:ext cx="228353" cy="228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F0280-E648-7243-90B9-45EBABB2006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87636" y="1163784"/>
            <a:ext cx="3293795" cy="2281610"/>
          </a:xfrm>
          <a:prstGeom prst="rect">
            <a:avLst/>
          </a:prstGeom>
        </p:spPr>
      </p:pic>
      <p:pic>
        <p:nvPicPr>
          <p:cNvPr id="9" name="Picture 8" descr="C:\Users\wb368561\AppData\Local\Microsoft\Windows\INetCache\Content.Word\WB-WBG-horizontal-RGB.PNG">
            <a:extLst>
              <a:ext uri="{FF2B5EF4-FFF2-40B4-BE49-F238E27FC236}">
                <a16:creationId xmlns:a16="http://schemas.microsoft.com/office/drawing/2014/main" id="{5ECD3E5A-64EC-EF4F-AAFA-97A06D375D2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53638"/>
            <a:ext cx="5597236" cy="1240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13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BE076-B826-4FF2-9F1B-FDD6146FBAFD}"/>
              </a:ext>
            </a:extLst>
          </p:cNvPr>
          <p:cNvSpPr/>
          <p:nvPr/>
        </p:nvSpPr>
        <p:spPr>
          <a:xfrm>
            <a:off x="170058" y="1116363"/>
            <a:ext cx="35570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transparency-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objectives, the institutional, legal and economic framework, policy decisions and their justification, public data and information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monetary and financial policies, and the way in which agencies perform their accountability, are provided to the public in an </a:t>
            </a: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understandable, accessible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20983-918D-4E62-804A-DB2316868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013" y="1446245"/>
            <a:ext cx="5371423" cy="34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6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BE076-B826-4FF2-9F1B-FDD6146FBAFD}"/>
              </a:ext>
            </a:extLst>
          </p:cNvPr>
          <p:cNvSpPr/>
          <p:nvPr/>
        </p:nvSpPr>
        <p:spPr>
          <a:xfrm>
            <a:off x="241091" y="789792"/>
            <a:ext cx="86618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Data-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dirty="0">
                <a:solidFill>
                  <a:schemeClr val="bg1"/>
                </a:solidFill>
                <a:highlight>
                  <a:srgbClr val="A707B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en-US" dirty="0">
                <a:solidFill>
                  <a:srgbClr val="A70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nature that is accessible </a:t>
            </a:r>
            <a:r>
              <a:rPr lang="en-US" dirty="0">
                <a:solidFill>
                  <a:srgbClr val="A70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that can be </a:t>
            </a:r>
            <a:r>
              <a:rPr lang="en-US" dirty="0">
                <a:solidFill>
                  <a:srgbClr val="A70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A70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dirty="0">
                <a:solidFill>
                  <a:srgbClr val="A707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any person.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data can be published either or both by private and public organizations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3014A-E29F-41DF-93FB-BAB71B73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" y="2398405"/>
            <a:ext cx="9144000" cy="26023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9FBCE8-44D8-4969-8385-D2ECFD9CAF12}"/>
              </a:ext>
            </a:extLst>
          </p:cNvPr>
          <p:cNvSpPr/>
          <p:nvPr/>
        </p:nvSpPr>
        <p:spPr>
          <a:xfrm>
            <a:off x="7072601" y="4002833"/>
            <a:ext cx="1996751" cy="1804654"/>
          </a:xfrm>
          <a:prstGeom prst="ellipse">
            <a:avLst/>
          </a:prstGeom>
          <a:solidFill>
            <a:srgbClr val="FF91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Croatian</a:t>
            </a:r>
            <a:r>
              <a:rPr lang="es-MX" dirty="0"/>
              <a:t> Open Fiscal Data </a:t>
            </a:r>
            <a:r>
              <a:rPr lang="es-MX" dirty="0" err="1"/>
              <a:t>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6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859A-CF98-4631-8ED5-6587259C6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8925" y="399718"/>
            <a:ext cx="6026150" cy="479425"/>
          </a:xfr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FF503-A453-492B-881B-E90C0C3FB7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425" y="1137168"/>
            <a:ext cx="7886700" cy="4095750"/>
          </a:xfrm>
          <a:noFill/>
        </p:spPr>
        <p:txBody>
          <a:bodyPr wrap="square" rtlCol="0">
            <a:spAutoFit/>
          </a:bodyPr>
          <a:lstStyle/>
          <a:p>
            <a:pPr marL="0" indent="0" defTabSz="457200">
              <a:buClr>
                <a:srgbClr val="FB5308"/>
              </a:buClr>
              <a:buSzPct val="120000"/>
              <a:buNone/>
            </a:pPr>
            <a:r>
              <a:rPr lang="en-US" sz="2400" dirty="0">
                <a:solidFill>
                  <a:srgbClr val="595959"/>
                </a:solidFill>
              </a:rPr>
              <a:t>Open data is one of the most important enablers of fiscal information use.</a:t>
            </a:r>
          </a:p>
          <a:p>
            <a:pPr marL="285750" indent="-285750" defTabSz="457200">
              <a:buClr>
                <a:srgbClr val="FB5308"/>
              </a:buClr>
              <a:buSzPct val="120000"/>
            </a:pPr>
            <a:endParaRPr lang="en-US" sz="2400" dirty="0">
              <a:solidFill>
                <a:srgbClr val="595959"/>
              </a:solidFill>
            </a:endParaRPr>
          </a:p>
          <a:p>
            <a:pPr marL="285750" indent="-285750" defTabSz="457200">
              <a:buClr>
                <a:srgbClr val="FB5308"/>
              </a:buClr>
              <a:buSzPct val="120000"/>
            </a:pPr>
            <a:endParaRPr lang="en-US" sz="2400" dirty="0">
              <a:solidFill>
                <a:srgbClr val="59595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637950-EF93-41EB-B0BE-6E3752959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94" t="12978" r="24717" b="4141"/>
          <a:stretch/>
        </p:blipFill>
        <p:spPr>
          <a:xfrm>
            <a:off x="155970" y="2390906"/>
            <a:ext cx="4127465" cy="378129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CA5665D-590F-4168-A170-1209440A6305}"/>
              </a:ext>
            </a:extLst>
          </p:cNvPr>
          <p:cNvSpPr/>
          <p:nvPr/>
        </p:nvSpPr>
        <p:spPr>
          <a:xfrm>
            <a:off x="4122496" y="4057650"/>
            <a:ext cx="633619" cy="1152656"/>
          </a:xfrm>
          <a:prstGeom prst="rightArrow">
            <a:avLst/>
          </a:prstGeom>
          <a:solidFill>
            <a:srgbClr val="FB53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304EB5-EF2F-46B9-9670-C641BA729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73" r="48827" b="4336"/>
          <a:stretch/>
        </p:blipFill>
        <p:spPr>
          <a:xfrm>
            <a:off x="4766907" y="2390906"/>
            <a:ext cx="4377093" cy="37812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BD3F3A-494D-4885-A3A6-070FA6148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52" y="5876786"/>
            <a:ext cx="2857500" cy="74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6F29B3-8DFE-451B-AECB-EAA273FCF0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25" t="8703" r="63437" b="80556"/>
          <a:stretch/>
        </p:blipFill>
        <p:spPr>
          <a:xfrm>
            <a:off x="4860567" y="5876786"/>
            <a:ext cx="2647573" cy="8675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483E56-060F-40B9-A810-86670E10C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192" y="5924882"/>
            <a:ext cx="1160838" cy="301820"/>
          </a:xfrm>
          <a:prstGeom prst="rect">
            <a:avLst/>
          </a:prstGeom>
        </p:spPr>
      </p:pic>
      <p:pic>
        <p:nvPicPr>
          <p:cNvPr id="8196" name="Picture 4" descr="https://vulekamali.gov.za/assets/images/imali-yethu-logo-h.png">
            <a:extLst>
              <a:ext uri="{FF2B5EF4-FFF2-40B4-BE49-F238E27FC236}">
                <a16:creationId xmlns:a16="http://schemas.microsoft.com/office/drawing/2014/main" id="{1560690A-A4B1-4A53-8B58-AF611EE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28" y="6233064"/>
            <a:ext cx="1160837" cy="4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8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B75A2-4249-4533-81A0-8582BF4C3165}"/>
              </a:ext>
            </a:extLst>
          </p:cNvPr>
          <p:cNvSpPr/>
          <p:nvPr/>
        </p:nvSpPr>
        <p:spPr>
          <a:xfrm>
            <a:off x="170058" y="1426045"/>
            <a:ext cx="8798578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use of digital tools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the creation of knowledge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gains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citizen participation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decision making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 of/with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1A194-6139-4FAF-BED2-C12842AF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58" y="3805219"/>
            <a:ext cx="8241185" cy="1232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1A21C0-6642-431F-97ED-896D1296EFAB}"/>
              </a:ext>
            </a:extLst>
          </p:cNvPr>
          <p:cNvSpPr txBox="1"/>
          <p:nvPr/>
        </p:nvSpPr>
        <p:spPr>
          <a:xfrm>
            <a:off x="1352940" y="414006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Open Data</a:t>
            </a:r>
          </a:p>
        </p:txBody>
      </p:sp>
    </p:spTree>
    <p:extLst>
      <p:ext uri="{BB962C8B-B14F-4D97-AF65-F5344CB8AC3E}">
        <p14:creationId xmlns:p14="http://schemas.microsoft.com/office/powerpoint/2010/main" val="31614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859A-CF98-4631-8ED5-6587259C6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550" y="363538"/>
            <a:ext cx="8299450" cy="1509712"/>
          </a:xfrm>
          <a:ln>
            <a:noFill/>
          </a:ln>
        </p:spPr>
        <p:txBody>
          <a:bodyPr rtlCol="0">
            <a:normAutofit/>
          </a:bodyPr>
          <a:lstStyle/>
          <a:p>
            <a:r>
              <a:rPr lang="en-US" sz="3200" dirty="0">
                <a:solidFill>
                  <a:srgbClr val="FB53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Budget &amp; Spending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10F60-22AE-4949-A512-112346AEA57F}"/>
              </a:ext>
            </a:extLst>
          </p:cNvPr>
          <p:cNvSpPr txBox="1"/>
          <p:nvPr/>
        </p:nvSpPr>
        <p:spPr>
          <a:xfrm>
            <a:off x="337215" y="2825389"/>
            <a:ext cx="2045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to connect other relevant  data.</a:t>
            </a:r>
          </a:p>
        </p:txBody>
      </p:sp>
      <p:pic>
        <p:nvPicPr>
          <p:cNvPr id="11" name="Picture 2" descr="http://blogs.worldbank.org/publicsphere/files/publicsphere/Johanna/ocp_logo.png">
            <a:extLst>
              <a:ext uri="{FF2B5EF4-FFF2-40B4-BE49-F238E27FC236}">
                <a16:creationId xmlns:a16="http://schemas.microsoft.com/office/drawing/2014/main" id="{2F852768-B975-4302-A52D-35A2EC7E9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51" y="4330617"/>
            <a:ext cx="3881917" cy="11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cost initiative">
            <a:extLst>
              <a:ext uri="{FF2B5EF4-FFF2-40B4-BE49-F238E27FC236}">
                <a16:creationId xmlns:a16="http://schemas.microsoft.com/office/drawing/2014/main" id="{730C79D8-7739-4FD2-9155-40917FE70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280" y="4294170"/>
            <a:ext cx="2813571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eiti">
            <a:extLst>
              <a:ext uri="{FF2B5EF4-FFF2-40B4-BE49-F238E27FC236}">
                <a16:creationId xmlns:a16="http://schemas.microsoft.com/office/drawing/2014/main" id="{B99D0FA9-BE84-4DD4-A27E-8775F6CB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94" y="1515702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iati international aid transparency initiative">
            <a:extLst>
              <a:ext uri="{FF2B5EF4-FFF2-40B4-BE49-F238E27FC236}">
                <a16:creationId xmlns:a16="http://schemas.microsoft.com/office/drawing/2014/main" id="{1DBB8BFF-18BB-437A-B573-8A4BDAFCC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10" y="199961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8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859A-CF98-4631-8ED5-6587259C6A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6026150" cy="481012"/>
          </a:xfr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are we?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63A4C-A690-456D-8AF8-0F94697B41C0}"/>
              </a:ext>
            </a:extLst>
          </p:cNvPr>
          <p:cNvSpPr txBox="1"/>
          <p:nvPr/>
        </p:nvSpPr>
        <p:spPr>
          <a:xfrm>
            <a:off x="5063066" y="2721159"/>
            <a:ext cx="457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FB5308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</a:defRPr>
            </a:lvl1pPr>
          </a:lstStyle>
          <a:p>
            <a:pPr marL="0" indent="0">
              <a:buNone/>
            </a:pPr>
            <a:r>
              <a:rPr lang="en-US" sz="1600" dirty="0"/>
              <a:t>Open Budget </a:t>
            </a:r>
            <a:r>
              <a:rPr lang="en-US" sz="2400" dirty="0">
                <a:solidFill>
                  <a:srgbClr val="FB5308"/>
                </a:solidFill>
              </a:rPr>
              <a:t>9</a:t>
            </a:r>
            <a:r>
              <a:rPr lang="en-US" sz="1600" dirty="0"/>
              <a:t>/35</a:t>
            </a:r>
          </a:p>
          <a:p>
            <a:r>
              <a:rPr lang="en-US" sz="1600" dirty="0"/>
              <a:t>Australia</a:t>
            </a:r>
          </a:p>
          <a:p>
            <a:r>
              <a:rPr lang="en-US" sz="1600" dirty="0"/>
              <a:t>Germany</a:t>
            </a:r>
          </a:p>
          <a:p>
            <a:r>
              <a:rPr lang="en-US" sz="1600" dirty="0"/>
              <a:t>Mexico</a:t>
            </a:r>
          </a:p>
          <a:p>
            <a:r>
              <a:rPr lang="en-US" sz="1600" dirty="0"/>
              <a:t>New Zealand</a:t>
            </a:r>
          </a:p>
          <a:p>
            <a:r>
              <a:rPr lang="en-US" sz="1600" dirty="0"/>
              <a:t>Paraguay</a:t>
            </a:r>
          </a:p>
          <a:p>
            <a:r>
              <a:rPr lang="en-US" sz="1600" dirty="0"/>
              <a:t>Russia</a:t>
            </a:r>
          </a:p>
          <a:p>
            <a:r>
              <a:rPr lang="en-US" sz="1600" dirty="0"/>
              <a:t>South Korea</a:t>
            </a:r>
          </a:p>
          <a:p>
            <a:r>
              <a:rPr lang="en-US" sz="1600" dirty="0"/>
              <a:t>United Kingdom</a:t>
            </a:r>
          </a:p>
          <a:p>
            <a:r>
              <a:rPr lang="en-US" sz="1600" dirty="0"/>
              <a:t>Uruguay</a:t>
            </a: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6A517-CA71-4E41-A00E-4AE3249CD518}"/>
              </a:ext>
            </a:extLst>
          </p:cNvPr>
          <p:cNvSpPr txBox="1"/>
          <p:nvPr/>
        </p:nvSpPr>
        <p:spPr>
          <a:xfrm>
            <a:off x="7035659" y="2701590"/>
            <a:ext cx="457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FB5308"/>
              </a:buClr>
              <a:buSzPct val="120000"/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</a:defRPr>
            </a:lvl1pPr>
          </a:lstStyle>
          <a:p>
            <a:pPr marL="0" indent="0">
              <a:buNone/>
            </a:pPr>
            <a:r>
              <a:rPr lang="en-US" sz="1600" dirty="0"/>
              <a:t>Open Spend </a:t>
            </a:r>
            <a:r>
              <a:rPr lang="en-US" sz="1600" dirty="0">
                <a:solidFill>
                  <a:srgbClr val="FB5308"/>
                </a:solidFill>
              </a:rPr>
              <a:t>only </a:t>
            </a:r>
            <a:r>
              <a:rPr lang="en-US" sz="2400" dirty="0">
                <a:solidFill>
                  <a:srgbClr val="FB5308"/>
                </a:solidFill>
              </a:rPr>
              <a:t>4</a:t>
            </a:r>
            <a:r>
              <a:rPr lang="en-US" sz="1600" dirty="0"/>
              <a:t>/35</a:t>
            </a:r>
          </a:p>
          <a:p>
            <a:r>
              <a:rPr lang="es-ES" sz="1600" dirty="0"/>
              <a:t>Canada</a:t>
            </a:r>
          </a:p>
          <a:p>
            <a:r>
              <a:rPr lang="es-ES" sz="1600" dirty="0"/>
              <a:t>Mexico</a:t>
            </a:r>
          </a:p>
          <a:p>
            <a:r>
              <a:rPr lang="es-ES" sz="1600" dirty="0"/>
              <a:t>United Kingdom</a:t>
            </a:r>
          </a:p>
          <a:p>
            <a:r>
              <a:rPr lang="es-ES" sz="1600" dirty="0"/>
              <a:t>Uruguay</a:t>
            </a:r>
          </a:p>
          <a:p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3FCAF3-A06A-448C-B22B-3C69448A0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45" t="18396" r="13750" b="7695"/>
          <a:stretch/>
        </p:blipFill>
        <p:spPr>
          <a:xfrm>
            <a:off x="0" y="2738188"/>
            <a:ext cx="4982333" cy="2988734"/>
          </a:xfrm>
          <a:prstGeom prst="rect">
            <a:avLst/>
          </a:prstGeom>
        </p:spPr>
      </p:pic>
      <p:pic>
        <p:nvPicPr>
          <p:cNvPr id="2060" name="Picture 12" descr="Image result for world wide web foundation">
            <a:extLst>
              <a:ext uri="{FF2B5EF4-FFF2-40B4-BE49-F238E27FC236}">
                <a16:creationId xmlns:a16="http://schemas.microsoft.com/office/drawing/2014/main" id="{ECC52817-1AAB-476D-9B7F-B7C954FD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6" y="1903410"/>
            <a:ext cx="1742157" cy="8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0B8FE1-9C6C-4135-A976-AE6F547C6DF5}"/>
              </a:ext>
            </a:extLst>
          </p:cNvPr>
          <p:cNvSpPr txBox="1"/>
          <p:nvPr/>
        </p:nvSpPr>
        <p:spPr>
          <a:xfrm>
            <a:off x="2673635" y="1151154"/>
            <a:ext cx="379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5959"/>
                </a:solidFill>
              </a:rPr>
              <a:t>Open</a:t>
            </a:r>
            <a:r>
              <a:rPr lang="en-US" dirty="0"/>
              <a:t> </a:t>
            </a:r>
            <a:r>
              <a:rPr lang="en-US" sz="2400" dirty="0">
                <a:solidFill>
                  <a:srgbClr val="595959"/>
                </a:solidFill>
              </a:rPr>
              <a:t>Data Barometer 2018</a:t>
            </a:r>
          </a:p>
        </p:txBody>
      </p:sp>
    </p:spTree>
    <p:extLst>
      <p:ext uri="{BB962C8B-B14F-4D97-AF65-F5344CB8AC3E}">
        <p14:creationId xmlns:p14="http://schemas.microsoft.com/office/powerpoint/2010/main" val="187591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7D6806-9DDC-4E7F-ADAB-7AEF4C4D6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9" t="138" r="192" b="-3385"/>
          <a:stretch/>
        </p:blipFill>
        <p:spPr>
          <a:xfrm>
            <a:off x="214841" y="1640197"/>
            <a:ext cx="8714318" cy="35776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A84D05-F58C-43A9-B03C-8D01830B407E}"/>
              </a:ext>
            </a:extLst>
          </p:cNvPr>
          <p:cNvSpPr txBox="1">
            <a:spLocks/>
          </p:cNvSpPr>
          <p:nvPr/>
        </p:nvSpPr>
        <p:spPr>
          <a:xfrm>
            <a:off x="214841" y="1151810"/>
            <a:ext cx="845523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from GIFT to the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FC387-10E0-4475-9BDA-D534E80CED49}"/>
              </a:ext>
            </a:extLst>
          </p:cNvPr>
          <p:cNvSpPr txBox="1"/>
          <p:nvPr/>
        </p:nvSpPr>
        <p:spPr>
          <a:xfrm>
            <a:off x="3045615" y="270588"/>
            <a:ext cx="3603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Fiscal Transparency: </a:t>
            </a:r>
          </a:p>
          <a:p>
            <a:r>
              <a:rPr lang="es-MX" dirty="0"/>
              <a:t>Open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247742-8D07-4F2E-B79C-DE10383AF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73" r="48827" b="4336"/>
          <a:stretch/>
        </p:blipFill>
        <p:spPr>
          <a:xfrm>
            <a:off x="3115389" y="1663117"/>
            <a:ext cx="5739363" cy="4958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ECF0A6-AEB7-4D7F-9783-4B2D8A90E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9" t="138" r="192" b="-3385"/>
          <a:stretch/>
        </p:blipFill>
        <p:spPr>
          <a:xfrm>
            <a:off x="140196" y="175291"/>
            <a:ext cx="3232150" cy="1326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B3C7B-6DE7-49B3-924B-4AB906B9E591}"/>
              </a:ext>
            </a:extLst>
          </p:cNvPr>
          <p:cNvSpPr txBox="1"/>
          <p:nvPr/>
        </p:nvSpPr>
        <p:spPr>
          <a:xfrm>
            <a:off x="363894" y="2836506"/>
            <a:ext cx="2230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From a standardized format of the budget and spending data…</a:t>
            </a:r>
          </a:p>
        </p:txBody>
      </p:sp>
    </p:spTree>
    <p:extLst>
      <p:ext uri="{BB962C8B-B14F-4D97-AF65-F5344CB8AC3E}">
        <p14:creationId xmlns:p14="http://schemas.microsoft.com/office/powerpoint/2010/main" val="3445821056"/>
      </p:ext>
    </p:extLst>
  </p:cSld>
  <p:clrMapOvr>
    <a:masterClrMapping/>
  </p:clrMapOvr>
</p:sld>
</file>

<file path=ppt/theme/theme1.xml><?xml version="1.0" encoding="utf-8"?>
<a:theme xmlns:a="http://schemas.openxmlformats.org/drawingml/2006/main" name="1_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315</Words>
  <Application>Microsoft Macintosh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1_gift template</vt:lpstr>
      <vt:lpstr>PowerPoint Presentation</vt:lpstr>
      <vt:lpstr>PowerPoint Presentation</vt:lpstr>
      <vt:lpstr>PowerPoint Presentation</vt:lpstr>
      <vt:lpstr>Open Data</vt:lpstr>
      <vt:lpstr>PowerPoint Presentation</vt:lpstr>
      <vt:lpstr>Open Budget &amp; Spending Data</vt:lpstr>
      <vt:lpstr>Where are we?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Lorena Rivero</dc:creator>
  <cp:lastModifiedBy>Juan P. Guerrero Amparan</cp:lastModifiedBy>
  <cp:revision>23</cp:revision>
  <dcterms:created xsi:type="dcterms:W3CDTF">2019-01-16T20:31:50Z</dcterms:created>
  <dcterms:modified xsi:type="dcterms:W3CDTF">2019-03-28T02:56:25Z</dcterms:modified>
</cp:coreProperties>
</file>