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8" r:id="rId1"/>
  </p:sldMasterIdLst>
  <p:notesMasterIdLst>
    <p:notesMasterId r:id="rId65"/>
  </p:notesMasterIdLst>
  <p:sldIdLst>
    <p:sldId id="801" r:id="rId2"/>
    <p:sldId id="571" r:id="rId3"/>
    <p:sldId id="780" r:id="rId4"/>
    <p:sldId id="586" r:id="rId5"/>
    <p:sldId id="803" r:id="rId6"/>
    <p:sldId id="587" r:id="rId7"/>
    <p:sldId id="594" r:id="rId8"/>
    <p:sldId id="573" r:id="rId9"/>
    <p:sldId id="588" r:id="rId10"/>
    <p:sldId id="589" r:id="rId11"/>
    <p:sldId id="590" r:id="rId12"/>
    <p:sldId id="591" r:id="rId13"/>
    <p:sldId id="259" r:id="rId14"/>
    <p:sldId id="518" r:id="rId15"/>
    <p:sldId id="759" r:id="rId16"/>
    <p:sldId id="758" r:id="rId17"/>
    <p:sldId id="381" r:id="rId18"/>
    <p:sldId id="766" r:id="rId19"/>
    <p:sldId id="579" r:id="rId20"/>
    <p:sldId id="632" r:id="rId21"/>
    <p:sldId id="782" r:id="rId22"/>
    <p:sldId id="655" r:id="rId23"/>
    <p:sldId id="787" r:id="rId24"/>
    <p:sldId id="788" r:id="rId25"/>
    <p:sldId id="764" r:id="rId26"/>
    <p:sldId id="592" r:id="rId27"/>
    <p:sldId id="718" r:id="rId28"/>
    <p:sldId id="762" r:id="rId29"/>
    <p:sldId id="639" r:id="rId30"/>
    <p:sldId id="635" r:id="rId31"/>
    <p:sldId id="640" r:id="rId32"/>
    <p:sldId id="779" r:id="rId33"/>
    <p:sldId id="783" r:id="rId34"/>
    <p:sldId id="784" r:id="rId35"/>
    <p:sldId id="785" r:id="rId36"/>
    <p:sldId id="781" r:id="rId37"/>
    <p:sldId id="619" r:id="rId38"/>
    <p:sldId id="767" r:id="rId39"/>
    <p:sldId id="720" r:id="rId40"/>
    <p:sldId id="721" r:id="rId41"/>
    <p:sldId id="719" r:id="rId42"/>
    <p:sldId id="692" r:id="rId43"/>
    <p:sldId id="678" r:id="rId44"/>
    <p:sldId id="765" r:id="rId45"/>
    <p:sldId id="722" r:id="rId46"/>
    <p:sldId id="574" r:id="rId47"/>
    <p:sldId id="630" r:id="rId48"/>
    <p:sldId id="600" r:id="rId49"/>
    <p:sldId id="653" r:id="rId50"/>
    <p:sldId id="625" r:id="rId51"/>
    <p:sldId id="278" r:id="rId52"/>
    <p:sldId id="652" r:id="rId53"/>
    <p:sldId id="789" r:id="rId54"/>
    <p:sldId id="791" r:id="rId55"/>
    <p:sldId id="794" r:id="rId56"/>
    <p:sldId id="793" r:id="rId57"/>
    <p:sldId id="735" r:id="rId58"/>
    <p:sldId id="734" r:id="rId59"/>
    <p:sldId id="795" r:id="rId60"/>
    <p:sldId id="796" r:id="rId61"/>
    <p:sldId id="800" r:id="rId62"/>
    <p:sldId id="799" r:id="rId63"/>
    <p:sldId id="802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88C727B-B0C3-44E5-BE9D-76AD265BF978}">
          <p14:sldIdLst>
            <p14:sldId id="801"/>
            <p14:sldId id="571"/>
            <p14:sldId id="780"/>
            <p14:sldId id="586"/>
            <p14:sldId id="803"/>
            <p14:sldId id="587"/>
            <p14:sldId id="594"/>
            <p14:sldId id="573"/>
            <p14:sldId id="588"/>
            <p14:sldId id="589"/>
            <p14:sldId id="590"/>
            <p14:sldId id="591"/>
            <p14:sldId id="259"/>
            <p14:sldId id="518"/>
            <p14:sldId id="759"/>
            <p14:sldId id="758"/>
            <p14:sldId id="381"/>
            <p14:sldId id="766"/>
            <p14:sldId id="579"/>
            <p14:sldId id="632"/>
            <p14:sldId id="782"/>
            <p14:sldId id="655"/>
            <p14:sldId id="787"/>
            <p14:sldId id="788"/>
            <p14:sldId id="764"/>
            <p14:sldId id="592"/>
            <p14:sldId id="718"/>
            <p14:sldId id="762"/>
            <p14:sldId id="639"/>
            <p14:sldId id="635"/>
            <p14:sldId id="640"/>
            <p14:sldId id="779"/>
            <p14:sldId id="783"/>
            <p14:sldId id="784"/>
            <p14:sldId id="785"/>
            <p14:sldId id="781"/>
            <p14:sldId id="619"/>
            <p14:sldId id="767"/>
            <p14:sldId id="720"/>
            <p14:sldId id="721"/>
            <p14:sldId id="719"/>
            <p14:sldId id="692"/>
            <p14:sldId id="678"/>
            <p14:sldId id="765"/>
            <p14:sldId id="722"/>
            <p14:sldId id="574"/>
            <p14:sldId id="630"/>
            <p14:sldId id="600"/>
            <p14:sldId id="653"/>
            <p14:sldId id="625"/>
            <p14:sldId id="278"/>
            <p14:sldId id="652"/>
            <p14:sldId id="789"/>
            <p14:sldId id="791"/>
            <p14:sldId id="794"/>
            <p14:sldId id="793"/>
            <p14:sldId id="735"/>
            <p14:sldId id="734"/>
            <p14:sldId id="795"/>
            <p14:sldId id="796"/>
            <p14:sldId id="800"/>
            <p14:sldId id="799"/>
            <p14:sldId id="802"/>
          </p14:sldIdLst>
        </p14:section>
        <p14:section name="Sección sin título" id="{33B42E0F-CA76-4738-A474-8C79504BE88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Sanchez Andrade" initials="TSA" lastIdx="1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308"/>
    <a:srgbClr val="41C382"/>
    <a:srgbClr val="FF6900"/>
    <a:srgbClr val="60CD96"/>
    <a:srgbClr val="73CCDC"/>
    <a:srgbClr val="EE7A84"/>
    <a:srgbClr val="AD3C64"/>
    <a:srgbClr val="3C4648"/>
    <a:srgbClr val="F93707"/>
    <a:srgbClr val="8E9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60" autoAdjust="0"/>
    <p:restoredTop sz="95232" autoAdjust="0"/>
  </p:normalViewPr>
  <p:slideViewPr>
    <p:cSldViewPr snapToGrid="0" snapToObjects="1">
      <p:cViewPr varScale="1">
        <p:scale>
          <a:sx n="111" d="100"/>
          <a:sy n="111" d="100"/>
        </p:scale>
        <p:origin x="21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7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E4B482-FF2D-4316-9084-4E15C61A12EF}" type="doc">
      <dgm:prSet loTypeId="urn:microsoft.com/office/officeart/2005/8/layout/cycle4#1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83BDF7E-A954-4642-82F6-588D38FDF759}">
      <dgm:prSet phldrT="[Text]" custT="1"/>
      <dgm:spPr>
        <a:solidFill>
          <a:srgbClr val="FF6900"/>
        </a:solidFill>
        <a:ln>
          <a:solidFill>
            <a:srgbClr val="FF6900"/>
          </a:solidFill>
        </a:ln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Government (19)</a:t>
          </a:r>
        </a:p>
      </dgm:t>
    </dgm:pt>
    <dgm:pt modelId="{17A951AD-5DE0-4FA7-A584-4C4ACA929C84}" type="parTrans" cxnId="{ECA82581-2638-45B4-80DE-D7D33EA4198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50F59-E675-4098-9CD7-A485567C55AA}" type="sibTrans" cxnId="{ECA82581-2638-45B4-80DE-D7D33EA4198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F5AB1-0AA1-4E1B-80B2-D3D63B10A52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rgbClr val="FF6900"/>
          </a:solidFill>
        </a:ln>
      </dgm:spPr>
      <dgm:t>
        <a:bodyPr/>
        <a:lstStyle/>
        <a:p>
          <a:r>
            <a:rPr lang="en-US" sz="14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Brazil (Budget Sec)</a:t>
          </a:r>
        </a:p>
      </dgm:t>
    </dgm:pt>
    <dgm:pt modelId="{94C75587-22EB-40F9-9B74-F293C9B3942C}" type="parTrans" cxnId="{E668C8F9-9E99-40D4-ADDB-1A5019A1A0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0B00C5-D977-4B45-A2D1-52488450DD7E}" type="sibTrans" cxnId="{E668C8F9-9E99-40D4-ADDB-1A5019A1A0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7CCC43-59D9-4D12-AFD6-F7411BC59F79}">
      <dgm:prSet phldrT="[Text]" custT="1"/>
      <dgm:spPr>
        <a:solidFill>
          <a:srgbClr val="FF6900"/>
        </a:solidFill>
        <a:ln>
          <a:solidFill>
            <a:srgbClr val="FF6900"/>
          </a:solidFill>
        </a:ln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Intl Orgs/ Networks (10)</a:t>
          </a:r>
        </a:p>
      </dgm:t>
    </dgm:pt>
    <dgm:pt modelId="{0F009063-5596-499E-95C8-2F24AF85C2B3}" type="parTrans" cxnId="{8B922C75-3168-427A-B31D-1FD9DA9EEF9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C2623B-4584-486E-8E69-4F9925EB85BF}" type="sibTrans" cxnId="{8B922C75-3168-427A-B31D-1FD9DA9EEF9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46F643-FB26-4572-9F76-FAB4A5F70FB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rgbClr val="FF6900"/>
          </a:solidFill>
        </a:ln>
      </dgm:spPr>
      <dgm:t>
        <a:bodyPr/>
        <a:lstStyle/>
        <a:p>
          <a:pPr algn="r"/>
          <a:r>
            <a:rPr lang="en-US" sz="14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WBG, IMF</a:t>
          </a:r>
          <a:r>
            <a:rPr lang="en-US" sz="14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, OECD</a:t>
          </a:r>
        </a:p>
      </dgm:t>
    </dgm:pt>
    <dgm:pt modelId="{9F4CC527-83AA-4236-B052-3858D211D87B}" type="parTrans" cxnId="{C7AE7781-C6FA-44E3-8AB6-C001FFFA69D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C504C8-EB2B-4E76-89B4-70E53FE7706C}" type="sibTrans" cxnId="{C7AE7781-C6FA-44E3-8AB6-C001FFFA69D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573C97-D954-4534-9355-16B8993F60CC}">
      <dgm:prSet phldrT="[Text]" custT="1"/>
      <dgm:spPr>
        <a:solidFill>
          <a:srgbClr val="FF6900"/>
        </a:solidFill>
        <a:ln>
          <a:solidFill>
            <a:srgbClr val="FF6900"/>
          </a:solidFill>
        </a:ln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Funders/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Foundations (4)</a:t>
          </a:r>
        </a:p>
      </dgm:t>
    </dgm:pt>
    <dgm:pt modelId="{6E526CD3-3293-406F-998E-26A6A0FDF94F}" type="parTrans" cxnId="{E64B6CD2-2A66-480F-B51A-7EBA024B4BC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DD56F4-0765-4895-95BC-D8FCF8D9D8BD}" type="sibTrans" cxnId="{E64B6CD2-2A66-480F-B51A-7EBA024B4BC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3C5A71-4CA5-441C-92D2-390393606B83}">
      <dgm:prSet phldrT="[Text]" custT="1"/>
      <dgm:spPr>
        <a:solidFill>
          <a:srgbClr val="FF6900"/>
        </a:solidFill>
        <a:ln>
          <a:solidFill>
            <a:srgbClr val="FF6900"/>
          </a:solidFill>
        </a:ln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Civil Society Organization (15)</a:t>
          </a:r>
        </a:p>
      </dgm:t>
    </dgm:pt>
    <dgm:pt modelId="{F6F98D6E-6B5C-40BA-ACFF-91BA739F04E7}" type="parTrans" cxnId="{CA2010B8-E2E0-4B31-95BE-12F7A737AB2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0439AF-E3D4-477A-AFF0-67F3290FB56E}" type="sibTrans" cxnId="{CA2010B8-E2E0-4B31-95BE-12F7A737AB2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91C6E4-914C-4736-9D89-E5647E455373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rgbClr val="FF6900"/>
          </a:solidFill>
        </a:ln>
      </dgm:spPr>
      <dgm:t>
        <a:bodyPr/>
        <a:lstStyle/>
        <a:p>
          <a:pPr algn="r"/>
          <a:r>
            <a:rPr lang="en-US" sz="14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IFAC</a:t>
          </a:r>
          <a:r>
            <a:rPr lang="en-US" sz="14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, MITRE, OCP</a:t>
          </a:r>
        </a:p>
      </dgm:t>
    </dgm:pt>
    <dgm:pt modelId="{475F99E1-EEFB-46C4-8180-D02032797F7F}" type="parTrans" cxnId="{5D99CAF1-BD15-4ECE-95E5-DFDA711CE76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638872-05F3-4B04-B296-CF0E83B0EFEB}" type="sibTrans" cxnId="{5D99CAF1-BD15-4ECE-95E5-DFDA711CE76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AA898B-0174-4D42-A015-86314136F7A1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rgbClr val="FF6900"/>
          </a:solidFill>
        </a:ln>
      </dgm:spPr>
      <dgm:t>
        <a:bodyPr/>
        <a:lstStyle/>
        <a:p>
          <a:r>
            <a:rPr lang="en-US" sz="14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Philippines (DBM)</a:t>
          </a:r>
        </a:p>
      </dgm:t>
    </dgm:pt>
    <dgm:pt modelId="{D9F27181-C073-431B-AB22-13E54B0A861B}" type="parTrans" cxnId="{D6C09831-FA42-4D38-B6F3-5DE91AB9D54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55CA1-7048-4911-BA63-E437DBCA6615}" type="sibTrans" cxnId="{D6C09831-FA42-4D38-B6F3-5DE91AB9D54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5A960D-18B3-4F4A-8BBC-B4BC30E34EBE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rgbClr val="FF6900"/>
          </a:solidFill>
        </a:ln>
      </dgm:spPr>
      <dgm:t>
        <a:bodyPr/>
        <a:lstStyle/>
        <a:p>
          <a:r>
            <a:rPr lang="en-US" sz="1400" b="1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+ </a:t>
          </a:r>
          <a:r>
            <a:rPr lang="en-US" sz="14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16 budget  Government agencies</a:t>
          </a:r>
        </a:p>
      </dgm:t>
    </dgm:pt>
    <dgm:pt modelId="{36F784E5-4871-436F-9C90-F3BFE060337A}" type="parTrans" cxnId="{9680AA09-0088-4274-8E40-8F4925DCD5C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5EB3CF-86F9-40E8-B90D-9101A117575D}" type="sibTrans" cxnId="{9680AA09-0088-4274-8E40-8F4925DCD5C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7E363-B332-4D37-83E5-3902CA99BCA8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rgbClr val="FF6900"/>
          </a:solidFill>
        </a:ln>
      </dgm:spPr>
      <dgm:t>
        <a:bodyPr/>
        <a:lstStyle/>
        <a:p>
          <a:r>
            <a:rPr lang="en-US" sz="14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Mexico (SHCP)</a:t>
          </a:r>
        </a:p>
      </dgm:t>
    </dgm:pt>
    <dgm:pt modelId="{CDACC7FA-132B-480A-8896-3E653305C423}" type="parTrans" cxnId="{A930FA9E-7D2B-43C7-9F6C-A56C50B112EB}">
      <dgm:prSet/>
      <dgm:spPr/>
      <dgm:t>
        <a:bodyPr/>
        <a:lstStyle/>
        <a:p>
          <a:endParaRPr lang="en-NZ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38A1B-9753-41C3-8EA1-3F26E84EF37A}" type="sibTrans" cxnId="{A930FA9E-7D2B-43C7-9F6C-A56C50B112EB}">
      <dgm:prSet/>
      <dgm:spPr/>
      <dgm:t>
        <a:bodyPr/>
        <a:lstStyle/>
        <a:p>
          <a:endParaRPr lang="en-NZ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E2DB2-ED77-4BB5-A01E-3146C9D5979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rgbClr val="FF6900"/>
          </a:solidFill>
        </a:ln>
      </dgm:spPr>
      <dgm:t>
        <a:bodyPr/>
        <a:lstStyle/>
        <a:p>
          <a:pPr algn="r"/>
          <a:r>
            <a:rPr lang="en-US" sz="14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CABRI, IPF, Global Integrity, PEFA</a:t>
          </a:r>
        </a:p>
      </dgm:t>
    </dgm:pt>
    <dgm:pt modelId="{0FD3FB04-DDF3-4489-8053-ECB1DA255796}" type="parTrans" cxnId="{A13A5727-D259-47FF-AED3-49FA8F17E8B3}">
      <dgm:prSet/>
      <dgm:spPr/>
      <dgm:t>
        <a:bodyPr/>
        <a:lstStyle/>
        <a:p>
          <a:endParaRPr lang="en-NZ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BD76A0-DBC7-47A8-81ED-B0F914116A31}" type="sibTrans" cxnId="{A13A5727-D259-47FF-AED3-49FA8F17E8B3}">
      <dgm:prSet/>
      <dgm:spPr/>
      <dgm:t>
        <a:bodyPr/>
        <a:lstStyle/>
        <a:p>
          <a:endParaRPr lang="en-NZ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28E824-4275-46B9-9413-69F6363C184E}" type="pres">
      <dgm:prSet presAssocID="{3BE4B482-FF2D-4316-9084-4E15C61A12E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1AD8E1E-436C-45CB-A786-DFDC5139F873}" type="pres">
      <dgm:prSet presAssocID="{3BE4B482-FF2D-4316-9084-4E15C61A12EF}" presName="children" presStyleCnt="0"/>
      <dgm:spPr/>
    </dgm:pt>
    <dgm:pt modelId="{0D9A01AA-E752-4F01-9CEC-D972D59AACBF}" type="pres">
      <dgm:prSet presAssocID="{3BE4B482-FF2D-4316-9084-4E15C61A12EF}" presName="child1group" presStyleCnt="0"/>
      <dgm:spPr/>
    </dgm:pt>
    <dgm:pt modelId="{813FDA80-2C9A-4DBA-9DEF-67C0AE5033F6}" type="pres">
      <dgm:prSet presAssocID="{3BE4B482-FF2D-4316-9084-4E15C61A12EF}" presName="child1" presStyleLbl="bgAcc1" presStyleIdx="0" presStyleCnt="2" custScaleX="132917" custScaleY="88102" custLinFactNeighborX="-24742"/>
      <dgm:spPr/>
    </dgm:pt>
    <dgm:pt modelId="{51B19274-E57B-4BEE-BFED-E935DB92B553}" type="pres">
      <dgm:prSet presAssocID="{3BE4B482-FF2D-4316-9084-4E15C61A12EF}" presName="child1Text" presStyleLbl="bgAcc1" presStyleIdx="0" presStyleCnt="2">
        <dgm:presLayoutVars>
          <dgm:bulletEnabled val="1"/>
        </dgm:presLayoutVars>
      </dgm:prSet>
      <dgm:spPr/>
    </dgm:pt>
    <dgm:pt modelId="{5179D0AE-808E-480B-AA2F-CB1CFA20ED30}" type="pres">
      <dgm:prSet presAssocID="{3BE4B482-FF2D-4316-9084-4E15C61A12EF}" presName="child2group" presStyleCnt="0"/>
      <dgm:spPr/>
    </dgm:pt>
    <dgm:pt modelId="{B1368A03-92B9-4039-9676-BE6EB1D1EB21}" type="pres">
      <dgm:prSet presAssocID="{3BE4B482-FF2D-4316-9084-4E15C61A12EF}" presName="child2" presStyleLbl="bgAcc1" presStyleIdx="1" presStyleCnt="2" custScaleX="139652" custScaleY="88605" custLinFactNeighborX="8240" custLinFactNeighborY="-155"/>
      <dgm:spPr/>
    </dgm:pt>
    <dgm:pt modelId="{61F0E38C-26B4-4515-9D25-496B993ED491}" type="pres">
      <dgm:prSet presAssocID="{3BE4B482-FF2D-4316-9084-4E15C61A12EF}" presName="child2Text" presStyleLbl="bgAcc1" presStyleIdx="1" presStyleCnt="2">
        <dgm:presLayoutVars>
          <dgm:bulletEnabled val="1"/>
        </dgm:presLayoutVars>
      </dgm:prSet>
      <dgm:spPr/>
    </dgm:pt>
    <dgm:pt modelId="{910C7CC2-E20E-4185-AC89-8208DF31ABCD}" type="pres">
      <dgm:prSet presAssocID="{3BE4B482-FF2D-4316-9084-4E15C61A12EF}" presName="childPlaceholder" presStyleCnt="0"/>
      <dgm:spPr/>
    </dgm:pt>
    <dgm:pt modelId="{11EB5FC7-B614-4D81-91B0-F4735D328BBC}" type="pres">
      <dgm:prSet presAssocID="{3BE4B482-FF2D-4316-9084-4E15C61A12EF}" presName="circle" presStyleCnt="0"/>
      <dgm:spPr/>
    </dgm:pt>
    <dgm:pt modelId="{82057F03-AD20-4DDF-B82E-C9A0AB89D0BF}" type="pres">
      <dgm:prSet presAssocID="{3BE4B482-FF2D-4316-9084-4E15C61A12E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90BA7D8-1CAE-4799-9445-112A5FD8A62B}" type="pres">
      <dgm:prSet presAssocID="{3BE4B482-FF2D-4316-9084-4E15C61A12E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DB7202D-0F1D-458A-BF5B-DE32AB0B950C}" type="pres">
      <dgm:prSet presAssocID="{3BE4B482-FF2D-4316-9084-4E15C61A12E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F92A654-BE29-4D6E-87EA-9CA1E7789D08}" type="pres">
      <dgm:prSet presAssocID="{3BE4B482-FF2D-4316-9084-4E15C61A12E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D0B8007-25DD-4E90-85D9-D99351A0E071}" type="pres">
      <dgm:prSet presAssocID="{3BE4B482-FF2D-4316-9084-4E15C61A12EF}" presName="quadrantPlaceholder" presStyleCnt="0"/>
      <dgm:spPr/>
    </dgm:pt>
    <dgm:pt modelId="{48F69FB1-2362-4237-9F7F-B953079E3E30}" type="pres">
      <dgm:prSet presAssocID="{3BE4B482-FF2D-4316-9084-4E15C61A12EF}" presName="center1" presStyleLbl="fgShp" presStyleIdx="0" presStyleCnt="2"/>
      <dgm:spPr>
        <a:solidFill>
          <a:schemeClr val="bg1"/>
        </a:solidFill>
        <a:ln>
          <a:solidFill>
            <a:schemeClr val="bg1"/>
          </a:solidFill>
        </a:ln>
      </dgm:spPr>
    </dgm:pt>
    <dgm:pt modelId="{C6E5EADE-C99C-4E08-908E-2200D4B51F91}" type="pres">
      <dgm:prSet presAssocID="{3BE4B482-FF2D-4316-9084-4E15C61A12EF}" presName="center2" presStyleLbl="fgShp" presStyleIdx="1" presStyleCnt="2" custLinFactNeighborX="0"/>
      <dgm:spPr>
        <a:solidFill>
          <a:schemeClr val="bg1"/>
        </a:solidFill>
        <a:ln>
          <a:solidFill>
            <a:schemeClr val="bg1"/>
          </a:solidFill>
        </a:ln>
      </dgm:spPr>
    </dgm:pt>
  </dgm:ptLst>
  <dgm:cxnLst>
    <dgm:cxn modelId="{89269F01-6EE7-4680-A5A2-7D2BA0A06271}" type="presOf" srcId="{BBE7E363-B332-4D37-83E5-3902CA99BCA8}" destId="{51B19274-E57B-4BEE-BFED-E935DB92B553}" srcOrd="1" destOrd="2" presId="urn:microsoft.com/office/officeart/2005/8/layout/cycle4#1"/>
    <dgm:cxn modelId="{9680AA09-0088-4274-8E40-8F4925DCD5CF}" srcId="{383BDF7E-A954-4642-82F6-588D38FDF759}" destId="{755A960D-18B3-4F4A-8BBC-B4BC30E34EBE}" srcOrd="3" destOrd="0" parTransId="{36F784E5-4871-436F-9C90-F3BFE060337A}" sibTransId="{3C5EB3CF-86F9-40E8-B90D-9101A117575D}"/>
    <dgm:cxn modelId="{D856550A-D1AA-490E-A117-F4BBE58CB5AF}" type="presOf" srcId="{3BE4B482-FF2D-4316-9084-4E15C61A12EF}" destId="{ED28E824-4275-46B9-9413-69F6363C184E}" srcOrd="0" destOrd="0" presId="urn:microsoft.com/office/officeart/2005/8/layout/cycle4#1"/>
    <dgm:cxn modelId="{DAD16A0E-400D-4060-82B1-97942850CECD}" type="presOf" srcId="{383BDF7E-A954-4642-82F6-588D38FDF759}" destId="{82057F03-AD20-4DDF-B82E-C9A0AB89D0BF}" srcOrd="0" destOrd="0" presId="urn:microsoft.com/office/officeart/2005/8/layout/cycle4#1"/>
    <dgm:cxn modelId="{1662151B-1B01-4ED7-870C-D8FF7C0B607A}" type="presOf" srcId="{A791C6E4-914C-4736-9D89-E5647E455373}" destId="{B1368A03-92B9-4039-9676-BE6EB1D1EB21}" srcOrd="0" destOrd="1" presId="urn:microsoft.com/office/officeart/2005/8/layout/cycle4#1"/>
    <dgm:cxn modelId="{A13A5727-D259-47FF-AED3-49FA8F17E8B3}" srcId="{507CCC43-59D9-4D12-AFD6-F7411BC59F79}" destId="{3F6E2DB2-ED77-4BB5-A01E-3146C9D59795}" srcOrd="2" destOrd="0" parTransId="{0FD3FB04-DDF3-4489-8053-ECB1DA255796}" sibTransId="{8BBD76A0-DBC7-47A8-81ED-B0F914116A31}"/>
    <dgm:cxn modelId="{D6C09831-FA42-4D38-B6F3-5DE91AB9D54E}" srcId="{383BDF7E-A954-4642-82F6-588D38FDF759}" destId="{4AAA898B-0174-4D42-A015-86314136F7A1}" srcOrd="1" destOrd="0" parTransId="{D9F27181-C073-431B-AB22-13E54B0A861B}" sibTransId="{04E55CA1-7048-4911-BA63-E437DBCA6615}"/>
    <dgm:cxn modelId="{86E01534-36A2-4F8F-BF30-3FEC8C7627EA}" type="presOf" srcId="{A791C6E4-914C-4736-9D89-E5647E455373}" destId="{61F0E38C-26B4-4515-9D25-496B993ED491}" srcOrd="1" destOrd="1" presId="urn:microsoft.com/office/officeart/2005/8/layout/cycle4#1"/>
    <dgm:cxn modelId="{F9CF5063-B42B-40AB-89B8-989CA57BE352}" type="presOf" srcId="{3F6E2DB2-ED77-4BB5-A01E-3146C9D59795}" destId="{B1368A03-92B9-4039-9676-BE6EB1D1EB21}" srcOrd="0" destOrd="2" presId="urn:microsoft.com/office/officeart/2005/8/layout/cycle4#1"/>
    <dgm:cxn modelId="{8B922C75-3168-427A-B31D-1FD9DA9EEF9F}" srcId="{3BE4B482-FF2D-4316-9084-4E15C61A12EF}" destId="{507CCC43-59D9-4D12-AFD6-F7411BC59F79}" srcOrd="1" destOrd="0" parTransId="{0F009063-5596-499E-95C8-2F24AF85C2B3}" sibTransId="{F7C2623B-4584-486E-8E69-4F9925EB85BF}"/>
    <dgm:cxn modelId="{E16DEB7C-8C0A-4674-A12D-963DB6C03F5A}" type="presOf" srcId="{BBE7E363-B332-4D37-83E5-3902CA99BCA8}" destId="{813FDA80-2C9A-4DBA-9DEF-67C0AE5033F6}" srcOrd="0" destOrd="2" presId="urn:microsoft.com/office/officeart/2005/8/layout/cycle4#1"/>
    <dgm:cxn modelId="{ECA82581-2638-45B4-80DE-D7D33EA41981}" srcId="{3BE4B482-FF2D-4316-9084-4E15C61A12EF}" destId="{383BDF7E-A954-4642-82F6-588D38FDF759}" srcOrd="0" destOrd="0" parTransId="{17A951AD-5DE0-4FA7-A584-4C4ACA929C84}" sibTransId="{9A250F59-E675-4098-9CD7-A485567C55AA}"/>
    <dgm:cxn modelId="{C7AE7781-C6FA-44E3-8AB6-C001FFFA69D1}" srcId="{507CCC43-59D9-4D12-AFD6-F7411BC59F79}" destId="{5446F643-FB26-4572-9F76-FAB4A5F70FBF}" srcOrd="0" destOrd="0" parTransId="{9F4CC527-83AA-4236-B052-3858D211D87B}" sibTransId="{37C504C8-EB2B-4E76-89B4-70E53FE7706C}"/>
    <dgm:cxn modelId="{E51FEA86-6BA8-4187-9B86-1F09CA2F6525}" type="presOf" srcId="{339F5AB1-0AA1-4E1B-80B2-D3D63B10A52B}" destId="{813FDA80-2C9A-4DBA-9DEF-67C0AE5033F6}" srcOrd="0" destOrd="0" presId="urn:microsoft.com/office/officeart/2005/8/layout/cycle4#1"/>
    <dgm:cxn modelId="{A930FA9E-7D2B-43C7-9F6C-A56C50B112EB}" srcId="{383BDF7E-A954-4642-82F6-588D38FDF759}" destId="{BBE7E363-B332-4D37-83E5-3902CA99BCA8}" srcOrd="2" destOrd="0" parTransId="{CDACC7FA-132B-480A-8896-3E653305C423}" sibTransId="{4CF38A1B-9753-41C3-8EA1-3F26E84EF37A}"/>
    <dgm:cxn modelId="{DFEE6EAF-A602-4D30-9145-2E424263D188}" type="presOf" srcId="{4AAA898B-0174-4D42-A015-86314136F7A1}" destId="{813FDA80-2C9A-4DBA-9DEF-67C0AE5033F6}" srcOrd="0" destOrd="1" presId="urn:microsoft.com/office/officeart/2005/8/layout/cycle4#1"/>
    <dgm:cxn modelId="{55288DB1-AA0E-4F8A-8F05-019E8FB8BFF6}" type="presOf" srcId="{5446F643-FB26-4572-9F76-FAB4A5F70FBF}" destId="{B1368A03-92B9-4039-9676-BE6EB1D1EB21}" srcOrd="0" destOrd="0" presId="urn:microsoft.com/office/officeart/2005/8/layout/cycle4#1"/>
    <dgm:cxn modelId="{9FD760B2-1F5D-49C7-8A73-158599E99C81}" type="presOf" srcId="{173C5A71-4CA5-441C-92D2-390393606B83}" destId="{FF92A654-BE29-4D6E-87EA-9CA1E7789D08}" srcOrd="0" destOrd="0" presId="urn:microsoft.com/office/officeart/2005/8/layout/cycle4#1"/>
    <dgm:cxn modelId="{CA2010B8-E2E0-4B31-95BE-12F7A737AB22}" srcId="{3BE4B482-FF2D-4316-9084-4E15C61A12EF}" destId="{173C5A71-4CA5-441C-92D2-390393606B83}" srcOrd="3" destOrd="0" parTransId="{F6F98D6E-6B5C-40BA-ACFF-91BA739F04E7}" sibTransId="{050439AF-E3D4-477A-AFF0-67F3290FB56E}"/>
    <dgm:cxn modelId="{CD6A36BC-D8A2-4555-BFF0-9183CD7DAD9F}" type="presOf" srcId="{13573C97-D954-4534-9355-16B8993F60CC}" destId="{4DB7202D-0F1D-458A-BF5B-DE32AB0B950C}" srcOrd="0" destOrd="0" presId="urn:microsoft.com/office/officeart/2005/8/layout/cycle4#1"/>
    <dgm:cxn modelId="{C7D303BD-12AC-4CB7-B816-DA965C736013}" type="presOf" srcId="{339F5AB1-0AA1-4E1B-80B2-D3D63B10A52B}" destId="{51B19274-E57B-4BEE-BFED-E935DB92B553}" srcOrd="1" destOrd="0" presId="urn:microsoft.com/office/officeart/2005/8/layout/cycle4#1"/>
    <dgm:cxn modelId="{B4CA2AC6-EEFC-4848-949C-800EAA00EE64}" type="presOf" srcId="{755A960D-18B3-4F4A-8BBC-B4BC30E34EBE}" destId="{813FDA80-2C9A-4DBA-9DEF-67C0AE5033F6}" srcOrd="0" destOrd="3" presId="urn:microsoft.com/office/officeart/2005/8/layout/cycle4#1"/>
    <dgm:cxn modelId="{E64B6CD2-2A66-480F-B51A-7EBA024B4BCD}" srcId="{3BE4B482-FF2D-4316-9084-4E15C61A12EF}" destId="{13573C97-D954-4534-9355-16B8993F60CC}" srcOrd="2" destOrd="0" parTransId="{6E526CD3-3293-406F-998E-26A6A0FDF94F}" sibTransId="{84DD56F4-0765-4895-95BC-D8FCF8D9D8BD}"/>
    <dgm:cxn modelId="{4AE847D6-505F-49E8-A0D6-1E891717B161}" type="presOf" srcId="{4AAA898B-0174-4D42-A015-86314136F7A1}" destId="{51B19274-E57B-4BEE-BFED-E935DB92B553}" srcOrd="1" destOrd="1" presId="urn:microsoft.com/office/officeart/2005/8/layout/cycle4#1"/>
    <dgm:cxn modelId="{DC2E44DF-AA72-4C19-8E57-39EDD444FF1A}" type="presOf" srcId="{5446F643-FB26-4572-9F76-FAB4A5F70FBF}" destId="{61F0E38C-26B4-4515-9D25-496B993ED491}" srcOrd="1" destOrd="0" presId="urn:microsoft.com/office/officeart/2005/8/layout/cycle4#1"/>
    <dgm:cxn modelId="{E70E89E6-52D3-49A5-9258-E2184186EC07}" type="presOf" srcId="{755A960D-18B3-4F4A-8BBC-B4BC30E34EBE}" destId="{51B19274-E57B-4BEE-BFED-E935DB92B553}" srcOrd="1" destOrd="3" presId="urn:microsoft.com/office/officeart/2005/8/layout/cycle4#1"/>
    <dgm:cxn modelId="{5D99CAF1-BD15-4ECE-95E5-DFDA711CE76B}" srcId="{507CCC43-59D9-4D12-AFD6-F7411BC59F79}" destId="{A791C6E4-914C-4736-9D89-E5647E455373}" srcOrd="1" destOrd="0" parTransId="{475F99E1-EEFB-46C4-8180-D02032797F7F}" sibTransId="{03638872-05F3-4B04-B296-CF0E83B0EFEB}"/>
    <dgm:cxn modelId="{407BAEF2-74D6-4121-9233-1B6DCFD88B55}" type="presOf" srcId="{507CCC43-59D9-4D12-AFD6-F7411BC59F79}" destId="{790BA7D8-1CAE-4799-9445-112A5FD8A62B}" srcOrd="0" destOrd="0" presId="urn:microsoft.com/office/officeart/2005/8/layout/cycle4#1"/>
    <dgm:cxn modelId="{C16BBEF9-5224-4F60-B5CF-CE1A536B45AD}" type="presOf" srcId="{3F6E2DB2-ED77-4BB5-A01E-3146C9D59795}" destId="{61F0E38C-26B4-4515-9D25-496B993ED491}" srcOrd="1" destOrd="2" presId="urn:microsoft.com/office/officeart/2005/8/layout/cycle4#1"/>
    <dgm:cxn modelId="{E668C8F9-9E99-40D4-ADDB-1A5019A1A03F}" srcId="{383BDF7E-A954-4642-82F6-588D38FDF759}" destId="{339F5AB1-0AA1-4E1B-80B2-D3D63B10A52B}" srcOrd="0" destOrd="0" parTransId="{94C75587-22EB-40F9-9B74-F293C9B3942C}" sibTransId="{120B00C5-D977-4B45-A2D1-52488450DD7E}"/>
    <dgm:cxn modelId="{0FBF50B8-4279-4A8A-BCE2-0C5FF19A8CAA}" type="presParOf" srcId="{ED28E824-4275-46B9-9413-69F6363C184E}" destId="{C1AD8E1E-436C-45CB-A786-DFDC5139F873}" srcOrd="0" destOrd="0" presId="urn:microsoft.com/office/officeart/2005/8/layout/cycle4#1"/>
    <dgm:cxn modelId="{69BF27DF-CE60-42DB-9A26-880B949E3315}" type="presParOf" srcId="{C1AD8E1E-436C-45CB-A786-DFDC5139F873}" destId="{0D9A01AA-E752-4F01-9CEC-D972D59AACBF}" srcOrd="0" destOrd="0" presId="urn:microsoft.com/office/officeart/2005/8/layout/cycle4#1"/>
    <dgm:cxn modelId="{D6C9DA48-21B9-4D78-A560-828DE9285BE8}" type="presParOf" srcId="{0D9A01AA-E752-4F01-9CEC-D972D59AACBF}" destId="{813FDA80-2C9A-4DBA-9DEF-67C0AE5033F6}" srcOrd="0" destOrd="0" presId="urn:microsoft.com/office/officeart/2005/8/layout/cycle4#1"/>
    <dgm:cxn modelId="{EC7A788A-C498-4AE4-AAE9-DF57EF68014D}" type="presParOf" srcId="{0D9A01AA-E752-4F01-9CEC-D972D59AACBF}" destId="{51B19274-E57B-4BEE-BFED-E935DB92B553}" srcOrd="1" destOrd="0" presId="urn:microsoft.com/office/officeart/2005/8/layout/cycle4#1"/>
    <dgm:cxn modelId="{11B58374-60AC-49F0-AF65-F7846A8C63A1}" type="presParOf" srcId="{C1AD8E1E-436C-45CB-A786-DFDC5139F873}" destId="{5179D0AE-808E-480B-AA2F-CB1CFA20ED30}" srcOrd="1" destOrd="0" presId="urn:microsoft.com/office/officeart/2005/8/layout/cycle4#1"/>
    <dgm:cxn modelId="{5EA933FB-99CC-42FE-A1E4-1BDDCF591CF0}" type="presParOf" srcId="{5179D0AE-808E-480B-AA2F-CB1CFA20ED30}" destId="{B1368A03-92B9-4039-9676-BE6EB1D1EB21}" srcOrd="0" destOrd="0" presId="urn:microsoft.com/office/officeart/2005/8/layout/cycle4#1"/>
    <dgm:cxn modelId="{165A442B-43D2-4900-82DD-C232799E00BB}" type="presParOf" srcId="{5179D0AE-808E-480B-AA2F-CB1CFA20ED30}" destId="{61F0E38C-26B4-4515-9D25-496B993ED491}" srcOrd="1" destOrd="0" presId="urn:microsoft.com/office/officeart/2005/8/layout/cycle4#1"/>
    <dgm:cxn modelId="{44855DDF-D4C5-48D6-805D-ABC43E87ED34}" type="presParOf" srcId="{C1AD8E1E-436C-45CB-A786-DFDC5139F873}" destId="{910C7CC2-E20E-4185-AC89-8208DF31ABCD}" srcOrd="2" destOrd="0" presId="urn:microsoft.com/office/officeart/2005/8/layout/cycle4#1"/>
    <dgm:cxn modelId="{C34C6098-B7D9-4AEF-8FE1-E5C8D28D0ECC}" type="presParOf" srcId="{ED28E824-4275-46B9-9413-69F6363C184E}" destId="{11EB5FC7-B614-4D81-91B0-F4735D328BBC}" srcOrd="1" destOrd="0" presId="urn:microsoft.com/office/officeart/2005/8/layout/cycle4#1"/>
    <dgm:cxn modelId="{B7B77C8C-AEA2-4732-A671-7ED9AEAB1666}" type="presParOf" srcId="{11EB5FC7-B614-4D81-91B0-F4735D328BBC}" destId="{82057F03-AD20-4DDF-B82E-C9A0AB89D0BF}" srcOrd="0" destOrd="0" presId="urn:microsoft.com/office/officeart/2005/8/layout/cycle4#1"/>
    <dgm:cxn modelId="{2D3633E2-8CC4-4013-84A2-4AFCB9397A45}" type="presParOf" srcId="{11EB5FC7-B614-4D81-91B0-F4735D328BBC}" destId="{790BA7D8-1CAE-4799-9445-112A5FD8A62B}" srcOrd="1" destOrd="0" presId="urn:microsoft.com/office/officeart/2005/8/layout/cycle4#1"/>
    <dgm:cxn modelId="{4B1D8090-3E3D-457E-846E-AEB234DB0796}" type="presParOf" srcId="{11EB5FC7-B614-4D81-91B0-F4735D328BBC}" destId="{4DB7202D-0F1D-458A-BF5B-DE32AB0B950C}" srcOrd="2" destOrd="0" presId="urn:microsoft.com/office/officeart/2005/8/layout/cycle4#1"/>
    <dgm:cxn modelId="{3E40151C-B11F-4819-BBC0-D17A0FAACA35}" type="presParOf" srcId="{11EB5FC7-B614-4D81-91B0-F4735D328BBC}" destId="{FF92A654-BE29-4D6E-87EA-9CA1E7789D08}" srcOrd="3" destOrd="0" presId="urn:microsoft.com/office/officeart/2005/8/layout/cycle4#1"/>
    <dgm:cxn modelId="{145AC1A2-D074-4BBE-B934-F1534C9D2742}" type="presParOf" srcId="{11EB5FC7-B614-4D81-91B0-F4735D328BBC}" destId="{7D0B8007-25DD-4E90-85D9-D99351A0E071}" srcOrd="4" destOrd="0" presId="urn:microsoft.com/office/officeart/2005/8/layout/cycle4#1"/>
    <dgm:cxn modelId="{4FFCB221-B993-4B48-9774-4E87E085A742}" type="presParOf" srcId="{ED28E824-4275-46B9-9413-69F6363C184E}" destId="{48F69FB1-2362-4237-9F7F-B953079E3E30}" srcOrd="2" destOrd="0" presId="urn:microsoft.com/office/officeart/2005/8/layout/cycle4#1"/>
    <dgm:cxn modelId="{2FCB4637-DBE1-429C-8B27-D1FECE956AC6}" type="presParOf" srcId="{ED28E824-4275-46B9-9413-69F6363C184E}" destId="{C6E5EADE-C99C-4E08-908E-2200D4B51F91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96B6E5-E2CE-4A66-BF6C-EF483F89FA91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0822A7-EE29-40FE-878A-B772D1DC2867}">
      <dgm:prSet phldrT="[Texto]" custT="1"/>
      <dgm:spPr>
        <a:solidFill>
          <a:srgbClr val="F6A20A">
            <a:alpha val="62000"/>
          </a:srgbClr>
        </a:solidFill>
      </dgm:spPr>
      <dgm:t>
        <a:bodyPr/>
        <a:lstStyle/>
        <a:p>
          <a:r>
            <a:rPr lang="en-US" sz="1600" dirty="0"/>
            <a:t>Community of Practice</a:t>
          </a:r>
        </a:p>
      </dgm:t>
    </dgm:pt>
    <dgm:pt modelId="{CFDD1D75-84CB-4029-894D-1B574FD2D097}" type="parTrans" cxnId="{6EFB8B91-467E-48B6-95CF-00D2DD9AAE51}">
      <dgm:prSet/>
      <dgm:spPr/>
      <dgm:t>
        <a:bodyPr/>
        <a:lstStyle/>
        <a:p>
          <a:endParaRPr lang="en-US"/>
        </a:p>
      </dgm:t>
    </dgm:pt>
    <dgm:pt modelId="{B0291A37-7B09-41B6-8C5E-1E807266FFA5}" type="sibTrans" cxnId="{6EFB8B91-467E-48B6-95CF-00D2DD9AAE51}">
      <dgm:prSet/>
      <dgm:spPr/>
      <dgm:t>
        <a:bodyPr/>
        <a:lstStyle/>
        <a:p>
          <a:endParaRPr lang="en-US"/>
        </a:p>
      </dgm:t>
    </dgm:pt>
    <dgm:pt modelId="{6CFC911C-BAC5-478A-84B0-724ADA3E7E66}">
      <dgm:prSet phldrT="[Texto]" custT="1"/>
      <dgm:spPr>
        <a:solidFill>
          <a:srgbClr val="F78609"/>
        </a:solidFill>
        <a:ln w="133350" cap="sq" cmpd="sng">
          <a:solidFill>
            <a:schemeClr val="bg1"/>
          </a:solidFill>
        </a:ln>
      </dgm:spPr>
      <dgm:t>
        <a:bodyPr/>
        <a:lstStyle/>
        <a:p>
          <a:r>
            <a:rPr lang="en-US" sz="1600" dirty="0"/>
            <a:t>Partners</a:t>
          </a:r>
        </a:p>
      </dgm:t>
    </dgm:pt>
    <dgm:pt modelId="{C53673FD-B184-4D61-AF0F-BEB7BEE45115}" type="parTrans" cxnId="{187D6630-F8D0-4024-AACB-119EBCAF5351}">
      <dgm:prSet/>
      <dgm:spPr/>
      <dgm:t>
        <a:bodyPr/>
        <a:lstStyle/>
        <a:p>
          <a:endParaRPr lang="en-US"/>
        </a:p>
      </dgm:t>
    </dgm:pt>
    <dgm:pt modelId="{3B5DA052-6E9B-4C01-BC91-2A2D3C9D5529}" type="sibTrans" cxnId="{187D6630-F8D0-4024-AACB-119EBCAF5351}">
      <dgm:prSet/>
      <dgm:spPr/>
      <dgm:t>
        <a:bodyPr/>
        <a:lstStyle/>
        <a:p>
          <a:endParaRPr lang="en-US"/>
        </a:p>
      </dgm:t>
    </dgm:pt>
    <dgm:pt modelId="{CD60B796-D347-419E-9837-F9891E529874}">
      <dgm:prSet phldrT="[Texto]" custT="1"/>
      <dgm:spPr>
        <a:solidFill>
          <a:srgbClr val="FF6900"/>
        </a:solidFill>
      </dgm:spPr>
      <dgm:t>
        <a:bodyPr/>
        <a:lstStyle/>
        <a:p>
          <a:r>
            <a:rPr lang="en-US" sz="1600" dirty="0"/>
            <a:t>Stewards</a:t>
          </a:r>
        </a:p>
      </dgm:t>
    </dgm:pt>
    <dgm:pt modelId="{E6CAF0C3-8B40-4F12-990D-C035626B73B2}" type="parTrans" cxnId="{166FC3A4-9A0E-4C19-89F5-CE8091DF1878}">
      <dgm:prSet/>
      <dgm:spPr/>
      <dgm:t>
        <a:bodyPr/>
        <a:lstStyle/>
        <a:p>
          <a:endParaRPr lang="en-US"/>
        </a:p>
      </dgm:t>
    </dgm:pt>
    <dgm:pt modelId="{F219B523-E271-4AAF-BD9A-87FA909ED264}" type="sibTrans" cxnId="{166FC3A4-9A0E-4C19-89F5-CE8091DF1878}">
      <dgm:prSet/>
      <dgm:spPr/>
      <dgm:t>
        <a:bodyPr/>
        <a:lstStyle/>
        <a:p>
          <a:endParaRPr lang="en-US"/>
        </a:p>
      </dgm:t>
    </dgm:pt>
    <dgm:pt modelId="{C2957F49-8206-4481-9937-5BA9041FA769}">
      <dgm:prSet phldrT="[Texto]" custT="1"/>
      <dgm:spPr>
        <a:solidFill>
          <a:srgbClr val="FB5308"/>
        </a:solidFill>
      </dgm:spPr>
      <dgm:t>
        <a:bodyPr/>
        <a:lstStyle/>
        <a:p>
          <a:r>
            <a:rPr lang="en-US" sz="1400" dirty="0"/>
            <a:t>Lead Stewards</a:t>
          </a:r>
        </a:p>
      </dgm:t>
    </dgm:pt>
    <dgm:pt modelId="{EFE8F4D6-6F79-4C51-AF33-3C76D88E42DA}" type="parTrans" cxnId="{4CF4E183-1708-48BE-8D86-2C1F8721ECA7}">
      <dgm:prSet/>
      <dgm:spPr/>
      <dgm:t>
        <a:bodyPr/>
        <a:lstStyle/>
        <a:p>
          <a:endParaRPr lang="en-US"/>
        </a:p>
      </dgm:t>
    </dgm:pt>
    <dgm:pt modelId="{B6C0C7D5-320C-46D3-BD82-58B41C0975F3}" type="sibTrans" cxnId="{4CF4E183-1708-48BE-8D86-2C1F8721ECA7}">
      <dgm:prSet/>
      <dgm:spPr/>
      <dgm:t>
        <a:bodyPr/>
        <a:lstStyle/>
        <a:p>
          <a:endParaRPr lang="en-US"/>
        </a:p>
      </dgm:t>
    </dgm:pt>
    <dgm:pt modelId="{A4DEE345-8906-4B57-9B5C-D898079243E3}" type="pres">
      <dgm:prSet presAssocID="{DF96B6E5-E2CE-4A66-BF6C-EF483F89FA91}" presName="Name0" presStyleCnt="0">
        <dgm:presLayoutVars>
          <dgm:chMax val="7"/>
          <dgm:resizeHandles val="exact"/>
        </dgm:presLayoutVars>
      </dgm:prSet>
      <dgm:spPr/>
    </dgm:pt>
    <dgm:pt modelId="{63C11164-2814-4BC2-9CA6-49D9B3CE525C}" type="pres">
      <dgm:prSet presAssocID="{DF96B6E5-E2CE-4A66-BF6C-EF483F89FA91}" presName="comp1" presStyleCnt="0"/>
      <dgm:spPr/>
    </dgm:pt>
    <dgm:pt modelId="{414A4FF4-AAA4-4435-BBFD-B029878B440A}" type="pres">
      <dgm:prSet presAssocID="{DF96B6E5-E2CE-4A66-BF6C-EF483F89FA91}" presName="circle1" presStyleLbl="node1" presStyleIdx="0" presStyleCnt="4" custScaleX="102305" custLinFactNeighborX="-18924" custLinFactNeighborY="83"/>
      <dgm:spPr/>
    </dgm:pt>
    <dgm:pt modelId="{57FDF1C6-D1C7-44C4-B4D8-39F4AA873DCA}" type="pres">
      <dgm:prSet presAssocID="{DF96B6E5-E2CE-4A66-BF6C-EF483F89FA91}" presName="c1text" presStyleLbl="node1" presStyleIdx="0" presStyleCnt="4">
        <dgm:presLayoutVars>
          <dgm:bulletEnabled val="1"/>
        </dgm:presLayoutVars>
      </dgm:prSet>
      <dgm:spPr/>
    </dgm:pt>
    <dgm:pt modelId="{3854A20C-F445-4CA3-BBBE-61051454B121}" type="pres">
      <dgm:prSet presAssocID="{DF96B6E5-E2CE-4A66-BF6C-EF483F89FA91}" presName="comp2" presStyleCnt="0"/>
      <dgm:spPr/>
    </dgm:pt>
    <dgm:pt modelId="{5DC19A69-4F91-4BE8-8578-CEB1F1257CAF}" type="pres">
      <dgm:prSet presAssocID="{DF96B6E5-E2CE-4A66-BF6C-EF483F89FA91}" presName="circle2" presStyleLbl="node1" presStyleIdx="1" presStyleCnt="4" custScaleY="95484" custLinFactNeighborX="-21564" custLinFactNeighborY="-4407"/>
      <dgm:spPr/>
    </dgm:pt>
    <dgm:pt modelId="{A212A35D-EA0D-4936-8D8F-2C60D2FDBBD1}" type="pres">
      <dgm:prSet presAssocID="{DF96B6E5-E2CE-4A66-BF6C-EF483F89FA91}" presName="c2text" presStyleLbl="node1" presStyleIdx="1" presStyleCnt="4">
        <dgm:presLayoutVars>
          <dgm:bulletEnabled val="1"/>
        </dgm:presLayoutVars>
      </dgm:prSet>
      <dgm:spPr/>
    </dgm:pt>
    <dgm:pt modelId="{0614BEC6-D95A-48B8-A44C-572EBE72A90B}" type="pres">
      <dgm:prSet presAssocID="{DF96B6E5-E2CE-4A66-BF6C-EF483F89FA91}" presName="comp3" presStyleCnt="0"/>
      <dgm:spPr/>
    </dgm:pt>
    <dgm:pt modelId="{3235F275-C0FA-4973-B9B8-E4BA481F3791}" type="pres">
      <dgm:prSet presAssocID="{DF96B6E5-E2CE-4A66-BF6C-EF483F89FA91}" presName="circle3" presStyleLbl="node1" presStyleIdx="2" presStyleCnt="4" custLinFactNeighborX="-26802" custLinFactNeighborY="-14245"/>
      <dgm:spPr/>
    </dgm:pt>
    <dgm:pt modelId="{6F721468-7A7C-4660-9401-DDDBB876BD95}" type="pres">
      <dgm:prSet presAssocID="{DF96B6E5-E2CE-4A66-BF6C-EF483F89FA91}" presName="c3text" presStyleLbl="node1" presStyleIdx="2" presStyleCnt="4">
        <dgm:presLayoutVars>
          <dgm:bulletEnabled val="1"/>
        </dgm:presLayoutVars>
      </dgm:prSet>
      <dgm:spPr/>
    </dgm:pt>
    <dgm:pt modelId="{1B0BCE84-B252-4FAF-915B-3207DF6AF3E2}" type="pres">
      <dgm:prSet presAssocID="{DF96B6E5-E2CE-4A66-BF6C-EF483F89FA91}" presName="comp4" presStyleCnt="0"/>
      <dgm:spPr/>
    </dgm:pt>
    <dgm:pt modelId="{85CCF631-0659-43F3-8279-30FFF7C8F41F}" type="pres">
      <dgm:prSet presAssocID="{DF96B6E5-E2CE-4A66-BF6C-EF483F89FA91}" presName="circle4" presStyleLbl="node1" presStyleIdx="3" presStyleCnt="4" custScaleX="88502" custScaleY="90505" custLinFactNeighborX="-35408" custLinFactNeighborY="-36921"/>
      <dgm:spPr/>
    </dgm:pt>
    <dgm:pt modelId="{1DAF40DB-6B10-4F0E-89EE-4B4255BDA9EE}" type="pres">
      <dgm:prSet presAssocID="{DF96B6E5-E2CE-4A66-BF6C-EF483F89FA91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87D6630-F8D0-4024-AACB-119EBCAF5351}" srcId="{DF96B6E5-E2CE-4A66-BF6C-EF483F89FA91}" destId="{6CFC911C-BAC5-478A-84B0-724ADA3E7E66}" srcOrd="1" destOrd="0" parTransId="{C53673FD-B184-4D61-AF0F-BEB7BEE45115}" sibTransId="{3B5DA052-6E9B-4C01-BC91-2A2D3C9D5529}"/>
    <dgm:cxn modelId="{15F71552-EFC3-4A48-AF84-0C7FE644EDEE}" type="presOf" srcId="{B00822A7-EE29-40FE-878A-B772D1DC2867}" destId="{414A4FF4-AAA4-4435-BBFD-B029878B440A}" srcOrd="0" destOrd="0" presId="urn:microsoft.com/office/officeart/2005/8/layout/venn2"/>
    <dgm:cxn modelId="{EC0FAA7E-5913-47DA-8291-2361B4D92CD0}" type="presOf" srcId="{C2957F49-8206-4481-9937-5BA9041FA769}" destId="{85CCF631-0659-43F3-8279-30FFF7C8F41F}" srcOrd="0" destOrd="0" presId="urn:microsoft.com/office/officeart/2005/8/layout/venn2"/>
    <dgm:cxn modelId="{4CF4E183-1708-48BE-8D86-2C1F8721ECA7}" srcId="{DF96B6E5-E2CE-4A66-BF6C-EF483F89FA91}" destId="{C2957F49-8206-4481-9937-5BA9041FA769}" srcOrd="3" destOrd="0" parTransId="{EFE8F4D6-6F79-4C51-AF33-3C76D88E42DA}" sibTransId="{B6C0C7D5-320C-46D3-BD82-58B41C0975F3}"/>
    <dgm:cxn modelId="{6EFB8B91-467E-48B6-95CF-00D2DD9AAE51}" srcId="{DF96B6E5-E2CE-4A66-BF6C-EF483F89FA91}" destId="{B00822A7-EE29-40FE-878A-B772D1DC2867}" srcOrd="0" destOrd="0" parTransId="{CFDD1D75-84CB-4029-894D-1B574FD2D097}" sibTransId="{B0291A37-7B09-41B6-8C5E-1E807266FFA5}"/>
    <dgm:cxn modelId="{E4AF26A1-631F-4C20-AAA6-E362B23FF015}" type="presOf" srcId="{B00822A7-EE29-40FE-878A-B772D1DC2867}" destId="{57FDF1C6-D1C7-44C4-B4D8-39F4AA873DCA}" srcOrd="1" destOrd="0" presId="urn:microsoft.com/office/officeart/2005/8/layout/venn2"/>
    <dgm:cxn modelId="{166FC3A4-9A0E-4C19-89F5-CE8091DF1878}" srcId="{DF96B6E5-E2CE-4A66-BF6C-EF483F89FA91}" destId="{CD60B796-D347-419E-9837-F9891E529874}" srcOrd="2" destOrd="0" parTransId="{E6CAF0C3-8B40-4F12-990D-C035626B73B2}" sibTransId="{F219B523-E271-4AAF-BD9A-87FA909ED264}"/>
    <dgm:cxn modelId="{CA629CC3-A3CD-408B-B5BC-914AFC7DB7A0}" type="presOf" srcId="{6CFC911C-BAC5-478A-84B0-724ADA3E7E66}" destId="{A212A35D-EA0D-4936-8D8F-2C60D2FDBBD1}" srcOrd="1" destOrd="0" presId="urn:microsoft.com/office/officeart/2005/8/layout/venn2"/>
    <dgm:cxn modelId="{9163B8CD-D230-4522-9E71-D6AC470A98E2}" type="presOf" srcId="{CD60B796-D347-419E-9837-F9891E529874}" destId="{3235F275-C0FA-4973-B9B8-E4BA481F3791}" srcOrd="0" destOrd="0" presId="urn:microsoft.com/office/officeart/2005/8/layout/venn2"/>
    <dgm:cxn modelId="{EE99F3DC-88C6-4C66-84F3-9A25F23F698A}" type="presOf" srcId="{DF96B6E5-E2CE-4A66-BF6C-EF483F89FA91}" destId="{A4DEE345-8906-4B57-9B5C-D898079243E3}" srcOrd="0" destOrd="0" presId="urn:microsoft.com/office/officeart/2005/8/layout/venn2"/>
    <dgm:cxn modelId="{3C849CE5-CB85-432B-8D75-C9F0445A5D67}" type="presOf" srcId="{C2957F49-8206-4481-9937-5BA9041FA769}" destId="{1DAF40DB-6B10-4F0E-89EE-4B4255BDA9EE}" srcOrd="1" destOrd="0" presId="urn:microsoft.com/office/officeart/2005/8/layout/venn2"/>
    <dgm:cxn modelId="{54EC26E9-F194-411B-9E3B-DF9612AECDEE}" type="presOf" srcId="{6CFC911C-BAC5-478A-84B0-724ADA3E7E66}" destId="{5DC19A69-4F91-4BE8-8578-CEB1F1257CAF}" srcOrd="0" destOrd="0" presId="urn:microsoft.com/office/officeart/2005/8/layout/venn2"/>
    <dgm:cxn modelId="{F927B5F1-CBF0-4AA7-8116-0B26AFD9B5A4}" type="presOf" srcId="{CD60B796-D347-419E-9837-F9891E529874}" destId="{6F721468-7A7C-4660-9401-DDDBB876BD95}" srcOrd="1" destOrd="0" presId="urn:microsoft.com/office/officeart/2005/8/layout/venn2"/>
    <dgm:cxn modelId="{791090A1-DB05-42EE-A13E-0C1165D0ECBB}" type="presParOf" srcId="{A4DEE345-8906-4B57-9B5C-D898079243E3}" destId="{63C11164-2814-4BC2-9CA6-49D9B3CE525C}" srcOrd="0" destOrd="0" presId="urn:microsoft.com/office/officeart/2005/8/layout/venn2"/>
    <dgm:cxn modelId="{016CAC53-8F81-435F-9BC5-DD67951A7CB5}" type="presParOf" srcId="{63C11164-2814-4BC2-9CA6-49D9B3CE525C}" destId="{414A4FF4-AAA4-4435-BBFD-B029878B440A}" srcOrd="0" destOrd="0" presId="urn:microsoft.com/office/officeart/2005/8/layout/venn2"/>
    <dgm:cxn modelId="{1B2662AE-D209-4C7F-92DE-004625EC88E1}" type="presParOf" srcId="{63C11164-2814-4BC2-9CA6-49D9B3CE525C}" destId="{57FDF1C6-D1C7-44C4-B4D8-39F4AA873DCA}" srcOrd="1" destOrd="0" presId="urn:microsoft.com/office/officeart/2005/8/layout/venn2"/>
    <dgm:cxn modelId="{DCCDFB63-AED3-4498-AB95-461194179C88}" type="presParOf" srcId="{A4DEE345-8906-4B57-9B5C-D898079243E3}" destId="{3854A20C-F445-4CA3-BBBE-61051454B121}" srcOrd="1" destOrd="0" presId="urn:microsoft.com/office/officeart/2005/8/layout/venn2"/>
    <dgm:cxn modelId="{83C1F36E-9988-4CD0-9659-B1216968B45F}" type="presParOf" srcId="{3854A20C-F445-4CA3-BBBE-61051454B121}" destId="{5DC19A69-4F91-4BE8-8578-CEB1F1257CAF}" srcOrd="0" destOrd="0" presId="urn:microsoft.com/office/officeart/2005/8/layout/venn2"/>
    <dgm:cxn modelId="{605A70BC-069D-4F14-8DCF-BA3028A06521}" type="presParOf" srcId="{3854A20C-F445-4CA3-BBBE-61051454B121}" destId="{A212A35D-EA0D-4936-8D8F-2C60D2FDBBD1}" srcOrd="1" destOrd="0" presId="urn:microsoft.com/office/officeart/2005/8/layout/venn2"/>
    <dgm:cxn modelId="{64381CBC-8AE9-493E-AF84-D95BC6CD75C3}" type="presParOf" srcId="{A4DEE345-8906-4B57-9B5C-D898079243E3}" destId="{0614BEC6-D95A-48B8-A44C-572EBE72A90B}" srcOrd="2" destOrd="0" presId="urn:microsoft.com/office/officeart/2005/8/layout/venn2"/>
    <dgm:cxn modelId="{2FF5C605-E9DB-44CE-BBAE-CDA6489FC75D}" type="presParOf" srcId="{0614BEC6-D95A-48B8-A44C-572EBE72A90B}" destId="{3235F275-C0FA-4973-B9B8-E4BA481F3791}" srcOrd="0" destOrd="0" presId="urn:microsoft.com/office/officeart/2005/8/layout/venn2"/>
    <dgm:cxn modelId="{685E216B-FCCB-42AE-B559-4C2E4C895091}" type="presParOf" srcId="{0614BEC6-D95A-48B8-A44C-572EBE72A90B}" destId="{6F721468-7A7C-4660-9401-DDDBB876BD95}" srcOrd="1" destOrd="0" presId="urn:microsoft.com/office/officeart/2005/8/layout/venn2"/>
    <dgm:cxn modelId="{E804285F-2CE8-479A-B5CC-2CB45E50F528}" type="presParOf" srcId="{A4DEE345-8906-4B57-9B5C-D898079243E3}" destId="{1B0BCE84-B252-4FAF-915B-3207DF6AF3E2}" srcOrd="3" destOrd="0" presId="urn:microsoft.com/office/officeart/2005/8/layout/venn2"/>
    <dgm:cxn modelId="{25FBA9FA-A916-4EFB-B68D-6A844607EF04}" type="presParOf" srcId="{1B0BCE84-B252-4FAF-915B-3207DF6AF3E2}" destId="{85CCF631-0659-43F3-8279-30FFF7C8F41F}" srcOrd="0" destOrd="0" presId="urn:microsoft.com/office/officeart/2005/8/layout/venn2"/>
    <dgm:cxn modelId="{22C6F287-887E-4171-A393-BEDE3497FCAB}" type="presParOf" srcId="{1B0BCE84-B252-4FAF-915B-3207DF6AF3E2}" destId="{1DAF40DB-6B10-4F0E-89EE-4B4255BDA9E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2F3D6E-0CF4-AC48-ADD4-FF2063B5967A}" type="doc">
      <dgm:prSet loTypeId="urn:microsoft.com/office/officeart/2005/8/layout/hProcess9" loCatId="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5077037E-DD65-E64F-B87C-399E692D4057}">
      <dgm:prSet phldrT="[Text]" custT="1"/>
      <dgm:spPr>
        <a:ln>
          <a:solidFill>
            <a:srgbClr val="FF6900"/>
          </a:solidFill>
        </a:ln>
      </dgm:spPr>
      <dgm:t>
        <a:bodyPr/>
        <a:lstStyle/>
        <a:p>
          <a:pPr>
            <a:lnSpc>
              <a:spcPts val="1360"/>
            </a:lnSpc>
          </a:pPr>
          <a:r>
            <a:rPr lang="en-US" sz="14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Fiscal transparency</a:t>
          </a:r>
        </a:p>
        <a:p>
          <a:pPr>
            <a:lnSpc>
              <a:spcPts val="1360"/>
            </a:lnSpc>
          </a:pPr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Public disclosure of high quality fiscal data &amp; information in budgets, forecasts, outturns </a:t>
          </a:r>
          <a:r>
            <a:rPr lang="en-US" sz="14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etc</a:t>
          </a:r>
          <a:endParaRPr lang="en-US" sz="14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9D013D-162F-A74F-92D5-810FEA22375B}" type="parTrans" cxnId="{5C40D4AB-05D6-CF42-B814-FCAC92D987A1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18DFAC-1405-374A-989E-EB27CEC09658}" type="sibTrans" cxnId="{5C40D4AB-05D6-CF42-B814-FCAC92D987A1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CBBE4B-DDE7-DE40-8401-1BB1394209A6}">
      <dgm:prSet phldrT="[Text]" custT="1"/>
      <dgm:spPr>
        <a:ln>
          <a:solidFill>
            <a:srgbClr val="FF6900"/>
          </a:solidFill>
        </a:ln>
      </dgm:spPr>
      <dgm:t>
        <a:bodyPr/>
        <a:lstStyle/>
        <a:p>
          <a:pPr>
            <a:lnSpc>
              <a:spcPts val="1360"/>
            </a:lnSpc>
          </a:pPr>
          <a:r>
            <a:rPr lang="en-US" sz="14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Public participation</a:t>
          </a:r>
        </a:p>
        <a:p>
          <a:pPr>
            <a:lnSpc>
              <a:spcPts val="1360"/>
            </a:lnSpc>
          </a:pPr>
          <a:endParaRPr lang="en-US" sz="1400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ts val="1360"/>
            </a:lnSpc>
          </a:pPr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Direct engagement by the public in fiscal policy  design &amp; implementation</a:t>
          </a:r>
        </a:p>
      </dgm:t>
    </dgm:pt>
    <dgm:pt modelId="{74BC0D63-ACF0-E645-8E87-B6C92C3595FA}" type="parTrans" cxnId="{5727D907-9E70-2A40-BC44-8D2BB5FE031C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B6C20E-656F-F647-8635-6C8B3FCF7445}" type="sibTrans" cxnId="{5727D907-9E70-2A40-BC44-8D2BB5FE031C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6EA565-A2E4-BA43-823E-5ED960AD00C4}">
      <dgm:prSet phldrT="[Text]" custT="1"/>
      <dgm:spPr>
        <a:ln>
          <a:solidFill>
            <a:srgbClr val="FF6900"/>
          </a:solidFill>
        </a:ln>
      </dgm:spPr>
      <dgm:t>
        <a:bodyPr/>
        <a:lstStyle/>
        <a:p>
          <a:pPr>
            <a:lnSpc>
              <a:spcPts val="1360"/>
            </a:lnSpc>
          </a:pPr>
          <a:r>
            <a:rPr lang="en-US" sz="14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Accountability</a:t>
          </a:r>
        </a:p>
        <a:p>
          <a:pPr>
            <a:lnSpc>
              <a:spcPts val="1360"/>
            </a:lnSpc>
          </a:pPr>
          <a:endParaRPr lang="en-US" sz="1400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ts val="1360"/>
            </a:lnSpc>
          </a:pPr>
          <a:endParaRPr lang="en-US" sz="1400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ts val="1360"/>
            </a:lnSpc>
          </a:pPr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Public officials held effectively to account  for stewardship of public resources</a:t>
          </a:r>
        </a:p>
      </dgm:t>
    </dgm:pt>
    <dgm:pt modelId="{EFEE1912-BF10-A845-9A4C-7C6FDA5436D0}" type="parTrans" cxnId="{B2FFF201-3BA5-E546-B0C3-F6AAA63ACA9C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A4337B-7F43-3B45-A297-54E5E1521671}" type="sibTrans" cxnId="{B2FFF201-3BA5-E546-B0C3-F6AAA63ACA9C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33DFA4-8D62-1146-9F25-551AB04F6846}">
      <dgm:prSet phldrT="[Text]" custT="1"/>
      <dgm:spPr>
        <a:ln>
          <a:solidFill>
            <a:srgbClr val="FF6900"/>
          </a:solidFill>
        </a:ln>
      </dgm:spPr>
      <dgm:t>
        <a:bodyPr/>
        <a:lstStyle/>
        <a:p>
          <a:pPr>
            <a:lnSpc>
              <a:spcPts val="1360"/>
            </a:lnSpc>
          </a:pPr>
          <a:r>
            <a:rPr lang="en-US" sz="14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Improved social, economic and environmental outcomes</a:t>
          </a:r>
        </a:p>
        <a:p>
          <a:pPr>
            <a:lnSpc>
              <a:spcPts val="1360"/>
            </a:lnSpc>
          </a:pPr>
          <a:r>
            <a: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ts val="1360"/>
            </a:lnSpc>
          </a:pPr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e.g.  Improvement in SDG indicators</a:t>
          </a:r>
        </a:p>
      </dgm:t>
    </dgm:pt>
    <dgm:pt modelId="{6F35A15C-793B-CB4D-BA09-941872F688D0}" type="parTrans" cxnId="{D08FA83D-8153-A640-8BAB-905EDC899F35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8883D2-4018-E34C-AD17-15D365774B65}" type="sibTrans" cxnId="{D08FA83D-8153-A640-8BAB-905EDC899F35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E1C440-E0EC-E442-BCC2-010458CBC878}">
      <dgm:prSet phldrT="[Text]" custT="1"/>
      <dgm:spPr>
        <a:ln>
          <a:solidFill>
            <a:srgbClr val="FF6900"/>
          </a:solidFill>
        </a:ln>
      </dgm:spPr>
      <dgm:t>
        <a:bodyPr/>
        <a:lstStyle/>
        <a:p>
          <a:pPr>
            <a:lnSpc>
              <a:spcPts val="1360"/>
            </a:lnSpc>
          </a:pPr>
          <a:r>
            <a:rPr lang="en-US" sz="14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Improved fiscal outcomes</a:t>
          </a:r>
        </a:p>
        <a:p>
          <a:pPr>
            <a:lnSpc>
              <a:spcPts val="1360"/>
            </a:lnSpc>
          </a:pPr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fairer, more efficient &amp; effective taxation &amp; public services, more legitimate &amp; sustainable fiscal performance</a:t>
          </a:r>
        </a:p>
      </dgm:t>
    </dgm:pt>
    <dgm:pt modelId="{72C9E125-C08E-4748-8157-772DB780D000}" type="parTrans" cxnId="{A8FBD6D9-4162-1747-9403-04C73AF6ADFC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9D8E77-5156-1748-BBE1-BC0ED1604B7F}" type="sibTrans" cxnId="{A8FBD6D9-4162-1747-9403-04C73AF6ADFC}">
      <dgm:prSet/>
      <dgm:spPr/>
      <dgm:t>
        <a:bodyPr/>
        <a:lstStyle/>
        <a:p>
          <a:pPr>
            <a:lnSpc>
              <a:spcPts val="1360"/>
            </a:lnSpc>
          </a:pPr>
          <a:endParaRPr lang="en-US" sz="140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D57E77-13BC-1F44-B5D6-E8E742E786EC}" type="pres">
      <dgm:prSet presAssocID="{BD2F3D6E-0CF4-AC48-ADD4-FF2063B5967A}" presName="CompostProcess" presStyleCnt="0">
        <dgm:presLayoutVars>
          <dgm:dir/>
          <dgm:resizeHandles val="exact"/>
        </dgm:presLayoutVars>
      </dgm:prSet>
      <dgm:spPr/>
    </dgm:pt>
    <dgm:pt modelId="{26051986-0679-AC48-BAAD-96FEE2BCCB4C}" type="pres">
      <dgm:prSet presAssocID="{BD2F3D6E-0CF4-AC48-ADD4-FF2063B5967A}" presName="arrow" presStyleLbl="bgShp" presStyleIdx="0" presStyleCnt="1" custScaleX="117647" custLinFactNeighborX="-248" custLinFactNeighborY="-1737"/>
      <dgm:spPr>
        <a:solidFill>
          <a:srgbClr val="FF6900"/>
        </a:solidFill>
      </dgm:spPr>
    </dgm:pt>
    <dgm:pt modelId="{BFF38868-C6E4-7B47-928D-F76E8C9F5197}" type="pres">
      <dgm:prSet presAssocID="{BD2F3D6E-0CF4-AC48-ADD4-FF2063B5967A}" presName="linearProcess" presStyleCnt="0"/>
      <dgm:spPr/>
    </dgm:pt>
    <dgm:pt modelId="{A7AA1A7F-43F1-0C45-BB1B-9164F60FC53D}" type="pres">
      <dgm:prSet presAssocID="{5077037E-DD65-E64F-B87C-399E692D4057}" presName="textNode" presStyleLbl="node1" presStyleIdx="0" presStyleCnt="5" custAng="0" custScaleX="86367" custScaleY="150959" custLinFactNeighborX="55825" custLinFactNeighborY="5652">
        <dgm:presLayoutVars>
          <dgm:bulletEnabled val="1"/>
        </dgm:presLayoutVars>
      </dgm:prSet>
      <dgm:spPr/>
    </dgm:pt>
    <dgm:pt modelId="{AE5CBA5E-655A-BC4B-ADF2-D34C48931669}" type="pres">
      <dgm:prSet presAssocID="{3518DFAC-1405-374A-989E-EB27CEC09658}" presName="sibTrans" presStyleCnt="0"/>
      <dgm:spPr/>
    </dgm:pt>
    <dgm:pt modelId="{EB9E387C-CACA-1D4F-BB93-1C6F09299ABB}" type="pres">
      <dgm:prSet presAssocID="{51CBBE4B-DDE7-DE40-8401-1BB1394209A6}" presName="textNode" presStyleLbl="node1" presStyleIdx="1" presStyleCnt="5" custAng="0" custScaleX="93187" custScaleY="152984" custLinFactNeighborX="-7292" custLinFactNeighborY="5673">
        <dgm:presLayoutVars>
          <dgm:bulletEnabled val="1"/>
        </dgm:presLayoutVars>
      </dgm:prSet>
      <dgm:spPr/>
    </dgm:pt>
    <dgm:pt modelId="{9AEDDCE4-32CA-0042-8368-CB0936FA9F7A}" type="pres">
      <dgm:prSet presAssocID="{6AB6C20E-656F-F647-8635-6C8B3FCF7445}" presName="sibTrans" presStyleCnt="0"/>
      <dgm:spPr/>
    </dgm:pt>
    <dgm:pt modelId="{F6447F02-00AB-4A43-9DE6-C418D3411A60}" type="pres">
      <dgm:prSet presAssocID="{996EA565-A2E4-BA43-823E-5ED960AD00C4}" presName="textNode" presStyleLbl="node1" presStyleIdx="2" presStyleCnt="5" custScaleX="103216" custScaleY="152142" custLinFactNeighborX="-57548" custLinFactNeighborY="6094">
        <dgm:presLayoutVars>
          <dgm:bulletEnabled val="1"/>
        </dgm:presLayoutVars>
      </dgm:prSet>
      <dgm:spPr/>
    </dgm:pt>
    <dgm:pt modelId="{111E678D-695E-9E43-84FE-8B9278213794}" type="pres">
      <dgm:prSet presAssocID="{57A4337B-7F43-3B45-A297-54E5E1521671}" presName="sibTrans" presStyleCnt="0"/>
      <dgm:spPr/>
    </dgm:pt>
    <dgm:pt modelId="{8F457A9E-B7F3-5E4B-BBD4-EB27BEF9E2BA}" type="pres">
      <dgm:prSet presAssocID="{7CE1C440-E0EC-E442-BCC2-010458CBC878}" presName="textNode" presStyleLbl="node1" presStyleIdx="3" presStyleCnt="5" custScaleX="93304" custScaleY="152987" custLinFactX="-886" custLinFactNeighborX="-100000" custLinFactNeighborY="5671">
        <dgm:presLayoutVars>
          <dgm:bulletEnabled val="1"/>
        </dgm:presLayoutVars>
      </dgm:prSet>
      <dgm:spPr/>
    </dgm:pt>
    <dgm:pt modelId="{37900DA4-73FD-6847-A267-CF337FDA47AD}" type="pres">
      <dgm:prSet presAssocID="{9B9D8E77-5156-1748-BBE1-BC0ED1604B7F}" presName="sibTrans" presStyleCnt="0"/>
      <dgm:spPr/>
    </dgm:pt>
    <dgm:pt modelId="{350F245A-C6D8-F34F-BB05-D6FEC1A5E2CD}" type="pres">
      <dgm:prSet presAssocID="{5333DFA4-8D62-1146-9F25-551AB04F6846}" presName="textNode" presStyleLbl="node1" presStyleIdx="4" presStyleCnt="5" custScaleX="94697" custScaleY="155529" custLinFactX="-9631" custLinFactNeighborX="-100000" custLinFactNeighborY="6466">
        <dgm:presLayoutVars>
          <dgm:bulletEnabled val="1"/>
        </dgm:presLayoutVars>
      </dgm:prSet>
      <dgm:spPr/>
    </dgm:pt>
  </dgm:ptLst>
  <dgm:cxnLst>
    <dgm:cxn modelId="{B2FFF201-3BA5-E546-B0C3-F6AAA63ACA9C}" srcId="{BD2F3D6E-0CF4-AC48-ADD4-FF2063B5967A}" destId="{996EA565-A2E4-BA43-823E-5ED960AD00C4}" srcOrd="2" destOrd="0" parTransId="{EFEE1912-BF10-A845-9A4C-7C6FDA5436D0}" sibTransId="{57A4337B-7F43-3B45-A297-54E5E1521671}"/>
    <dgm:cxn modelId="{5727D907-9E70-2A40-BC44-8D2BB5FE031C}" srcId="{BD2F3D6E-0CF4-AC48-ADD4-FF2063B5967A}" destId="{51CBBE4B-DDE7-DE40-8401-1BB1394209A6}" srcOrd="1" destOrd="0" parTransId="{74BC0D63-ACF0-E645-8E87-B6C92C3595FA}" sibTransId="{6AB6C20E-656F-F647-8635-6C8B3FCF7445}"/>
    <dgm:cxn modelId="{F2A9DC09-625D-E74B-AF58-01A8E927503B}" type="presOf" srcId="{BD2F3D6E-0CF4-AC48-ADD4-FF2063B5967A}" destId="{55D57E77-13BC-1F44-B5D6-E8E742E786EC}" srcOrd="0" destOrd="0" presId="urn:microsoft.com/office/officeart/2005/8/layout/hProcess9"/>
    <dgm:cxn modelId="{449F270D-E626-BE44-810B-EF86A8C92934}" type="presOf" srcId="{51CBBE4B-DDE7-DE40-8401-1BB1394209A6}" destId="{EB9E387C-CACA-1D4F-BB93-1C6F09299ABB}" srcOrd="0" destOrd="0" presId="urn:microsoft.com/office/officeart/2005/8/layout/hProcess9"/>
    <dgm:cxn modelId="{79C24311-250A-654E-864E-2A182CF55838}" type="presOf" srcId="{5333DFA4-8D62-1146-9F25-551AB04F6846}" destId="{350F245A-C6D8-F34F-BB05-D6FEC1A5E2CD}" srcOrd="0" destOrd="0" presId="urn:microsoft.com/office/officeart/2005/8/layout/hProcess9"/>
    <dgm:cxn modelId="{D08FA83D-8153-A640-8BAB-905EDC899F35}" srcId="{BD2F3D6E-0CF4-AC48-ADD4-FF2063B5967A}" destId="{5333DFA4-8D62-1146-9F25-551AB04F6846}" srcOrd="4" destOrd="0" parTransId="{6F35A15C-793B-CB4D-BA09-941872F688D0}" sibTransId="{588883D2-4018-E34C-AD17-15D365774B65}"/>
    <dgm:cxn modelId="{0AFE9042-3E2D-D242-B199-AFF00DF6C4A1}" type="presOf" srcId="{5077037E-DD65-E64F-B87C-399E692D4057}" destId="{A7AA1A7F-43F1-0C45-BB1B-9164F60FC53D}" srcOrd="0" destOrd="0" presId="urn:microsoft.com/office/officeart/2005/8/layout/hProcess9"/>
    <dgm:cxn modelId="{5C40D4AB-05D6-CF42-B814-FCAC92D987A1}" srcId="{BD2F3D6E-0CF4-AC48-ADD4-FF2063B5967A}" destId="{5077037E-DD65-E64F-B87C-399E692D4057}" srcOrd="0" destOrd="0" parTransId="{6B9D013D-162F-A74F-92D5-810FEA22375B}" sibTransId="{3518DFAC-1405-374A-989E-EB27CEC09658}"/>
    <dgm:cxn modelId="{AA8C26C0-CD44-E445-9E35-4F5680311458}" type="presOf" srcId="{7CE1C440-E0EC-E442-BCC2-010458CBC878}" destId="{8F457A9E-B7F3-5E4B-BBD4-EB27BEF9E2BA}" srcOrd="0" destOrd="0" presId="urn:microsoft.com/office/officeart/2005/8/layout/hProcess9"/>
    <dgm:cxn modelId="{FE9904D8-064F-3A48-B63D-A927E0F3458A}" type="presOf" srcId="{996EA565-A2E4-BA43-823E-5ED960AD00C4}" destId="{F6447F02-00AB-4A43-9DE6-C418D3411A60}" srcOrd="0" destOrd="0" presId="urn:microsoft.com/office/officeart/2005/8/layout/hProcess9"/>
    <dgm:cxn modelId="{A8FBD6D9-4162-1747-9403-04C73AF6ADFC}" srcId="{BD2F3D6E-0CF4-AC48-ADD4-FF2063B5967A}" destId="{7CE1C440-E0EC-E442-BCC2-010458CBC878}" srcOrd="3" destOrd="0" parTransId="{72C9E125-C08E-4748-8157-772DB780D000}" sibTransId="{9B9D8E77-5156-1748-BBE1-BC0ED1604B7F}"/>
    <dgm:cxn modelId="{16E931B3-9B96-2447-B5DB-7D8DE8580B35}" type="presParOf" srcId="{55D57E77-13BC-1F44-B5D6-E8E742E786EC}" destId="{26051986-0679-AC48-BAAD-96FEE2BCCB4C}" srcOrd="0" destOrd="0" presId="urn:microsoft.com/office/officeart/2005/8/layout/hProcess9"/>
    <dgm:cxn modelId="{470C39FF-44D5-5F42-A552-74B352D2003E}" type="presParOf" srcId="{55D57E77-13BC-1F44-B5D6-E8E742E786EC}" destId="{BFF38868-C6E4-7B47-928D-F76E8C9F5197}" srcOrd="1" destOrd="0" presId="urn:microsoft.com/office/officeart/2005/8/layout/hProcess9"/>
    <dgm:cxn modelId="{81DD007D-954D-BD41-9DDA-C96C771DA61D}" type="presParOf" srcId="{BFF38868-C6E4-7B47-928D-F76E8C9F5197}" destId="{A7AA1A7F-43F1-0C45-BB1B-9164F60FC53D}" srcOrd="0" destOrd="0" presId="urn:microsoft.com/office/officeart/2005/8/layout/hProcess9"/>
    <dgm:cxn modelId="{C9C03C03-6C40-314E-AB9D-803747547327}" type="presParOf" srcId="{BFF38868-C6E4-7B47-928D-F76E8C9F5197}" destId="{AE5CBA5E-655A-BC4B-ADF2-D34C48931669}" srcOrd="1" destOrd="0" presId="urn:microsoft.com/office/officeart/2005/8/layout/hProcess9"/>
    <dgm:cxn modelId="{B8602023-2848-A94D-8992-6A8898016E09}" type="presParOf" srcId="{BFF38868-C6E4-7B47-928D-F76E8C9F5197}" destId="{EB9E387C-CACA-1D4F-BB93-1C6F09299ABB}" srcOrd="2" destOrd="0" presId="urn:microsoft.com/office/officeart/2005/8/layout/hProcess9"/>
    <dgm:cxn modelId="{4832145B-E154-8D49-91F9-5F94A9722702}" type="presParOf" srcId="{BFF38868-C6E4-7B47-928D-F76E8C9F5197}" destId="{9AEDDCE4-32CA-0042-8368-CB0936FA9F7A}" srcOrd="3" destOrd="0" presId="urn:microsoft.com/office/officeart/2005/8/layout/hProcess9"/>
    <dgm:cxn modelId="{923C0948-487D-9B41-9631-8D658D586400}" type="presParOf" srcId="{BFF38868-C6E4-7B47-928D-F76E8C9F5197}" destId="{F6447F02-00AB-4A43-9DE6-C418D3411A60}" srcOrd="4" destOrd="0" presId="urn:microsoft.com/office/officeart/2005/8/layout/hProcess9"/>
    <dgm:cxn modelId="{E64EFD37-0DB2-6144-BB98-48F497EDCA35}" type="presParOf" srcId="{BFF38868-C6E4-7B47-928D-F76E8C9F5197}" destId="{111E678D-695E-9E43-84FE-8B9278213794}" srcOrd="5" destOrd="0" presId="urn:microsoft.com/office/officeart/2005/8/layout/hProcess9"/>
    <dgm:cxn modelId="{96239101-5C04-D94A-B7F4-50AC351A2D55}" type="presParOf" srcId="{BFF38868-C6E4-7B47-928D-F76E8C9F5197}" destId="{8F457A9E-B7F3-5E4B-BBD4-EB27BEF9E2BA}" srcOrd="6" destOrd="0" presId="urn:microsoft.com/office/officeart/2005/8/layout/hProcess9"/>
    <dgm:cxn modelId="{D401A48A-AAFF-3540-85C5-8DDC8538E2A0}" type="presParOf" srcId="{BFF38868-C6E4-7B47-928D-F76E8C9F5197}" destId="{37900DA4-73FD-6847-A267-CF337FDA47AD}" srcOrd="7" destOrd="0" presId="urn:microsoft.com/office/officeart/2005/8/layout/hProcess9"/>
    <dgm:cxn modelId="{26C5A3BB-3EB9-D84E-885B-A3AE221A38E6}" type="presParOf" srcId="{BFF38868-C6E4-7B47-928D-F76E8C9F5197}" destId="{350F245A-C6D8-F34F-BB05-D6FEC1A5E2CD}" srcOrd="8" destOrd="0" presId="urn:microsoft.com/office/officeart/2005/8/layout/hProcess9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68A03-92B9-4039-9676-BE6EB1D1EB21}">
      <dsp:nvSpPr>
        <dsp:cNvPr id="0" name=""/>
        <dsp:cNvSpPr/>
      </dsp:nvSpPr>
      <dsp:spPr>
        <a:xfrm>
          <a:off x="4292337" y="84299"/>
          <a:ext cx="3279022" cy="1347654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rgbClr val="FF69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WBG, IMF</a:t>
          </a:r>
          <a:r>
            <a:rPr lang="en-US" sz="1400" kern="12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, OECD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IFAC</a:t>
          </a:r>
          <a:r>
            <a:rPr lang="en-US" sz="1400" kern="12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, MITRE, OCP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CABRI, IPF, Global Integrity, PEFA</a:t>
          </a:r>
        </a:p>
      </dsp:txBody>
      <dsp:txXfrm>
        <a:off x="5305647" y="113903"/>
        <a:ext cx="2236107" cy="951532"/>
      </dsp:txXfrm>
    </dsp:sp>
    <dsp:sp modelId="{813FDA80-2C9A-4DBA-9DEF-67C0AE5033F6}">
      <dsp:nvSpPr>
        <dsp:cNvPr id="0" name=""/>
        <dsp:cNvSpPr/>
      </dsp:nvSpPr>
      <dsp:spPr>
        <a:xfrm>
          <a:off x="0" y="90482"/>
          <a:ext cx="3120884" cy="1340003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rgbClr val="FF69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Brazil (Budget Sec)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Philippines (DBM)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Mexico (SHCP)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+ </a:t>
          </a:r>
          <a:r>
            <a:rPr lang="en-US" sz="1400" kern="12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rPr>
            <a:t>16 budget  Government agencies</a:t>
          </a:r>
        </a:p>
      </dsp:txBody>
      <dsp:txXfrm>
        <a:off x="29436" y="119918"/>
        <a:ext cx="2125747" cy="946130"/>
      </dsp:txXfrm>
    </dsp:sp>
    <dsp:sp modelId="{82057F03-AD20-4DDF-B82E-C9A0AB89D0BF}">
      <dsp:nvSpPr>
        <dsp:cNvPr id="0" name=""/>
        <dsp:cNvSpPr/>
      </dsp:nvSpPr>
      <dsp:spPr>
        <a:xfrm>
          <a:off x="1756847" y="270922"/>
          <a:ext cx="2058060" cy="2058060"/>
        </a:xfrm>
        <a:prstGeom prst="pieWedge">
          <a:avLst/>
        </a:prstGeom>
        <a:solidFill>
          <a:srgbClr val="FF6900"/>
        </a:solidFill>
        <a:ln w="25400" cap="flat" cmpd="sng" algn="ctr">
          <a:solidFill>
            <a:srgbClr val="FF6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Government (19)</a:t>
          </a:r>
        </a:p>
      </dsp:txBody>
      <dsp:txXfrm>
        <a:off x="2359639" y="873714"/>
        <a:ext cx="1455268" cy="1455268"/>
      </dsp:txXfrm>
    </dsp:sp>
    <dsp:sp modelId="{790BA7D8-1CAE-4799-9445-112A5FD8A62B}">
      <dsp:nvSpPr>
        <dsp:cNvPr id="0" name=""/>
        <dsp:cNvSpPr/>
      </dsp:nvSpPr>
      <dsp:spPr>
        <a:xfrm rot="5400000">
          <a:off x="3909968" y="270922"/>
          <a:ext cx="2058060" cy="2058060"/>
        </a:xfrm>
        <a:prstGeom prst="pieWedge">
          <a:avLst/>
        </a:prstGeom>
        <a:solidFill>
          <a:srgbClr val="FF6900"/>
        </a:solidFill>
        <a:ln w="25400" cap="flat" cmpd="sng" algn="ctr">
          <a:solidFill>
            <a:srgbClr val="FF6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Intl Orgs/ Networks (10)</a:t>
          </a:r>
        </a:p>
      </dsp:txBody>
      <dsp:txXfrm rot="-5400000">
        <a:off x="3909968" y="873714"/>
        <a:ext cx="1455268" cy="1455268"/>
      </dsp:txXfrm>
    </dsp:sp>
    <dsp:sp modelId="{4DB7202D-0F1D-458A-BF5B-DE32AB0B950C}">
      <dsp:nvSpPr>
        <dsp:cNvPr id="0" name=""/>
        <dsp:cNvSpPr/>
      </dsp:nvSpPr>
      <dsp:spPr>
        <a:xfrm rot="10800000">
          <a:off x="3909968" y="2424043"/>
          <a:ext cx="2058060" cy="2058060"/>
        </a:xfrm>
        <a:prstGeom prst="pieWedge">
          <a:avLst/>
        </a:prstGeom>
        <a:solidFill>
          <a:srgbClr val="FF6900"/>
        </a:solidFill>
        <a:ln w="25400" cap="flat" cmpd="sng" algn="ctr">
          <a:solidFill>
            <a:srgbClr val="FF6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Funders/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Foundations (4)</a:t>
          </a:r>
        </a:p>
      </dsp:txBody>
      <dsp:txXfrm rot="10800000">
        <a:off x="3909968" y="2424043"/>
        <a:ext cx="1455268" cy="1455268"/>
      </dsp:txXfrm>
    </dsp:sp>
    <dsp:sp modelId="{FF92A654-BE29-4D6E-87EA-9CA1E7789D08}">
      <dsp:nvSpPr>
        <dsp:cNvPr id="0" name=""/>
        <dsp:cNvSpPr/>
      </dsp:nvSpPr>
      <dsp:spPr>
        <a:xfrm rot="16200000">
          <a:off x="1756847" y="2424043"/>
          <a:ext cx="2058060" cy="2058060"/>
        </a:xfrm>
        <a:prstGeom prst="pieWedge">
          <a:avLst/>
        </a:prstGeom>
        <a:solidFill>
          <a:srgbClr val="FF6900"/>
        </a:solidFill>
        <a:ln w="25400" cap="flat" cmpd="sng" algn="ctr">
          <a:solidFill>
            <a:srgbClr val="FF6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Civil Society Organization (15)</a:t>
          </a:r>
        </a:p>
      </dsp:txBody>
      <dsp:txXfrm rot="5400000">
        <a:off x="2359639" y="2424043"/>
        <a:ext cx="1455268" cy="1455268"/>
      </dsp:txXfrm>
    </dsp:sp>
    <dsp:sp modelId="{48F69FB1-2362-4237-9F7F-B953079E3E30}">
      <dsp:nvSpPr>
        <dsp:cNvPr id="0" name=""/>
        <dsp:cNvSpPr/>
      </dsp:nvSpPr>
      <dsp:spPr>
        <a:xfrm>
          <a:off x="3507149" y="1948741"/>
          <a:ext cx="710577" cy="617893"/>
        </a:xfrm>
        <a:prstGeom prst="circularArrow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5EADE-C99C-4E08-908E-2200D4B51F91}">
      <dsp:nvSpPr>
        <dsp:cNvPr id="0" name=""/>
        <dsp:cNvSpPr/>
      </dsp:nvSpPr>
      <dsp:spPr>
        <a:xfrm rot="10800000">
          <a:off x="3507149" y="2186392"/>
          <a:ext cx="710577" cy="617893"/>
        </a:xfrm>
        <a:prstGeom prst="circularArrow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A4FF4-AAA4-4435-BBFD-B029878B440A}">
      <dsp:nvSpPr>
        <dsp:cNvPr id="0" name=""/>
        <dsp:cNvSpPr/>
      </dsp:nvSpPr>
      <dsp:spPr>
        <a:xfrm>
          <a:off x="0" y="0"/>
          <a:ext cx="4962695" cy="4850883"/>
        </a:xfrm>
        <a:prstGeom prst="ellipse">
          <a:avLst/>
        </a:prstGeom>
        <a:solidFill>
          <a:srgbClr val="F6A20A">
            <a:alpha val="62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Community of Practice</a:t>
          </a:r>
        </a:p>
      </dsp:txBody>
      <dsp:txXfrm>
        <a:off x="1787563" y="242544"/>
        <a:ext cx="1387569" cy="727632"/>
      </dsp:txXfrm>
    </dsp:sp>
    <dsp:sp modelId="{5DC19A69-4F91-4BE8-8578-CEB1F1257CAF}">
      <dsp:nvSpPr>
        <dsp:cNvPr id="0" name=""/>
        <dsp:cNvSpPr/>
      </dsp:nvSpPr>
      <dsp:spPr>
        <a:xfrm>
          <a:off x="598096" y="886780"/>
          <a:ext cx="3880706" cy="3705453"/>
        </a:xfrm>
        <a:prstGeom prst="ellipse">
          <a:avLst/>
        </a:prstGeom>
        <a:solidFill>
          <a:srgbClr val="F78609"/>
        </a:solidFill>
        <a:ln w="133350" cap="sq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Partners</a:t>
          </a:r>
        </a:p>
      </dsp:txBody>
      <dsp:txXfrm>
        <a:off x="1860296" y="1109107"/>
        <a:ext cx="1356306" cy="666981"/>
      </dsp:txXfrm>
    </dsp:sp>
    <dsp:sp modelId="{3235F275-C0FA-4973-B9B8-E4BA481F3791}">
      <dsp:nvSpPr>
        <dsp:cNvPr id="0" name=""/>
        <dsp:cNvSpPr/>
      </dsp:nvSpPr>
      <dsp:spPr>
        <a:xfrm>
          <a:off x="1139940" y="1525748"/>
          <a:ext cx="2910529" cy="2910529"/>
        </a:xfrm>
        <a:prstGeom prst="ellipse">
          <a:avLst/>
        </a:prstGeom>
        <a:solidFill>
          <a:srgbClr val="FF6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Stewards</a:t>
          </a:r>
        </a:p>
      </dsp:txBody>
      <dsp:txXfrm>
        <a:off x="1917051" y="1744037"/>
        <a:ext cx="1356306" cy="654869"/>
      </dsp:txXfrm>
    </dsp:sp>
    <dsp:sp modelId="{85CCF631-0659-43F3-8279-30FFF7C8F41F}">
      <dsp:nvSpPr>
        <dsp:cNvPr id="0" name=""/>
        <dsp:cNvSpPr/>
      </dsp:nvSpPr>
      <dsp:spPr>
        <a:xfrm>
          <a:off x="1829619" y="2286250"/>
          <a:ext cx="1717251" cy="1756116"/>
        </a:xfrm>
        <a:prstGeom prst="ellipse">
          <a:avLst/>
        </a:prstGeom>
        <a:solidFill>
          <a:srgbClr val="FB530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Lead Stewards</a:t>
          </a:r>
        </a:p>
      </dsp:txBody>
      <dsp:txXfrm>
        <a:off x="2081105" y="2725279"/>
        <a:ext cx="1214280" cy="8780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51986-0679-AC48-BAAD-96FEE2BCCB4C}">
      <dsp:nvSpPr>
        <dsp:cNvPr id="0" name=""/>
        <dsp:cNvSpPr/>
      </dsp:nvSpPr>
      <dsp:spPr>
        <a:xfrm>
          <a:off x="0" y="0"/>
          <a:ext cx="8334399" cy="4255477"/>
        </a:xfrm>
        <a:prstGeom prst="rightArrow">
          <a:avLst/>
        </a:prstGeom>
        <a:solidFill>
          <a:srgbClr val="FF6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AA1A7F-43F1-0C45-BB1B-9164F60FC53D}">
      <dsp:nvSpPr>
        <dsp:cNvPr id="0" name=""/>
        <dsp:cNvSpPr/>
      </dsp:nvSpPr>
      <dsp:spPr>
        <a:xfrm>
          <a:off x="119764" y="939141"/>
          <a:ext cx="1372305" cy="25696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rgbClr val="FF69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Fiscal transparency</a:t>
          </a: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Public disclosure of high quality fiscal data &amp; information in budgets, forecasts, outturns </a:t>
          </a:r>
          <a:r>
            <a:rPr lang="en-US" sz="14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etc</a:t>
          </a:r>
          <a:endParaRPr lang="en-US" sz="1400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6754" y="1006131"/>
        <a:ext cx="1238325" cy="2435630"/>
      </dsp:txXfrm>
    </dsp:sp>
    <dsp:sp modelId="{EB9E387C-CACA-1D4F-BB93-1C6F09299ABB}">
      <dsp:nvSpPr>
        <dsp:cNvPr id="0" name=""/>
        <dsp:cNvSpPr/>
      </dsp:nvSpPr>
      <dsp:spPr>
        <a:xfrm>
          <a:off x="1570694" y="922263"/>
          <a:ext cx="1480669" cy="26040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rgbClr val="FF69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Public participation</a:t>
          </a: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Direct engagement by the public in fiscal policy  design &amp; implementation</a:t>
          </a:r>
        </a:p>
      </dsp:txBody>
      <dsp:txXfrm>
        <a:off x="1642974" y="994543"/>
        <a:ext cx="1336109" cy="2459519"/>
      </dsp:txXfrm>
    </dsp:sp>
    <dsp:sp modelId="{F6447F02-00AB-4A43-9DE6-C418D3411A60}">
      <dsp:nvSpPr>
        <dsp:cNvPr id="0" name=""/>
        <dsp:cNvSpPr/>
      </dsp:nvSpPr>
      <dsp:spPr>
        <a:xfrm>
          <a:off x="3157405" y="936596"/>
          <a:ext cx="1640022" cy="25897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rgbClr val="FF69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Accountability</a:t>
          </a: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Public officials held effectively to account  for stewardship of public resources</a:t>
          </a:r>
        </a:p>
      </dsp:txBody>
      <dsp:txXfrm>
        <a:off x="3237464" y="1016655"/>
        <a:ext cx="1479904" cy="2429629"/>
      </dsp:txXfrm>
    </dsp:sp>
    <dsp:sp modelId="{8F457A9E-B7F3-5E4B-BBD4-EB27BEF9E2BA}">
      <dsp:nvSpPr>
        <dsp:cNvPr id="0" name=""/>
        <dsp:cNvSpPr/>
      </dsp:nvSpPr>
      <dsp:spPr>
        <a:xfrm>
          <a:off x="4906027" y="922204"/>
          <a:ext cx="1482528" cy="26041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rgbClr val="FF69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Improved fiscal outcomes</a:t>
          </a: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fairer, more efficient &amp; effective taxation &amp; public services, more legitimate &amp; sustainable fiscal performance</a:t>
          </a:r>
        </a:p>
      </dsp:txBody>
      <dsp:txXfrm>
        <a:off x="4978398" y="994575"/>
        <a:ext cx="1337786" cy="2459388"/>
      </dsp:txXfrm>
    </dsp:sp>
    <dsp:sp modelId="{350F245A-C6D8-F34F-BB05-D6FEC1A5E2CD}">
      <dsp:nvSpPr>
        <dsp:cNvPr id="0" name=""/>
        <dsp:cNvSpPr/>
      </dsp:nvSpPr>
      <dsp:spPr>
        <a:xfrm>
          <a:off x="6462778" y="914101"/>
          <a:ext cx="1504662" cy="26474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rgbClr val="FF69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rPr>
            <a:t>Improved social, economic and environmental outcomes</a:t>
          </a: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622300">
            <a:lnSpc>
              <a:spcPts val="1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e.g.  Improvement in SDG indicators</a:t>
          </a:r>
        </a:p>
      </dsp:txBody>
      <dsp:txXfrm>
        <a:off x="6536230" y="987553"/>
        <a:ext cx="1357758" cy="250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455DC-93FE-F04E-821C-247B57ED379E}" type="datetimeFigureOut">
              <a:rPr lang="en-US" smtClean="0"/>
              <a:t>3/28/19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2A202-9FDB-4B49-B0DC-90E507511A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706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FB60-DE29-46A3-B775-2E12CC5B27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4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minutes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write</a:t>
            </a:r>
            <a:r>
              <a:rPr lang="es-MX" dirty="0"/>
              <a:t> </a:t>
            </a:r>
            <a:r>
              <a:rPr lang="es-MX" dirty="0" err="1"/>
              <a:t>down</a:t>
            </a:r>
            <a:r>
              <a:rPr lang="es-MX" dirty="0"/>
              <a:t> </a:t>
            </a:r>
            <a:r>
              <a:rPr lang="es-MX" dirty="0" err="1"/>
              <a:t>something</a:t>
            </a:r>
            <a:r>
              <a:rPr lang="es-MX" dirty="0"/>
              <a:t>, </a:t>
            </a:r>
            <a:r>
              <a:rPr lang="es-MX" dirty="0" err="1"/>
              <a:t>they</a:t>
            </a:r>
            <a:r>
              <a:rPr lang="es-MX" dirty="0"/>
              <a:t> </a:t>
            </a:r>
            <a:r>
              <a:rPr lang="es-MX" dirty="0" err="1"/>
              <a:t>won’t</a:t>
            </a:r>
            <a:r>
              <a:rPr lang="es-MX" dirty="0"/>
              <a:t> share </a:t>
            </a:r>
            <a:r>
              <a:rPr lang="es-MX" dirty="0" err="1"/>
              <a:t>it</a:t>
            </a:r>
            <a:r>
              <a:rPr lang="es-MX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2A202-9FDB-4B49-B0DC-90E507511A6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1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FBB6263-F300-654D-B03D-E45477396908}"/>
              </a:ext>
            </a:extLst>
          </p:cNvPr>
          <p:cNvSpPr/>
          <p:nvPr userDrawn="1"/>
        </p:nvSpPr>
        <p:spPr>
          <a:xfrm>
            <a:off x="-14710" y="-15239"/>
            <a:ext cx="9167024" cy="6217918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  <a:gd name="connsiteX0" fmla="*/ 748146 w 9144000"/>
              <a:gd name="connsiteY0" fmla="*/ 483523 h 6217920"/>
              <a:gd name="connsiteX1" fmla="*/ 9144000 w 9144000"/>
              <a:gd name="connsiteY1" fmla="*/ 0 h 6217920"/>
              <a:gd name="connsiteX2" fmla="*/ 9144000 w 9144000"/>
              <a:gd name="connsiteY2" fmla="*/ 5821680 h 6217920"/>
              <a:gd name="connsiteX3" fmla="*/ 0 w 9144000"/>
              <a:gd name="connsiteY3" fmla="*/ 6217920 h 6217920"/>
              <a:gd name="connsiteX4" fmla="*/ 0 w 9144000"/>
              <a:gd name="connsiteY4" fmla="*/ 426720 h 6217920"/>
              <a:gd name="connsiteX5" fmla="*/ 748146 w 9144000"/>
              <a:gd name="connsiteY5" fmla="*/ 483523 h 6217920"/>
              <a:gd name="connsiteX0" fmla="*/ 748146 w 9144000"/>
              <a:gd name="connsiteY0" fmla="*/ 483523 h 6217920"/>
              <a:gd name="connsiteX1" fmla="*/ 9144000 w 9144000"/>
              <a:gd name="connsiteY1" fmla="*/ 0 h 6217920"/>
              <a:gd name="connsiteX2" fmla="*/ 9144000 w 9144000"/>
              <a:gd name="connsiteY2" fmla="*/ 5821680 h 6217920"/>
              <a:gd name="connsiteX3" fmla="*/ 0 w 9144000"/>
              <a:gd name="connsiteY3" fmla="*/ 6217920 h 6217920"/>
              <a:gd name="connsiteX4" fmla="*/ 864524 w 9144000"/>
              <a:gd name="connsiteY4" fmla="*/ 1540625 h 6217920"/>
              <a:gd name="connsiteX5" fmla="*/ 748146 w 9144000"/>
              <a:gd name="connsiteY5" fmla="*/ 483523 h 6217920"/>
              <a:gd name="connsiteX0" fmla="*/ 748146 w 9144000"/>
              <a:gd name="connsiteY0" fmla="*/ 483523 h 6217920"/>
              <a:gd name="connsiteX1" fmla="*/ 9144000 w 9144000"/>
              <a:gd name="connsiteY1" fmla="*/ 0 h 6217920"/>
              <a:gd name="connsiteX2" fmla="*/ 9144000 w 9144000"/>
              <a:gd name="connsiteY2" fmla="*/ 5821680 h 6217920"/>
              <a:gd name="connsiteX3" fmla="*/ 0 w 9144000"/>
              <a:gd name="connsiteY3" fmla="*/ 6217920 h 6217920"/>
              <a:gd name="connsiteX4" fmla="*/ 748146 w 9144000"/>
              <a:gd name="connsiteY4" fmla="*/ 483523 h 6217920"/>
              <a:gd name="connsiteX0" fmla="*/ 0 w 9160625"/>
              <a:gd name="connsiteY0" fmla="*/ 9697 h 6217920"/>
              <a:gd name="connsiteX1" fmla="*/ 9160625 w 9160625"/>
              <a:gd name="connsiteY1" fmla="*/ 0 h 6217920"/>
              <a:gd name="connsiteX2" fmla="*/ 9160625 w 9160625"/>
              <a:gd name="connsiteY2" fmla="*/ 5821680 h 6217920"/>
              <a:gd name="connsiteX3" fmla="*/ 16625 w 9160625"/>
              <a:gd name="connsiteY3" fmla="*/ 6217920 h 6217920"/>
              <a:gd name="connsiteX4" fmla="*/ 0 w 9160625"/>
              <a:gd name="connsiteY4" fmla="*/ 9697 h 6217920"/>
              <a:gd name="connsiteX0" fmla="*/ 0 w 9160625"/>
              <a:gd name="connsiteY0" fmla="*/ 9697 h 6201294"/>
              <a:gd name="connsiteX1" fmla="*/ 9160625 w 9160625"/>
              <a:gd name="connsiteY1" fmla="*/ 0 h 6201294"/>
              <a:gd name="connsiteX2" fmla="*/ 9160625 w 9160625"/>
              <a:gd name="connsiteY2" fmla="*/ 5821680 h 6201294"/>
              <a:gd name="connsiteX3" fmla="*/ 324196 w 9160625"/>
              <a:gd name="connsiteY3" fmla="*/ 6201294 h 6201294"/>
              <a:gd name="connsiteX4" fmla="*/ 0 w 9160625"/>
              <a:gd name="connsiteY4" fmla="*/ 9697 h 6201294"/>
              <a:gd name="connsiteX0" fmla="*/ 1599 w 9162224"/>
              <a:gd name="connsiteY0" fmla="*/ 9697 h 6209606"/>
              <a:gd name="connsiteX1" fmla="*/ 9162224 w 9162224"/>
              <a:gd name="connsiteY1" fmla="*/ 0 h 6209606"/>
              <a:gd name="connsiteX2" fmla="*/ 9162224 w 9162224"/>
              <a:gd name="connsiteY2" fmla="*/ 5821680 h 6209606"/>
              <a:gd name="connsiteX3" fmla="*/ 1599 w 9162224"/>
              <a:gd name="connsiteY3" fmla="*/ 6209606 h 6209606"/>
              <a:gd name="connsiteX4" fmla="*/ 1599 w 9162224"/>
              <a:gd name="connsiteY4" fmla="*/ 9697 h 6209606"/>
              <a:gd name="connsiteX0" fmla="*/ 1599 w 9162224"/>
              <a:gd name="connsiteY0" fmla="*/ 1384 h 6201293"/>
              <a:gd name="connsiteX1" fmla="*/ 8921155 w 9162224"/>
              <a:gd name="connsiteY1" fmla="*/ 0 h 6201293"/>
              <a:gd name="connsiteX2" fmla="*/ 9162224 w 9162224"/>
              <a:gd name="connsiteY2" fmla="*/ 5813367 h 6201293"/>
              <a:gd name="connsiteX3" fmla="*/ 1599 w 9162224"/>
              <a:gd name="connsiteY3" fmla="*/ 6201293 h 6201293"/>
              <a:gd name="connsiteX4" fmla="*/ 1599 w 9162224"/>
              <a:gd name="connsiteY4" fmla="*/ 1384 h 6201293"/>
              <a:gd name="connsiteX0" fmla="*/ 1599 w 9170537"/>
              <a:gd name="connsiteY0" fmla="*/ 1384 h 6201293"/>
              <a:gd name="connsiteX1" fmla="*/ 9170537 w 9170537"/>
              <a:gd name="connsiteY1" fmla="*/ 0 h 6201293"/>
              <a:gd name="connsiteX2" fmla="*/ 9162224 w 9170537"/>
              <a:gd name="connsiteY2" fmla="*/ 5813367 h 6201293"/>
              <a:gd name="connsiteX3" fmla="*/ 1599 w 9170537"/>
              <a:gd name="connsiteY3" fmla="*/ 6201293 h 6201293"/>
              <a:gd name="connsiteX4" fmla="*/ 1599 w 9170537"/>
              <a:gd name="connsiteY4" fmla="*/ 1384 h 6201293"/>
              <a:gd name="connsiteX0" fmla="*/ 1599 w 9170537"/>
              <a:gd name="connsiteY0" fmla="*/ 175952 h 6201293"/>
              <a:gd name="connsiteX1" fmla="*/ 9170537 w 9170537"/>
              <a:gd name="connsiteY1" fmla="*/ 0 h 6201293"/>
              <a:gd name="connsiteX2" fmla="*/ 9162224 w 9170537"/>
              <a:gd name="connsiteY2" fmla="*/ 5813367 h 6201293"/>
              <a:gd name="connsiteX3" fmla="*/ 1599 w 9170537"/>
              <a:gd name="connsiteY3" fmla="*/ 6201293 h 6201293"/>
              <a:gd name="connsiteX4" fmla="*/ 1599 w 9170537"/>
              <a:gd name="connsiteY4" fmla="*/ 175952 h 6201293"/>
              <a:gd name="connsiteX0" fmla="*/ 1599 w 9170537"/>
              <a:gd name="connsiteY0" fmla="*/ 0 h 6208221"/>
              <a:gd name="connsiteX1" fmla="*/ 9170537 w 9170537"/>
              <a:gd name="connsiteY1" fmla="*/ 6928 h 6208221"/>
              <a:gd name="connsiteX2" fmla="*/ 9162224 w 9170537"/>
              <a:gd name="connsiteY2" fmla="*/ 5820295 h 6208221"/>
              <a:gd name="connsiteX3" fmla="*/ 1599 w 9170537"/>
              <a:gd name="connsiteY3" fmla="*/ 6208221 h 6208221"/>
              <a:gd name="connsiteX4" fmla="*/ 1599 w 9170537"/>
              <a:gd name="connsiteY4" fmla="*/ 0 h 6208221"/>
              <a:gd name="connsiteX0" fmla="*/ 26 w 9168964"/>
              <a:gd name="connsiteY0" fmla="*/ 0 h 6208221"/>
              <a:gd name="connsiteX1" fmla="*/ 9168964 w 9168964"/>
              <a:gd name="connsiteY1" fmla="*/ 6928 h 6208221"/>
              <a:gd name="connsiteX2" fmla="*/ 9160651 w 9168964"/>
              <a:gd name="connsiteY2" fmla="*/ 5820295 h 6208221"/>
              <a:gd name="connsiteX3" fmla="*/ 26 w 9168964"/>
              <a:gd name="connsiteY3" fmla="*/ 6208221 h 6208221"/>
              <a:gd name="connsiteX4" fmla="*/ 26 w 9168964"/>
              <a:gd name="connsiteY4" fmla="*/ 0 h 6208221"/>
              <a:gd name="connsiteX0" fmla="*/ 6398 w 9175336"/>
              <a:gd name="connsiteY0" fmla="*/ 0 h 6208221"/>
              <a:gd name="connsiteX1" fmla="*/ 9175336 w 9175336"/>
              <a:gd name="connsiteY1" fmla="*/ 6928 h 6208221"/>
              <a:gd name="connsiteX2" fmla="*/ 9167023 w 9175336"/>
              <a:gd name="connsiteY2" fmla="*/ 5820295 h 6208221"/>
              <a:gd name="connsiteX3" fmla="*/ 6398 w 9175336"/>
              <a:gd name="connsiteY3" fmla="*/ 6208221 h 6208221"/>
              <a:gd name="connsiteX4" fmla="*/ 6398 w 9175336"/>
              <a:gd name="connsiteY4" fmla="*/ 0 h 6208221"/>
              <a:gd name="connsiteX0" fmla="*/ 6398 w 9233526"/>
              <a:gd name="connsiteY0" fmla="*/ 0 h 6208221"/>
              <a:gd name="connsiteX1" fmla="*/ 9233526 w 9233526"/>
              <a:gd name="connsiteY1" fmla="*/ 397626 h 6208221"/>
              <a:gd name="connsiteX2" fmla="*/ 9167023 w 9233526"/>
              <a:gd name="connsiteY2" fmla="*/ 5820295 h 6208221"/>
              <a:gd name="connsiteX3" fmla="*/ 6398 w 9233526"/>
              <a:gd name="connsiteY3" fmla="*/ 6208221 h 6208221"/>
              <a:gd name="connsiteX4" fmla="*/ 6398 w 9233526"/>
              <a:gd name="connsiteY4" fmla="*/ 0 h 6208221"/>
              <a:gd name="connsiteX0" fmla="*/ 6398 w 9167024"/>
              <a:gd name="connsiteY0" fmla="*/ 9697 h 6217918"/>
              <a:gd name="connsiteX1" fmla="*/ 9167024 w 9167024"/>
              <a:gd name="connsiteY1" fmla="*/ 0 h 6217918"/>
              <a:gd name="connsiteX2" fmla="*/ 9167023 w 9167024"/>
              <a:gd name="connsiteY2" fmla="*/ 5829992 h 6217918"/>
              <a:gd name="connsiteX3" fmla="*/ 6398 w 9167024"/>
              <a:gd name="connsiteY3" fmla="*/ 6217918 h 6217918"/>
              <a:gd name="connsiteX4" fmla="*/ 6398 w 9167024"/>
              <a:gd name="connsiteY4" fmla="*/ 9697 h 621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7024" h="6217918">
                <a:moveTo>
                  <a:pt x="6398" y="9697"/>
                </a:moveTo>
                <a:lnTo>
                  <a:pt x="9167024" y="0"/>
                </a:lnTo>
                <a:cubicBezTo>
                  <a:pt x="9167024" y="1943331"/>
                  <a:pt x="9167023" y="3886661"/>
                  <a:pt x="9167023" y="5829992"/>
                </a:cubicBezTo>
                <a:lnTo>
                  <a:pt x="6398" y="6217918"/>
                </a:lnTo>
                <a:cubicBezTo>
                  <a:pt x="856" y="4148510"/>
                  <a:pt x="-4685" y="1505526"/>
                  <a:pt x="6398" y="9697"/>
                </a:cubicBez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D77F7-A554-2B4B-91BA-70075A3FFF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0473" y="6202679"/>
            <a:ext cx="1717940" cy="3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6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721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26" y="6029012"/>
            <a:ext cx="768919" cy="510512"/>
          </a:xfrm>
          <a:prstGeom prst="rect">
            <a:avLst/>
          </a:prstGeom>
        </p:spPr>
      </p:pic>
      <p:pic>
        <p:nvPicPr>
          <p:cNvPr id="4" name="Picture 3" descr="C:\Users\wb368561\AppData\Local\Microsoft\Windows\INetCache\Content.Word\WB-WBG-horizontal-RGB.PNG">
            <a:extLst>
              <a:ext uri="{FF2B5EF4-FFF2-40B4-BE49-F238E27FC236}">
                <a16:creationId xmlns:a16="http://schemas.microsoft.com/office/drawing/2014/main" id="{6BD477C7-E4BF-4DB4-AB66-0DFFD079E912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69" y="6099656"/>
            <a:ext cx="1576873" cy="4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FCC61-A123-40DA-B386-D515FF27909E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070411" y="6071353"/>
            <a:ext cx="895574" cy="4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2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074" y="3215474"/>
            <a:ext cx="768919" cy="5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7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A7F8-1D04-C145-B044-CD3CB70A7502}" type="datetime1">
              <a:rPr lang="en-US" smtClean="0"/>
              <a:pPr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9FEA870-E222-4DFC-932B-1EDBFF2F01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80152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26" y="6029012"/>
            <a:ext cx="768919" cy="5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A4BBF0D-BB5F-054A-A92B-C47FD0320CB3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345E67-F88B-AB4B-AF21-75E0756C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3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8958-69B1-4D38-AB37-3D4188D6CB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8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78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1" r:id="rId3"/>
    <p:sldLayoutId id="2147483655" r:id="rId4"/>
    <p:sldLayoutId id="2147483656" r:id="rId5"/>
    <p:sldLayoutId id="2147483657" r:id="rId6"/>
    <p:sldLayoutId id="2147483658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37A77D-E550-B048-9812-B29F86320CB2}"/>
              </a:ext>
            </a:extLst>
          </p:cNvPr>
          <p:cNvSpPr txBox="1"/>
          <p:nvPr/>
        </p:nvSpPr>
        <p:spPr>
          <a:xfrm>
            <a:off x="407935" y="701728"/>
            <a:ext cx="86090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GIFT: </a:t>
            </a:r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A Fiscal Transparency &amp; Public Participation Network</a:t>
            </a:r>
          </a:p>
          <a:p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Fiscal Transparency &amp; Public Participation in the Budget Process: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Lessons from Around the World</a:t>
            </a:r>
          </a:p>
          <a:p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i="1" dirty="0">
                <a:solidFill>
                  <a:schemeClr val="bg1"/>
                </a:solidFill>
              </a:rPr>
              <a:t>Workshop for a constructive dialogue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Ulaanbaatar, MONGOLIA</a:t>
            </a:r>
          </a:p>
          <a:p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March 28, 2019</a:t>
            </a:r>
          </a:p>
          <a:p>
            <a:endParaRPr lang="en-US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NZ" dirty="0">
                <a:solidFill>
                  <a:schemeClr val="bg1"/>
                </a:solidFill>
                <a:latin typeface="Arial"/>
                <a:cs typeface="Arial"/>
              </a:rPr>
              <a:t>Lorena Rivero     @</a:t>
            </a:r>
            <a:r>
              <a:rPr lang="en-NZ" dirty="0" err="1">
                <a:solidFill>
                  <a:schemeClr val="bg1"/>
                </a:solidFill>
                <a:latin typeface="Arial"/>
                <a:cs typeface="Arial"/>
              </a:rPr>
              <a:t>lorenardp</a:t>
            </a:r>
            <a:endParaRPr lang="en-NZ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NZ" dirty="0">
                <a:solidFill>
                  <a:schemeClr val="bg1"/>
                </a:solidFill>
                <a:latin typeface="Arial"/>
                <a:cs typeface="Arial"/>
              </a:rPr>
              <a:t>Juan Pablo Guerrero    @jpga63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8CC7B-BB80-CF43-8153-09E48A95C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68" y="2532998"/>
            <a:ext cx="2958160" cy="3046276"/>
          </a:xfrm>
          <a:prstGeom prst="rect">
            <a:avLst/>
          </a:prstGeom>
        </p:spPr>
      </p:pic>
      <p:pic>
        <p:nvPicPr>
          <p:cNvPr id="7" name="Picture 6" descr="C:\Users\wb368561\AppData\Local\Microsoft\Windows\INetCache\Content.Word\WB-WBG-horizontal-RGB.PNG">
            <a:extLst>
              <a:ext uri="{FF2B5EF4-FFF2-40B4-BE49-F238E27FC236}">
                <a16:creationId xmlns:a16="http://schemas.microsoft.com/office/drawing/2014/main" id="{7B72B3D9-554F-2B48-9BF5-D53A5FC360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6" y="5991301"/>
            <a:ext cx="3060238" cy="69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FAB723-F91B-7C4B-9241-E0A175CBB83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99591" y="5862543"/>
            <a:ext cx="1140877" cy="727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E81D2C-1350-964B-9E8C-8C1FF6554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0652" y="4937294"/>
            <a:ext cx="229469" cy="185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378150-6BA8-BA49-9318-985FE43D8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732" y="5262517"/>
            <a:ext cx="229469" cy="1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1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C461B0-DC03-714E-9124-E99904444388}"/>
              </a:ext>
            </a:extLst>
          </p:cNvPr>
          <p:cNvSpPr/>
          <p:nvPr/>
        </p:nvSpPr>
        <p:spPr>
          <a:xfrm>
            <a:off x="7817224" y="5871882"/>
            <a:ext cx="1013011" cy="69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7853" y="236061"/>
            <a:ext cx="668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Budget Authorities - Stewards of GIFT</a:t>
            </a:r>
          </a:p>
        </p:txBody>
      </p:sp>
      <p:sp>
        <p:nvSpPr>
          <p:cNvPr id="6" name="Rectángulo 1">
            <a:extLst>
              <a:ext uri="{FF2B5EF4-FFF2-40B4-BE49-F238E27FC236}">
                <a16:creationId xmlns:a16="http://schemas.microsoft.com/office/drawing/2014/main" id="{444C2553-59DF-0B4A-BD6E-165775DB76D9}"/>
              </a:ext>
            </a:extLst>
          </p:cNvPr>
          <p:cNvSpPr/>
          <p:nvPr/>
        </p:nvSpPr>
        <p:spPr>
          <a:xfrm>
            <a:off x="391886" y="830853"/>
            <a:ext cx="8332235" cy="519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Secretary of Budget and Planning of </a:t>
            </a:r>
            <a:r>
              <a:rPr lang="en-US" sz="1500" b="1" u="sng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  <a:r>
              <a:rPr lang="en-US" sz="15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Budget and Management of the </a:t>
            </a:r>
            <a:r>
              <a:rPr lang="en-US" sz="1500" b="1" u="sng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Philippines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Treasury Department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Finance, </a:t>
            </a:r>
            <a:r>
              <a:rPr lang="en-US" sz="1500" b="1" u="sng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Department of the National Treasury,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Secretariat of Planning &amp; Economic &amp; Social Development,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Paraguay</a:t>
            </a:r>
            <a:r>
              <a:rPr lang="en-US" sz="15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Finance,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Finance,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Salvador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Finance,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Dominican Republic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Economy &amp; Finance,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Finance,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Guatemala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the Budget &amp; Planning,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Uruguay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Finance,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Budget and National Planning,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Nigeria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Directorate of the Ministry of the Treasury,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Finance,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Ukraine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Economy &amp; Finance,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Secretariat of the Budget of the Ministry of the Treasury,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Directorate of the National Budget, Ministry of the Treasury, </a:t>
            </a: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ts val="200"/>
              </a:spcBef>
            </a:pPr>
            <a:r>
              <a:rPr lang="en-US" sz="15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closely with partners: Slovenia, Egypt, Liberia, Senegal, Ireland, Scotland</a:t>
            </a:r>
          </a:p>
        </p:txBody>
      </p:sp>
    </p:spTree>
    <p:extLst>
      <p:ext uri="{BB962C8B-B14F-4D97-AF65-F5344CB8AC3E}">
        <p14:creationId xmlns:p14="http://schemas.microsoft.com/office/powerpoint/2010/main" val="361394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2218" y="1217220"/>
            <a:ext cx="8261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es-ES_tradnl" sz="2400" dirty="0">
              <a:cs typeface="Arial" panose="020B0604020202020204" pitchFamily="34" charset="0"/>
            </a:endParaRPr>
          </a:p>
        </p:txBody>
      </p:sp>
      <p:sp>
        <p:nvSpPr>
          <p:cNvPr id="4" name="Marcador de número de diapositiva 2"/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200" smtClean="0">
                <a:solidFill>
                  <a:srgbClr val="7F7F7F"/>
                </a:solidFill>
                <a:cs typeface="Arial"/>
              </a:rPr>
              <a:pPr algn="r">
                <a:defRPr/>
              </a:pPr>
              <a:t>11</a:t>
            </a:fld>
            <a:endParaRPr lang="en-US" sz="1200" dirty="0">
              <a:solidFill>
                <a:srgbClr val="7F7F7F"/>
              </a:solidFill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67840" y="316025"/>
            <a:ext cx="5571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Bodies &amp; </a:t>
            </a:r>
            <a:r>
              <a:rPr lang="en-US" sz="2800" i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Modus Operandi   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A5AA31AE-FCBC-4BA3-93CC-C87F3DE807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492154"/>
              </p:ext>
            </p:extLst>
          </p:nvPr>
        </p:nvGraphicFramePr>
        <p:xfrm>
          <a:off x="477191" y="824618"/>
          <a:ext cx="6750571" cy="485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045E137-C282-4079-B9BB-3CF14345ABD0}"/>
              </a:ext>
            </a:extLst>
          </p:cNvPr>
          <p:cNvCxnSpPr>
            <a:cxnSpLocks/>
          </p:cNvCxnSpPr>
          <p:nvPr/>
        </p:nvCxnSpPr>
        <p:spPr>
          <a:xfrm flipH="1">
            <a:off x="3974840" y="3536302"/>
            <a:ext cx="2257588" cy="0"/>
          </a:xfrm>
          <a:prstGeom prst="line">
            <a:avLst/>
          </a:prstGeom>
          <a:ln>
            <a:solidFill>
              <a:srgbClr val="FF6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0C27B07-5DA9-49E9-809F-2D1BCDB55F26}"/>
              </a:ext>
            </a:extLst>
          </p:cNvPr>
          <p:cNvSpPr/>
          <p:nvPr/>
        </p:nvSpPr>
        <p:spPr>
          <a:xfrm>
            <a:off x="6232428" y="3236221"/>
            <a:ext cx="2541624" cy="594860"/>
          </a:xfrm>
          <a:prstGeom prst="rect">
            <a:avLst/>
          </a:prstGeom>
          <a:ln>
            <a:solidFill>
              <a:srgbClr val="FF69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6900"/>
                </a:solidFill>
              </a:rPr>
              <a:t>GIFT Coordination Team </a:t>
            </a:r>
          </a:p>
        </p:txBody>
      </p:sp>
    </p:spTree>
    <p:extLst>
      <p:ext uri="{BB962C8B-B14F-4D97-AF65-F5344CB8AC3E}">
        <p14:creationId xmlns:p14="http://schemas.microsoft.com/office/powerpoint/2010/main" val="128936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8778" y="450525"/>
            <a:ext cx="8586444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Fiscal Transparency + Public Participation lead to </a:t>
            </a:r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better fiscal and development outcomes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6409561"/>
              </p:ext>
            </p:extLst>
          </p:nvPr>
        </p:nvGraphicFramePr>
        <p:xfrm>
          <a:off x="404798" y="1489372"/>
          <a:ext cx="8334404" cy="4255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C43EDADD-12EF-F440-A8DC-19473E106437}"/>
              </a:ext>
            </a:extLst>
          </p:cNvPr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12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5681B0-813F-7A41-AA8F-5A78E14F835D}"/>
              </a:ext>
            </a:extLst>
          </p:cNvPr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27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17230" y="1592808"/>
            <a:ext cx="81655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2012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GIFT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High-Level Principles on FTAP &amp; UN General Assembly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     acknowledgement</a:t>
            </a: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IBP-OBS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leads the way, with section on PP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2014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IMF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revision of Fiscal Transparency Code</a:t>
            </a:r>
          </a:p>
          <a:p>
            <a:r>
              <a:rPr lang="en-NZ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2015</a:t>
            </a:r>
            <a:r>
              <a:rPr lang="en-NZ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NZ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NZ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OECD</a:t>
            </a:r>
            <a:r>
              <a:rPr lang="en-NZ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NZ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Principles on Budgetary Governance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   15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Tax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Adm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Diagnostic Assessment Tool-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TADAT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15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Open Contracting Partnership-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OCP</a:t>
            </a:r>
          </a:p>
          <a:p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    15: GIFT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Principles on PP and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Guide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on practices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2016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Revised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PEFA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Indicator Program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   16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NZ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Extractive Industries Transparency Initiative- </a:t>
            </a:r>
            <a:r>
              <a:rPr lang="en-NZ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EITI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2017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New PP section in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OBS-IBP</a:t>
            </a: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17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OECD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Budget Transparency Toolkit</a:t>
            </a: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17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PEMPAL</a:t>
            </a:r>
            <a:r>
              <a:rPr lang="en-US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network engages systematically on topic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IMF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Fiscal Transparency Handbook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18: </a:t>
            </a:r>
            <a:r>
              <a:rPr lang="en-US" b="1" dirty="0">
                <a:solidFill>
                  <a:srgbClr val="FF6900"/>
                </a:solidFill>
                <a:latin typeface="Arial" charset="0"/>
                <a:ea typeface="Arial" charset="0"/>
                <a:cs typeface="Arial" charset="0"/>
              </a:rPr>
              <a:t>IBP/GIFT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PP pilots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312" y="405873"/>
            <a:ext cx="8027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GIFT history by looking at PP in FT International Standards </a:t>
            </a:r>
            <a:endParaRPr lang="en-US" sz="2800" dirty="0"/>
          </a:p>
        </p:txBody>
      </p:sp>
      <p:sp>
        <p:nvSpPr>
          <p:cNvPr id="6" name="Marcador de número de diapositiva 2">
            <a:extLst>
              <a:ext uri="{FF2B5EF4-FFF2-40B4-BE49-F238E27FC236}">
                <a16:creationId xmlns:a16="http://schemas.microsoft.com/office/drawing/2014/main" id="{12725B26-5E00-4047-A8DD-C449014918B5}"/>
              </a:ext>
            </a:extLst>
          </p:cNvPr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13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19D60C-81AD-3B44-982E-A32F1963527D}"/>
              </a:ext>
            </a:extLst>
          </p:cNvPr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3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8C91DC8-1AB5-49DC-8C96-24D91489433E}"/>
              </a:ext>
            </a:extLst>
          </p:cNvPr>
          <p:cNvSpPr txBox="1"/>
          <p:nvPr/>
        </p:nvSpPr>
        <p:spPr>
          <a:xfrm>
            <a:off x="800100" y="477822"/>
            <a:ext cx="7457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</a:t>
            </a:r>
          </a:p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What´s in it for </a:t>
            </a:r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 and Partners?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7FC8393-076B-4C63-BA22-91400A4399B5}"/>
              </a:ext>
            </a:extLst>
          </p:cNvPr>
          <p:cNvSpPr txBox="1"/>
          <p:nvPr/>
        </p:nvSpPr>
        <p:spPr>
          <a:xfrm>
            <a:off x="512217" y="1751964"/>
            <a:ext cx="5603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experience, practice &amp; mechanisms  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peer learning 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and encourage each other to work in a coordinated way)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technical collaboration for specific tools and innovative initiatives 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&amp; follow up for action implementation 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Practitioners dialogue: officials – civil society 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suppliers of fiscal information talk to the users)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say on FT &amp; PP Global Standards &amp; Norms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8924E1CE-EE7F-B546-A9B6-C8FB7398AF3D}"/>
              </a:ext>
            </a:extLst>
          </p:cNvPr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14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F0EFCB-53B1-BC44-A58C-29947E34B615}"/>
              </a:ext>
            </a:extLst>
          </p:cNvPr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CE85969B-F571-401A-9302-4A2253EFA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58" y="2851355"/>
            <a:ext cx="2202425" cy="22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9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3B938-7ACE-4F92-817D-551CBE3F1A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0000">
                <a:srgbClr val="FF6900"/>
              </a:gs>
              <a:gs pos="0">
                <a:srgbClr val="EA1D75"/>
              </a:gs>
              <a:gs pos="100000">
                <a:srgbClr val="FFB874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algn="r"/>
            <a:r>
              <a:rPr lang="en-US" sz="4800" dirty="0"/>
              <a:t>GIFT Tools and Focus for Meaningful Fiscal Transparency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81568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6319-415D-4CD8-96D1-4B02C54BFA7A}"/>
              </a:ext>
            </a:extLst>
          </p:cNvPr>
          <p:cNvSpPr txBox="1">
            <a:spLocks/>
          </p:cNvSpPr>
          <p:nvPr/>
        </p:nvSpPr>
        <p:spPr>
          <a:xfrm>
            <a:off x="457200" y="516194"/>
            <a:ext cx="8229600" cy="83820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6900"/>
                </a:solidFill>
                <a:latin typeface="Calibri"/>
                <a:cs typeface="Calibri"/>
              </a:rPr>
              <a:t>Fiscal Transparency</a:t>
            </a:r>
            <a:endParaRPr lang="en-US" sz="4000" dirty="0">
              <a:solidFill>
                <a:srgbClr val="FF69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F2588-0D64-4A18-8C81-34BDE291CF45}"/>
              </a:ext>
            </a:extLst>
          </p:cNvPr>
          <p:cNvSpPr txBox="1">
            <a:spLocks/>
          </p:cNvSpPr>
          <p:nvPr/>
        </p:nvSpPr>
        <p:spPr>
          <a:xfrm>
            <a:off x="647700" y="1543665"/>
            <a:ext cx="7848600" cy="3657600"/>
          </a:xfr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Refers to the information available </a:t>
            </a:r>
            <a:r>
              <a:rPr lang="en-US" sz="24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public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government’s </a:t>
            </a:r>
            <a:r>
              <a:rPr lang="en-US" sz="24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 policymaking process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refers to the </a:t>
            </a:r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timeliness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relevance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public fiscal reporting and the </a:t>
            </a:r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openness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such information. 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6752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6436" y="1076974"/>
            <a:ext cx="79111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Means publication of </a:t>
            </a:r>
            <a:r>
              <a:rPr lang="en-US" sz="2000" b="1" dirty="0">
                <a:solidFill>
                  <a:srgbClr val="FF6900"/>
                </a:solidFill>
                <a:latin typeface="Arial"/>
                <a:cs typeface="Arial"/>
              </a:rPr>
              <a:t>high quality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information on how governments raise taxes, borrow, allocate, spend, invest, and manage public assets and liabilities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Includes </a:t>
            </a:r>
            <a:r>
              <a:rPr lang="en-US" sz="2000" b="1" dirty="0">
                <a:solidFill>
                  <a:srgbClr val="FF6900"/>
                </a:solidFill>
                <a:latin typeface="Arial"/>
                <a:cs typeface="Arial"/>
              </a:rPr>
              <a:t>past, present and future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reports of public finances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Includes </a:t>
            </a:r>
            <a:r>
              <a:rPr lang="en-US" sz="2000" b="1" dirty="0">
                <a:solidFill>
                  <a:srgbClr val="FF6900"/>
                </a:solidFill>
                <a:latin typeface="Arial"/>
                <a:cs typeface="Arial"/>
              </a:rPr>
              <a:t>all public assets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, liabilities and contingent obligations, stocks and flows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Includes activities undertaken </a:t>
            </a:r>
            <a:r>
              <a:rPr lang="en-US" sz="2000" b="1" dirty="0">
                <a:solidFill>
                  <a:srgbClr val="FF6900"/>
                </a:solidFill>
                <a:latin typeface="Arial"/>
                <a:cs typeface="Arial"/>
              </a:rPr>
              <a:t>outside the budget sector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by autonomous government agencies or </a:t>
            </a:r>
            <a:r>
              <a:rPr lang="en-US" sz="2000" b="1" dirty="0">
                <a:solidFill>
                  <a:srgbClr val="FF6900"/>
                </a:solidFill>
                <a:latin typeface="Arial"/>
                <a:cs typeface="Arial"/>
              </a:rPr>
              <a:t>extra-budgetary funds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71115" y="256774"/>
            <a:ext cx="3801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900"/>
                </a:solidFill>
                <a:latin typeface="Arial"/>
                <a:cs typeface="Arial"/>
              </a:rPr>
              <a:t>Fiscal Transparency</a:t>
            </a:r>
          </a:p>
        </p:txBody>
      </p:sp>
    </p:spTree>
    <p:extLst>
      <p:ext uri="{BB962C8B-B14F-4D97-AF65-F5344CB8AC3E}">
        <p14:creationId xmlns:p14="http://schemas.microsoft.com/office/powerpoint/2010/main" val="76623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3B938-7ACE-4F92-817D-551CBE3F1A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0000">
                <a:srgbClr val="FF6900"/>
              </a:gs>
              <a:gs pos="0">
                <a:srgbClr val="EA1D75"/>
              </a:gs>
              <a:gs pos="100000">
                <a:srgbClr val="FFB874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algn="r"/>
            <a:r>
              <a:rPr lang="en-US" sz="6600" dirty="0"/>
              <a:t>What can be measured can be improved</a:t>
            </a:r>
          </a:p>
        </p:txBody>
      </p:sp>
    </p:spTree>
    <p:extLst>
      <p:ext uri="{BB962C8B-B14F-4D97-AF65-F5344CB8AC3E}">
        <p14:creationId xmlns:p14="http://schemas.microsoft.com/office/powerpoint/2010/main" val="2048632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D77C2B-CDD9-479B-8B90-804DA3A7AE9C}"/>
              </a:ext>
            </a:extLst>
          </p:cNvPr>
          <p:cNvSpPr/>
          <p:nvPr/>
        </p:nvSpPr>
        <p:spPr>
          <a:xfrm>
            <a:off x="1152580" y="2844224"/>
            <a:ext cx="7882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6900"/>
                </a:solidFill>
              </a:rPr>
              <a:t>How do we know if the budget is transparent?</a:t>
            </a:r>
            <a:endParaRPr lang="en-US" sz="3200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97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55097" y="1336553"/>
            <a:ext cx="771973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Workshop: agenda and objectives</a:t>
            </a:r>
          </a:p>
          <a:p>
            <a:pPr marL="457200" indent="-457200">
              <a:spcBef>
                <a:spcPts val="3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GIFT, who we are, what we do, how we work  </a:t>
            </a:r>
          </a:p>
          <a:p>
            <a:pPr marL="457200" indent="-457200">
              <a:spcBef>
                <a:spcPts val="3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 Transparency, definition &amp; measurements</a:t>
            </a:r>
          </a:p>
          <a:p>
            <a:pPr marL="457200" indent="-457200">
              <a:spcBef>
                <a:spcPts val="3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trends on fiscal transparency</a:t>
            </a:r>
          </a:p>
          <a:p>
            <a:pPr marL="457200" indent="-457200">
              <a:spcBef>
                <a:spcPts val="3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Citizen’s Input, Feedback &amp; Engagement for increased Fiscal Transparency</a:t>
            </a:r>
          </a:p>
        </p:txBody>
      </p:sp>
      <p:sp>
        <p:nvSpPr>
          <p:cNvPr id="3" name="Marcador de número de diapositiva 2"/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2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21974" y="552520"/>
            <a:ext cx="370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Presentation Outline</a:t>
            </a:r>
          </a:p>
        </p:txBody>
      </p:sp>
    </p:spTree>
    <p:extLst>
      <p:ext uri="{BB962C8B-B14F-4D97-AF65-F5344CB8AC3E}">
        <p14:creationId xmlns:p14="http://schemas.microsoft.com/office/powerpoint/2010/main" val="63455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934D7F-49BE-42FF-9918-234CAE8ECAE7}"/>
              </a:ext>
            </a:extLst>
          </p:cNvPr>
          <p:cNvSpPr txBox="1"/>
          <p:nvPr/>
        </p:nvSpPr>
        <p:spPr>
          <a:xfrm>
            <a:off x="2000865" y="511277"/>
            <a:ext cx="5142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for Evaluating the State of Fiscal Transparency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D4F7A-C5CC-4447-A7FB-AE79CFAF905E}"/>
              </a:ext>
            </a:extLst>
          </p:cNvPr>
          <p:cNvSpPr txBox="1"/>
          <p:nvPr/>
        </p:nvSpPr>
        <p:spPr>
          <a:xfrm>
            <a:off x="694378" y="2144565"/>
            <a:ext cx="79924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Fiscal Transparency Evaluation (FTE –comprehensive institutional assessment)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 Budget Survey (from a citizen’s perspective)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Indicators Program of the Public Expenditure and Financial Accountability (PEFA) (how strong is the PFM system?)</a:t>
            </a:r>
          </a:p>
          <a:p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3B938-7ACE-4F92-817D-551CBE3F1A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0000">
                <a:srgbClr val="FF6900"/>
              </a:gs>
              <a:gs pos="0">
                <a:srgbClr val="EA1D75"/>
              </a:gs>
              <a:gs pos="100000">
                <a:srgbClr val="FFB874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algn="r"/>
            <a:r>
              <a:rPr lang="en-US" sz="6600" dirty="0"/>
              <a:t>Tools for fiscal openness</a:t>
            </a:r>
          </a:p>
        </p:txBody>
      </p:sp>
    </p:spTree>
    <p:extLst>
      <p:ext uri="{BB962C8B-B14F-4D97-AF65-F5344CB8AC3E}">
        <p14:creationId xmlns:p14="http://schemas.microsoft.com/office/powerpoint/2010/main" val="862577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5521" y="1115611"/>
            <a:ext cx="8106448" cy="389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3200" dirty="0">
                <a:solidFill>
                  <a:srgbClr val="FB5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for technology sake </a:t>
            </a:r>
            <a:r>
              <a:rPr lang="en-US" sz="3200" dirty="0">
                <a:solidFill>
                  <a:schemeClr val="bg1"/>
                </a:solidFill>
                <a:highlight>
                  <a:srgbClr val="49B08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 not useful to enable public engagement, </a:t>
            </a:r>
            <a:r>
              <a:rPr lang="en-US" sz="3200" dirty="0">
                <a:solidFill>
                  <a:schemeClr val="bg1"/>
                </a:solidFill>
                <a:highlight>
                  <a:srgbClr val="FF69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but used correctly </a:t>
            </a:r>
            <a:r>
              <a:rPr lang="en-US" sz="3200" dirty="0">
                <a:solidFill>
                  <a:srgbClr val="FF69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it is our most powerful tool for fiscal openness.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NZ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NZ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A35C0-D8E2-4314-A795-90F01E3EF41B}"/>
              </a:ext>
            </a:extLst>
          </p:cNvPr>
          <p:cNvSpPr txBox="1"/>
          <p:nvPr/>
        </p:nvSpPr>
        <p:spPr>
          <a:xfrm>
            <a:off x="2797957" y="3755572"/>
            <a:ext cx="3387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  <a:highlight>
                  <a:srgbClr val="FF69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Reimagining </a:t>
            </a:r>
            <a:r>
              <a:rPr lang="en-NZ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conversations in terms of </a:t>
            </a:r>
            <a:r>
              <a:rPr lang="en-NZ" dirty="0">
                <a:solidFill>
                  <a:schemeClr val="bg1"/>
                </a:solidFill>
                <a:highlight>
                  <a:srgbClr val="FF69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n-NZ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involved and</a:t>
            </a:r>
            <a:r>
              <a:rPr lang="en-N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dirty="0">
                <a:solidFill>
                  <a:schemeClr val="bg1"/>
                </a:solidFill>
                <a:highlight>
                  <a:srgbClr val="FF69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N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participate.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8E062ACF-5AB3-4572-863F-7A523D48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717"/>
            <a:ext cx="9144000" cy="35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3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BA415-475D-4A5A-A56A-47C9F99CF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717"/>
            <a:ext cx="9144000" cy="35465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06A9A-EC3C-454F-A865-C01130C498A2}"/>
              </a:ext>
            </a:extLst>
          </p:cNvPr>
          <p:cNvSpPr txBox="1"/>
          <p:nvPr/>
        </p:nvSpPr>
        <p:spPr>
          <a:xfrm>
            <a:off x="2486608" y="265369"/>
            <a:ext cx="4170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User-centered</a:t>
            </a:r>
            <a:r>
              <a:rPr lang="es-MX" sz="28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dirty="0" err="1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en-US" sz="28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61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A2A5AB8-48F9-4343-B2A4-B95B2DDE4B2B}"/>
              </a:ext>
            </a:extLst>
          </p:cNvPr>
          <p:cNvSpPr txBox="1">
            <a:spLocks/>
          </p:cNvSpPr>
          <p:nvPr/>
        </p:nvSpPr>
        <p:spPr>
          <a:xfrm>
            <a:off x="-135781" y="1639530"/>
            <a:ext cx="2984090" cy="83820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6900"/>
                </a:solidFill>
                <a:latin typeface="Calibri"/>
                <a:cs typeface="Calibri"/>
              </a:rPr>
              <a:t>With purpose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6292E8-6AB6-4953-B7AE-2B0F01FE99AC}"/>
              </a:ext>
            </a:extLst>
          </p:cNvPr>
          <p:cNvSpPr txBox="1">
            <a:spLocks/>
          </p:cNvSpPr>
          <p:nvPr/>
        </p:nvSpPr>
        <p:spPr>
          <a:xfrm>
            <a:off x="3100555" y="1639530"/>
            <a:ext cx="2984090" cy="83820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6900"/>
                </a:solidFill>
                <a:latin typeface="Calibri"/>
                <a:cs typeface="Calibri"/>
              </a:rPr>
              <a:t>User-centered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C7BC30-F35F-49A8-A2F1-0B11663E720A}"/>
              </a:ext>
            </a:extLst>
          </p:cNvPr>
          <p:cNvSpPr txBox="1"/>
          <p:nvPr/>
        </p:nvSpPr>
        <p:spPr>
          <a:xfrm>
            <a:off x="746076" y="328746"/>
            <a:ext cx="7439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900"/>
                </a:solidFill>
                <a:latin typeface="Arial"/>
                <a:cs typeface="Arial"/>
              </a:rPr>
              <a:t>Pillars of Fiscal Transparency Policies for </a:t>
            </a:r>
            <a:r>
              <a:rPr lang="en-US" sz="2800" b="1" dirty="0">
                <a:solidFill>
                  <a:srgbClr val="60CD96"/>
                </a:solidFill>
                <a:latin typeface="Arial"/>
                <a:cs typeface="Arial"/>
              </a:rPr>
              <a:t>Meaningful</a:t>
            </a:r>
            <a:r>
              <a:rPr lang="en-US" sz="2400" b="1" dirty="0">
                <a:solidFill>
                  <a:srgbClr val="FF6900"/>
                </a:solidFill>
                <a:latin typeface="Arial"/>
                <a:cs typeface="Arial"/>
              </a:rPr>
              <a:t> Disclosure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0F9561-D3C2-428F-8AB8-60E8A580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738" y="3118287"/>
            <a:ext cx="3668242" cy="142275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E64137E-150A-49DB-8BF9-A1EC9663AA53}"/>
              </a:ext>
            </a:extLst>
          </p:cNvPr>
          <p:cNvSpPr/>
          <p:nvPr/>
        </p:nvSpPr>
        <p:spPr>
          <a:xfrm>
            <a:off x="372451" y="2861188"/>
            <a:ext cx="1967626" cy="1750142"/>
          </a:xfrm>
          <a:prstGeom prst="ellipse">
            <a:avLst/>
          </a:prstGeom>
          <a:solidFill>
            <a:srgbClr val="EE7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Objectives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9B74DA-7020-40AD-B8F0-1372DA0CCC4F}"/>
              </a:ext>
            </a:extLst>
          </p:cNvPr>
          <p:cNvSpPr txBox="1">
            <a:spLocks/>
          </p:cNvSpPr>
          <p:nvPr/>
        </p:nvSpPr>
        <p:spPr>
          <a:xfrm>
            <a:off x="6336892" y="1639530"/>
            <a:ext cx="2984090" cy="83820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6900"/>
                </a:solidFill>
                <a:latin typeface="Calibri"/>
                <a:cs typeface="Calibri"/>
              </a:rPr>
              <a:t>Sustainable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E4CBED-D449-4347-812C-553839F8A4CE}"/>
              </a:ext>
            </a:extLst>
          </p:cNvPr>
          <p:cNvSpPr/>
          <p:nvPr/>
        </p:nvSpPr>
        <p:spPr>
          <a:xfrm>
            <a:off x="6853084" y="2861188"/>
            <a:ext cx="1967626" cy="717754"/>
          </a:xfrm>
          <a:prstGeom prst="rect">
            <a:avLst/>
          </a:prstGeom>
          <a:solidFill>
            <a:srgbClr val="73CC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Demand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19ECA8-FF03-45EB-8A4E-BD264934D486}"/>
              </a:ext>
            </a:extLst>
          </p:cNvPr>
          <p:cNvSpPr/>
          <p:nvPr/>
        </p:nvSpPr>
        <p:spPr>
          <a:xfrm>
            <a:off x="6853084" y="3962400"/>
            <a:ext cx="1967626" cy="717754"/>
          </a:xfrm>
          <a:prstGeom prst="rect">
            <a:avLst/>
          </a:prstGeom>
          <a:solidFill>
            <a:srgbClr val="73CC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Embeded</a:t>
            </a:r>
            <a:r>
              <a:rPr lang="es-MX" dirty="0"/>
              <a:t> in </a:t>
            </a:r>
            <a:r>
              <a:rPr lang="es-MX" dirty="0" err="1"/>
              <a:t>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77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en-Forum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74" y="1409869"/>
            <a:ext cx="3701542" cy="2695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4" y="1409870"/>
            <a:ext cx="3701539" cy="2695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848" y="259920"/>
            <a:ext cx="809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900"/>
                </a:solidFill>
                <a:latin typeface="Arial"/>
                <a:cs typeface="Arial"/>
              </a:rPr>
              <a:t>Developing a FT portal: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 on </a:t>
            </a:r>
            <a:r>
              <a:rPr lang="en-US" sz="2400" b="1" dirty="0">
                <a:solidFill>
                  <a:srgbClr val="FF6900"/>
                </a:solidFill>
                <a:latin typeface="Arial"/>
                <a:cs typeface="Arial"/>
              </a:rPr>
              <a:t>dialogue supply/demand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consultation on content</a:t>
            </a:r>
          </a:p>
        </p:txBody>
      </p:sp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231865FF-7DB4-C747-8986-F8CF1ABBF8A4}"/>
              </a:ext>
            </a:extLst>
          </p:cNvPr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26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FCEE89-B70F-964C-8B27-0764C71BA581}"/>
              </a:ext>
            </a:extLst>
          </p:cNvPr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07F48CE-859A-5440-AA7F-270AF867CCC8}"/>
              </a:ext>
            </a:extLst>
          </p:cNvPr>
          <p:cNvSpPr txBox="1"/>
          <p:nvPr/>
        </p:nvSpPr>
        <p:spPr>
          <a:xfrm>
            <a:off x="524848" y="4238120"/>
            <a:ext cx="81745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Single entry point to make fiscal data more accessible, simple &amp; relevant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Work with Argentina, Brazil, Mexico, Indonesia, South Africa, Uruguay, Dominican Republic, El Salvador, Nigeria &amp; soon… Croatia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95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365F5D-42FE-4F41-9DA4-9D64C9B55C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1000">
                <a:srgbClr val="0070C0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F9AAB-C206-4CC3-BCEF-AD1FE577EAD8}"/>
              </a:ext>
            </a:extLst>
          </p:cNvPr>
          <p:cNvSpPr txBox="1"/>
          <p:nvPr/>
        </p:nvSpPr>
        <p:spPr>
          <a:xfrm>
            <a:off x="2322801" y="2800710"/>
            <a:ext cx="4498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Mongolia </a:t>
            </a:r>
          </a:p>
          <a:p>
            <a:pPr algn="ctr"/>
            <a:r>
              <a:rPr lang="es-MX" sz="3200" dirty="0">
                <a:solidFill>
                  <a:schemeClr val="bg1"/>
                </a:solidFill>
              </a:rPr>
              <a:t>Glass account and Budget Transparency Portal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32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FBF6EC-62B8-4860-A40E-CF9162C47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8105"/>
            <a:ext cx="9144000" cy="4802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15B46-1EDD-4294-942B-2AD46B071EF1}"/>
              </a:ext>
            </a:extLst>
          </p:cNvPr>
          <p:cNvSpPr txBox="1"/>
          <p:nvPr/>
        </p:nvSpPr>
        <p:spPr>
          <a:xfrm>
            <a:off x="1720645" y="334297"/>
            <a:ext cx="5702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Budget Survey</a:t>
            </a:r>
          </a:p>
          <a:p>
            <a:pPr algn="ctr"/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Results</a:t>
            </a:r>
          </a:p>
        </p:txBody>
      </p:sp>
    </p:spTree>
    <p:extLst>
      <p:ext uri="{BB962C8B-B14F-4D97-AF65-F5344CB8AC3E}">
        <p14:creationId xmlns:p14="http://schemas.microsoft.com/office/powerpoint/2010/main" val="2020291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645DC3-9B84-439A-9704-1EE6D358DF48}"/>
              </a:ext>
            </a:extLst>
          </p:cNvPr>
          <p:cNvSpPr txBox="1"/>
          <p:nvPr/>
        </p:nvSpPr>
        <p:spPr>
          <a:xfrm>
            <a:off x="1720645" y="206132"/>
            <a:ext cx="5702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Budget Survey</a:t>
            </a:r>
          </a:p>
          <a:p>
            <a:pPr algn="ctr"/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Results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A88576-EBDA-4A2F-9A44-12C5EF8818C0}"/>
              </a:ext>
            </a:extLst>
          </p:cNvPr>
          <p:cNvGrpSpPr/>
          <p:nvPr/>
        </p:nvGrpSpPr>
        <p:grpSpPr>
          <a:xfrm>
            <a:off x="0" y="1779710"/>
            <a:ext cx="9144000" cy="3729320"/>
            <a:chOff x="0" y="1248082"/>
            <a:chExt cx="9144000" cy="37293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66A38EB-D709-4160-98B5-0A475F18A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1470"/>
            <a:stretch/>
          </p:blipFill>
          <p:spPr>
            <a:xfrm>
              <a:off x="0" y="1248082"/>
              <a:ext cx="9144000" cy="7356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C835BD-7549-4A77-951A-A59BB2A7D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026"/>
            <a:stretch/>
          </p:blipFill>
          <p:spPr>
            <a:xfrm>
              <a:off x="0" y="2159774"/>
              <a:ext cx="9144000" cy="281762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EA734B5-688A-4208-93A6-9DE92ED4BCBC}"/>
              </a:ext>
            </a:extLst>
          </p:cNvPr>
          <p:cNvSpPr txBox="1"/>
          <p:nvPr/>
        </p:nvSpPr>
        <p:spPr>
          <a:xfrm>
            <a:off x="3380940" y="1203546"/>
            <a:ext cx="2382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Average: 42 </a:t>
            </a:r>
          </a:p>
        </p:txBody>
      </p:sp>
    </p:spTree>
    <p:extLst>
      <p:ext uri="{BB962C8B-B14F-4D97-AF65-F5344CB8AC3E}">
        <p14:creationId xmlns:p14="http://schemas.microsoft.com/office/powerpoint/2010/main" val="196350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2217" y="1557403"/>
            <a:ext cx="813872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 and Thank You (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EU+WB+you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 Transparency: Trends and Possibilities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&amp; usable data: BOOST &amp; Open Fiscal Data Package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Better Informed Citizens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Participation Mechanisms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Steps: Towards a Dialogue to Continue Advancing FT in Mongolia</a:t>
            </a:r>
          </a:p>
        </p:txBody>
      </p:sp>
      <p:sp>
        <p:nvSpPr>
          <p:cNvPr id="3" name="Marcador de número de diapositiva 2"/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3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7307" y="721618"/>
            <a:ext cx="4849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9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Agenda for the Meeting </a:t>
            </a:r>
          </a:p>
        </p:txBody>
      </p:sp>
    </p:spTree>
    <p:extLst>
      <p:ext uri="{BB962C8B-B14F-4D97-AF65-F5344CB8AC3E}">
        <p14:creationId xmlns:p14="http://schemas.microsoft.com/office/powerpoint/2010/main" val="20576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5A10E-F561-4F81-9064-17C290813B36}"/>
              </a:ext>
            </a:extLst>
          </p:cNvPr>
          <p:cNvSpPr txBox="1"/>
          <p:nvPr/>
        </p:nvSpPr>
        <p:spPr>
          <a:xfrm>
            <a:off x="589935" y="1034945"/>
            <a:ext cx="77281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Budget Partnership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  <a:p>
            <a:pPr marL="514350" indent="-457200">
              <a:buFont typeface="+mj-lt"/>
              <a:buAutoNum type="arabicPeriod"/>
              <a:defRPr/>
            </a:pPr>
            <a:r>
              <a:rPr lang="en-US" dirty="0">
                <a:cs typeface="Calibri"/>
              </a:rPr>
              <a:t>Public access to key national budget information  </a:t>
            </a:r>
          </a:p>
          <a:p>
            <a:pPr marL="514350" indent="-457200">
              <a:buFont typeface="+mj-lt"/>
              <a:buAutoNum type="arabicPeriod"/>
              <a:defRPr/>
            </a:pPr>
            <a:r>
              <a:rPr lang="en-US" dirty="0">
                <a:cs typeface="Calibri"/>
              </a:rPr>
              <a:t>Opportunities for public participation in budget processes </a:t>
            </a:r>
          </a:p>
          <a:p>
            <a:pPr marL="514350" indent="-457200">
              <a:buFont typeface="+mj-lt"/>
              <a:buAutoNum type="arabicPeriod"/>
              <a:defRPr/>
            </a:pPr>
            <a:r>
              <a:rPr lang="en-US" dirty="0">
                <a:cs typeface="Calibri"/>
              </a:rPr>
              <a:t>Role of formal oversight institutions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Survey of 142 questions, around 8 key Budget documents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on international good practices developed by the IMF, OECD, INTOSAI, GIFT, and the IBP.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Survey answered by civil society; reviewed by government and peer reviewer.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03788-4BC1-4C88-B29A-4B608AB4EE35}"/>
              </a:ext>
            </a:extLst>
          </p:cNvPr>
          <p:cNvSpPr txBox="1"/>
          <p:nvPr/>
        </p:nvSpPr>
        <p:spPr>
          <a:xfrm>
            <a:off x="1720645" y="334297"/>
            <a:ext cx="5702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Budget Survey</a:t>
            </a:r>
          </a:p>
        </p:txBody>
      </p:sp>
    </p:spTree>
    <p:extLst>
      <p:ext uri="{BB962C8B-B14F-4D97-AF65-F5344CB8AC3E}">
        <p14:creationId xmlns:p14="http://schemas.microsoft.com/office/powerpoint/2010/main" val="4156071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42FAF8-843A-4B18-A50D-36DBC3261D2D}"/>
              </a:ext>
            </a:extLst>
          </p:cNvPr>
          <p:cNvSpPr/>
          <p:nvPr/>
        </p:nvSpPr>
        <p:spPr>
          <a:xfrm>
            <a:off x="820993" y="1745351"/>
            <a:ext cx="59632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514350">
              <a:spcAft>
                <a:spcPts val="1200"/>
              </a:spcAft>
              <a:buSzPct val="110000"/>
              <a:buFont typeface="+mj-lt"/>
              <a:buAutoNum type="arabicPeriod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Pre-Budget Statement </a:t>
            </a:r>
          </a:p>
          <a:p>
            <a:pPr marL="914400" lvl="1" indent="-514350">
              <a:spcAft>
                <a:spcPts val="1200"/>
              </a:spcAft>
              <a:buSzPct val="110000"/>
              <a:buFont typeface="+mj-lt"/>
              <a:buAutoNum type="arabicPeriod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Executive’s Budget Proposal </a:t>
            </a:r>
          </a:p>
          <a:p>
            <a:pPr marL="914400" lvl="1" indent="-514350">
              <a:spcAft>
                <a:spcPts val="1200"/>
              </a:spcAft>
              <a:buSzPct val="110000"/>
              <a:buFont typeface="+mj-lt"/>
              <a:buAutoNum type="arabicPeriod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Enacted Budget </a:t>
            </a:r>
          </a:p>
          <a:p>
            <a:pPr marL="914400" lvl="1" indent="-514350">
              <a:spcAft>
                <a:spcPts val="1200"/>
              </a:spcAft>
              <a:buSzPct val="110000"/>
              <a:buFont typeface="+mj-lt"/>
              <a:buAutoNum type="arabicPeriod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Citizens Budget </a:t>
            </a:r>
          </a:p>
          <a:p>
            <a:pPr marL="914400" lvl="1" indent="-514350">
              <a:spcAft>
                <a:spcPts val="1200"/>
              </a:spcAft>
              <a:buSzPct val="110000"/>
              <a:buFont typeface="+mj-lt"/>
              <a:buAutoNum type="arabicPeriod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In-Year Reports </a:t>
            </a:r>
          </a:p>
          <a:p>
            <a:pPr marL="914400" lvl="1" indent="-514350">
              <a:spcAft>
                <a:spcPts val="1200"/>
              </a:spcAft>
              <a:buSzPct val="110000"/>
              <a:buFont typeface="+mj-lt"/>
              <a:buAutoNum type="arabicPeriod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Mid-Year Review </a:t>
            </a:r>
          </a:p>
          <a:p>
            <a:pPr marL="914400" lvl="1" indent="-514350">
              <a:spcAft>
                <a:spcPts val="1200"/>
              </a:spcAft>
              <a:buSzPct val="110000"/>
              <a:buFont typeface="+mj-lt"/>
              <a:buAutoNum type="arabicPeriod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Year-End Reports </a:t>
            </a:r>
          </a:p>
          <a:p>
            <a:pPr marL="914400" lvl="1" indent="-514350">
              <a:spcAft>
                <a:spcPts val="1200"/>
              </a:spcAft>
              <a:buSzPct val="110000"/>
              <a:buFont typeface="+mj-lt"/>
              <a:buAutoNum type="arabicPeriod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Audit Report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8805A-09C9-4593-8CF3-6883E5663E95}"/>
              </a:ext>
            </a:extLst>
          </p:cNvPr>
          <p:cNvSpPr txBox="1"/>
          <p:nvPr/>
        </p:nvSpPr>
        <p:spPr>
          <a:xfrm>
            <a:off x="1720645" y="334297"/>
            <a:ext cx="5702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Budget Survey: 8 Key Budget Documents</a:t>
            </a:r>
          </a:p>
        </p:txBody>
      </p:sp>
    </p:spTree>
    <p:extLst>
      <p:ext uri="{BB962C8B-B14F-4D97-AF65-F5344CB8AC3E}">
        <p14:creationId xmlns:p14="http://schemas.microsoft.com/office/powerpoint/2010/main" val="2837450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645DC3-9B84-439A-9704-1EE6D358DF48}"/>
              </a:ext>
            </a:extLst>
          </p:cNvPr>
          <p:cNvSpPr txBox="1"/>
          <p:nvPr/>
        </p:nvSpPr>
        <p:spPr>
          <a:xfrm>
            <a:off x="1720645" y="221370"/>
            <a:ext cx="5702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Budget Survey</a:t>
            </a:r>
          </a:p>
          <a:p>
            <a:pPr algn="ctr"/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734B5-688A-4208-93A6-9DE92ED4BCBC}"/>
              </a:ext>
            </a:extLst>
          </p:cNvPr>
          <p:cNvSpPr txBox="1"/>
          <p:nvPr/>
        </p:nvSpPr>
        <p:spPr>
          <a:xfrm>
            <a:off x="1426464" y="1559836"/>
            <a:ext cx="6291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MONGOLIA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61C3E-414C-4744-8946-CF81BEA94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8522"/>
            <a:ext cx="9144000" cy="20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61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C9529-02E7-4FE4-8A25-D72018C97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274"/>
            <a:ext cx="9144000" cy="3832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E71AE-AE95-48F3-85AF-2AC37ED0AA25}"/>
              </a:ext>
            </a:extLst>
          </p:cNvPr>
          <p:cNvSpPr txBox="1"/>
          <p:nvPr/>
        </p:nvSpPr>
        <p:spPr>
          <a:xfrm>
            <a:off x="1720645" y="221370"/>
            <a:ext cx="570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Mongolia</a:t>
            </a:r>
          </a:p>
        </p:txBody>
      </p:sp>
    </p:spTree>
    <p:extLst>
      <p:ext uri="{BB962C8B-B14F-4D97-AF65-F5344CB8AC3E}">
        <p14:creationId xmlns:p14="http://schemas.microsoft.com/office/powerpoint/2010/main" val="1833556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A63B3-477C-4859-A035-259FC7BD0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75" y="984817"/>
            <a:ext cx="7147249" cy="4888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A5187-417B-4AA2-8314-96E13B6FCDD6}"/>
              </a:ext>
            </a:extLst>
          </p:cNvPr>
          <p:cNvSpPr txBox="1"/>
          <p:nvPr/>
        </p:nvSpPr>
        <p:spPr>
          <a:xfrm>
            <a:off x="1720645" y="213940"/>
            <a:ext cx="570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Mongolia</a:t>
            </a:r>
          </a:p>
        </p:txBody>
      </p:sp>
    </p:spTree>
    <p:extLst>
      <p:ext uri="{BB962C8B-B14F-4D97-AF65-F5344CB8AC3E}">
        <p14:creationId xmlns:p14="http://schemas.microsoft.com/office/powerpoint/2010/main" val="1154021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BC849-91BD-4C41-B653-4FB532D62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193"/>
            <a:ext cx="9144000" cy="4191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43A23-0497-41E5-8197-1A7123630D48}"/>
              </a:ext>
            </a:extLst>
          </p:cNvPr>
          <p:cNvSpPr txBox="1"/>
          <p:nvPr/>
        </p:nvSpPr>
        <p:spPr>
          <a:xfrm>
            <a:off x="1720645" y="213940"/>
            <a:ext cx="570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Mongolia</a:t>
            </a:r>
          </a:p>
        </p:txBody>
      </p:sp>
    </p:spTree>
    <p:extLst>
      <p:ext uri="{BB962C8B-B14F-4D97-AF65-F5344CB8AC3E}">
        <p14:creationId xmlns:p14="http://schemas.microsoft.com/office/powerpoint/2010/main" val="2160967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3B938-7ACE-4F92-817D-551CBE3F1A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0000">
                <a:srgbClr val="FF6900"/>
              </a:gs>
              <a:gs pos="0">
                <a:srgbClr val="EA1D75"/>
              </a:gs>
              <a:gs pos="100000">
                <a:srgbClr val="FFB874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algn="r"/>
            <a:r>
              <a:rPr lang="en-US" sz="5400" dirty="0"/>
              <a:t>Fiscal Transparency Portals:</a:t>
            </a:r>
          </a:p>
          <a:p>
            <a:pPr algn="r"/>
            <a:r>
              <a:rPr lang="en-US" sz="6000" dirty="0"/>
              <a:t>International Experiences</a:t>
            </a:r>
          </a:p>
        </p:txBody>
      </p:sp>
    </p:spTree>
    <p:extLst>
      <p:ext uri="{BB962C8B-B14F-4D97-AF65-F5344CB8AC3E}">
        <p14:creationId xmlns:p14="http://schemas.microsoft.com/office/powerpoint/2010/main" val="4120831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B1EC52-C1BC-4F09-8BB2-B1A342FF4476}"/>
              </a:ext>
            </a:extLst>
          </p:cNvPr>
          <p:cNvSpPr txBox="1"/>
          <p:nvPr/>
        </p:nvSpPr>
        <p:spPr>
          <a:xfrm>
            <a:off x="286329" y="3291006"/>
            <a:ext cx="2161309" cy="369332"/>
          </a:xfrm>
          <a:prstGeom prst="rect">
            <a:avLst/>
          </a:prstGeom>
          <a:solidFill>
            <a:srgbClr val="FB530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err="1">
                <a:solidFill>
                  <a:schemeClr val="bg1"/>
                </a:solidFill>
              </a:rPr>
              <a:t>Mexico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A95BC1-77B1-4591-A21D-D1A765D7AF8F}"/>
              </a:ext>
            </a:extLst>
          </p:cNvPr>
          <p:cNvSpPr txBox="1"/>
          <p:nvPr/>
        </p:nvSpPr>
        <p:spPr>
          <a:xfrm>
            <a:off x="203198" y="5732389"/>
            <a:ext cx="2161309" cy="369332"/>
          </a:xfrm>
          <a:prstGeom prst="rect">
            <a:avLst/>
          </a:prstGeom>
          <a:solidFill>
            <a:srgbClr val="FB530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Indonesia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F1092-CDB5-41AF-8E9D-2F758CE11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23"/>
          <a:stretch/>
        </p:blipFill>
        <p:spPr>
          <a:xfrm>
            <a:off x="2928419" y="2383961"/>
            <a:ext cx="4931728" cy="21834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9C406E-1645-43F6-B895-B450411DF8BB}"/>
              </a:ext>
            </a:extLst>
          </p:cNvPr>
          <p:cNvCxnSpPr/>
          <p:nvPr/>
        </p:nvCxnSpPr>
        <p:spPr>
          <a:xfrm>
            <a:off x="822036" y="2262909"/>
            <a:ext cx="8331200" cy="0"/>
          </a:xfrm>
          <a:prstGeom prst="line">
            <a:avLst/>
          </a:prstGeom>
          <a:ln>
            <a:solidFill>
              <a:srgbClr val="FB5308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215EDD-28F0-4E01-8E1B-E0EBCEB0A449}"/>
              </a:ext>
            </a:extLst>
          </p:cNvPr>
          <p:cNvCxnSpPr/>
          <p:nvPr/>
        </p:nvCxnSpPr>
        <p:spPr>
          <a:xfrm>
            <a:off x="808186" y="4668982"/>
            <a:ext cx="8331200" cy="0"/>
          </a:xfrm>
          <a:prstGeom prst="line">
            <a:avLst/>
          </a:prstGeom>
          <a:ln>
            <a:solidFill>
              <a:srgbClr val="FB5308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8ECA75-195E-4E20-9510-C21DDEBEE8ED}"/>
              </a:ext>
            </a:extLst>
          </p:cNvPr>
          <p:cNvSpPr txBox="1"/>
          <p:nvPr/>
        </p:nvSpPr>
        <p:spPr>
          <a:xfrm>
            <a:off x="347401" y="1018215"/>
            <a:ext cx="2161309" cy="369332"/>
          </a:xfrm>
          <a:prstGeom prst="rect">
            <a:avLst/>
          </a:prstGeom>
          <a:solidFill>
            <a:srgbClr val="FB530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South </a:t>
            </a:r>
            <a:r>
              <a:rPr lang="es-MX" dirty="0" err="1">
                <a:solidFill>
                  <a:schemeClr val="bg1"/>
                </a:solidFill>
              </a:rPr>
              <a:t>Africa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110021-1CDE-4BEF-A285-E736A3533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19"/>
          <a:stretch/>
        </p:blipFill>
        <p:spPr>
          <a:xfrm>
            <a:off x="2928419" y="125313"/>
            <a:ext cx="4859477" cy="20165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A11049-2F84-4699-B924-2F833E4BB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54"/>
          <a:stretch/>
        </p:blipFill>
        <p:spPr>
          <a:xfrm>
            <a:off x="2928419" y="4750262"/>
            <a:ext cx="4931728" cy="20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4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365F5D-42FE-4F41-9DA4-9D64C9B55C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AD3C64"/>
              </a:gs>
              <a:gs pos="71000">
                <a:srgbClr val="EE7A8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F9AAB-C206-4CC3-BCEF-AD1FE577EAD8}"/>
              </a:ext>
            </a:extLst>
          </p:cNvPr>
          <p:cNvSpPr txBox="1"/>
          <p:nvPr/>
        </p:nvSpPr>
        <p:spPr>
          <a:xfrm>
            <a:off x="2322801" y="3136612"/>
            <a:ext cx="449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South </a:t>
            </a:r>
            <a:r>
              <a:rPr lang="es-MX" sz="3200" dirty="0" err="1">
                <a:solidFill>
                  <a:schemeClr val="bg1"/>
                </a:solidFill>
              </a:rPr>
              <a:t>Africa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20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1859A-CF98-4631-8ED5-6587259C6A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1990" y="410753"/>
            <a:ext cx="6026150" cy="479425"/>
          </a:xfr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a bridge through Open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637950-EF93-41EB-B0BE-6E3752959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4" t="12978" r="24717" b="4141"/>
          <a:stretch/>
        </p:blipFill>
        <p:spPr>
          <a:xfrm>
            <a:off x="124803" y="1289693"/>
            <a:ext cx="4127465" cy="378129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CA5665D-590F-4168-A170-1209440A6305}"/>
              </a:ext>
            </a:extLst>
          </p:cNvPr>
          <p:cNvSpPr/>
          <p:nvPr/>
        </p:nvSpPr>
        <p:spPr>
          <a:xfrm>
            <a:off x="4091329" y="2956437"/>
            <a:ext cx="633619" cy="1152656"/>
          </a:xfrm>
          <a:prstGeom prst="rightArrow">
            <a:avLst/>
          </a:prstGeom>
          <a:solidFill>
            <a:srgbClr val="FB53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304EB5-EF2F-46B9-9670-C641BA729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73" r="48827" b="4336"/>
          <a:stretch/>
        </p:blipFill>
        <p:spPr>
          <a:xfrm>
            <a:off x="4735740" y="1289693"/>
            <a:ext cx="4377093" cy="3781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BD3F3A-494D-4885-A3A6-070FA6148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85" y="4775573"/>
            <a:ext cx="2857500" cy="74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6F29B3-8DFE-451B-AECB-EAA273FCF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25" t="8703" r="63437" b="80556"/>
          <a:stretch/>
        </p:blipFill>
        <p:spPr>
          <a:xfrm>
            <a:off x="4829400" y="4775573"/>
            <a:ext cx="2647573" cy="867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483E56-060F-40B9-A810-86670E10C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762" y="4995603"/>
            <a:ext cx="1644238" cy="427505"/>
          </a:xfrm>
          <a:prstGeom prst="rect">
            <a:avLst/>
          </a:prstGeom>
        </p:spPr>
      </p:pic>
      <p:pic>
        <p:nvPicPr>
          <p:cNvPr id="8196" name="Picture 4" descr="https://vulekamali.gov.za/assets/images/imali-yethu-logo-h.png">
            <a:extLst>
              <a:ext uri="{FF2B5EF4-FFF2-40B4-BE49-F238E27FC236}">
                <a16:creationId xmlns:a16="http://schemas.microsoft.com/office/drawing/2014/main" id="{1560690A-A4B1-4A53-8B58-AF611EE87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84" y="5295234"/>
            <a:ext cx="1160837" cy="4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089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1341" y="1192658"/>
            <a:ext cx="81387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link between fiscal transparency, public awareness,  participation &amp; better use of public resources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ways to improve the quality of budget data through tools designed for disclosure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importance of addressing the needs of information users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how governments engage CSO &amp; examining citizen-centric focus transparency efforts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 recent Mongolia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efforts &amp; exploring coordination mechanisms between authorities &amp; CSO for improving </a:t>
            </a:r>
            <a:r>
              <a:rPr lang="en-N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 transparency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Marcador de número de diapositiva 2"/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4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42914" y="400342"/>
            <a:ext cx="5258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9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Objectives of the Meeting </a:t>
            </a:r>
          </a:p>
        </p:txBody>
      </p:sp>
    </p:spTree>
    <p:extLst>
      <p:ext uri="{BB962C8B-B14F-4D97-AF65-F5344CB8AC3E}">
        <p14:creationId xmlns:p14="http://schemas.microsoft.com/office/powerpoint/2010/main" val="2072031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r: 6 Points 6">
            <a:extLst>
              <a:ext uri="{FF2B5EF4-FFF2-40B4-BE49-F238E27FC236}">
                <a16:creationId xmlns:a16="http://schemas.microsoft.com/office/drawing/2014/main" id="{64A2A0DD-07F6-4E64-9EB5-DFB4AAE648EC}"/>
              </a:ext>
            </a:extLst>
          </p:cNvPr>
          <p:cNvSpPr/>
          <p:nvPr/>
        </p:nvSpPr>
        <p:spPr>
          <a:xfrm>
            <a:off x="259212" y="539137"/>
            <a:ext cx="2857076" cy="3014426"/>
          </a:xfrm>
          <a:prstGeom prst="star6">
            <a:avLst/>
          </a:prstGeom>
          <a:solidFill>
            <a:srgbClr val="FF6900"/>
          </a:solidFill>
          <a:ln>
            <a:solidFill>
              <a:srgbClr val="FF6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Deep </a:t>
            </a:r>
            <a:r>
              <a:rPr lang="es-MX" sz="2000" dirty="0" err="1"/>
              <a:t>collaboration</a:t>
            </a:r>
            <a:endParaRPr lang="es-MX" sz="2000" dirty="0"/>
          </a:p>
          <a:p>
            <a:pPr algn="ctr"/>
            <a:r>
              <a:rPr lang="es-MX" dirty="0" err="1"/>
              <a:t>Gov</a:t>
            </a:r>
            <a:r>
              <a:rPr lang="es-MX" dirty="0"/>
              <a:t>-Civil </a:t>
            </a:r>
            <a:r>
              <a:rPr lang="es-MX" dirty="0" err="1"/>
              <a:t>Society</a:t>
            </a:r>
            <a:endParaRPr lang="en-US" sz="2400" dirty="0"/>
          </a:p>
        </p:txBody>
      </p:sp>
      <p:pic>
        <p:nvPicPr>
          <p:cNvPr id="2050" name="Picture 2" descr="https://vulekamali.gov.za/assets/images/imali-yethu-logo-h.png">
            <a:extLst>
              <a:ext uri="{FF2B5EF4-FFF2-40B4-BE49-F238E27FC236}">
                <a16:creationId xmlns:a16="http://schemas.microsoft.com/office/drawing/2014/main" id="{4AD6C0BE-53A7-4271-8C9A-1AB72597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55" y="1853267"/>
            <a:ext cx="2366645" cy="114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vulekamali.gov.za/assets/images/treasury-logo.jpg">
            <a:extLst>
              <a:ext uri="{FF2B5EF4-FFF2-40B4-BE49-F238E27FC236}">
                <a16:creationId xmlns:a16="http://schemas.microsoft.com/office/drawing/2014/main" id="{6A4E6A39-068B-4768-B7CF-AC0EC91F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46" y="1853267"/>
            <a:ext cx="2756251" cy="97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ross 2">
            <a:extLst>
              <a:ext uri="{FF2B5EF4-FFF2-40B4-BE49-F238E27FC236}">
                <a16:creationId xmlns:a16="http://schemas.microsoft.com/office/drawing/2014/main" id="{CD0A4B4D-F020-43E5-A525-E642E086DF51}"/>
              </a:ext>
            </a:extLst>
          </p:cNvPr>
          <p:cNvSpPr/>
          <p:nvPr/>
        </p:nvSpPr>
        <p:spPr>
          <a:xfrm>
            <a:off x="6044963" y="2009959"/>
            <a:ext cx="665020" cy="805225"/>
          </a:xfrm>
          <a:prstGeom prst="plus">
            <a:avLst>
              <a:gd name="adj" fmla="val 36301"/>
            </a:avLst>
          </a:prstGeom>
          <a:solidFill>
            <a:srgbClr val="FF6900"/>
          </a:solidFill>
          <a:ln>
            <a:solidFill>
              <a:srgbClr val="FF6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EELC">
            <a:extLst>
              <a:ext uri="{FF2B5EF4-FFF2-40B4-BE49-F238E27FC236}">
                <a16:creationId xmlns:a16="http://schemas.microsoft.com/office/drawing/2014/main" id="{A79FA2CC-AD78-4874-8DBB-D825002D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39" y="3370873"/>
            <a:ext cx="1641006" cy="42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obiSAM">
            <a:extLst>
              <a:ext uri="{FF2B5EF4-FFF2-40B4-BE49-F238E27FC236}">
                <a16:creationId xmlns:a16="http://schemas.microsoft.com/office/drawing/2014/main" id="{2443A422-2599-43F7-97EA-B2C9004B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154" y="3315339"/>
            <a:ext cx="1802116" cy="5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DAC">
            <a:extLst>
              <a:ext uri="{FF2B5EF4-FFF2-40B4-BE49-F238E27FC236}">
                <a16:creationId xmlns:a16="http://schemas.microsoft.com/office/drawing/2014/main" id="{165163EB-0516-4E83-B343-5D75489C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27" y="3241041"/>
            <a:ext cx="1753643" cy="63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SAM">
            <a:extLst>
              <a:ext uri="{FF2B5EF4-FFF2-40B4-BE49-F238E27FC236}">
                <a16:creationId xmlns:a16="http://schemas.microsoft.com/office/drawing/2014/main" id="{8928DECD-2F34-42C2-9DCA-25949CD0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15" y="3934895"/>
            <a:ext cx="978909" cy="78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ection27">
            <a:extLst>
              <a:ext uri="{FF2B5EF4-FFF2-40B4-BE49-F238E27FC236}">
                <a16:creationId xmlns:a16="http://schemas.microsoft.com/office/drawing/2014/main" id="{06738838-2922-418D-8DAB-B6A958AC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154" y="3955252"/>
            <a:ext cx="1727386" cy="5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JC">
            <a:extLst>
              <a:ext uri="{FF2B5EF4-FFF2-40B4-BE49-F238E27FC236}">
                <a16:creationId xmlns:a16="http://schemas.microsoft.com/office/drawing/2014/main" id="{3105FEF3-250C-4573-A168-FC82C86B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54" y="4264814"/>
            <a:ext cx="1371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PII">
            <a:extLst>
              <a:ext uri="{FF2B5EF4-FFF2-40B4-BE49-F238E27FC236}">
                <a16:creationId xmlns:a16="http://schemas.microsoft.com/office/drawing/2014/main" id="{48823FA5-7A02-40AC-AB0C-8076CA2C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48" y="4793452"/>
            <a:ext cx="1367620" cy="5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4209FC-2C8B-4726-B905-7BD654F2E95D}"/>
              </a:ext>
            </a:extLst>
          </p:cNvPr>
          <p:cNvSpPr/>
          <p:nvPr/>
        </p:nvSpPr>
        <p:spPr>
          <a:xfrm>
            <a:off x="3536217" y="3241041"/>
            <a:ext cx="5533053" cy="2148357"/>
          </a:xfrm>
          <a:prstGeom prst="rect">
            <a:avLst/>
          </a:prstGeom>
          <a:solidFill>
            <a:srgbClr val="FF6900">
              <a:alpha val="10980"/>
            </a:srgbClr>
          </a:solidFill>
          <a:ln>
            <a:solidFill>
              <a:srgbClr val="FF6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89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text">
            <a:extLst>
              <a:ext uri="{FF2B5EF4-FFF2-40B4-BE49-F238E27FC236}">
                <a16:creationId xmlns:a16="http://schemas.microsoft.com/office/drawing/2014/main" id="{46B01BE6-C24B-4525-976B-305B7A732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8" r="1643"/>
          <a:stretch/>
        </p:blipFill>
        <p:spPr bwMode="auto">
          <a:xfrm>
            <a:off x="86998" y="4225765"/>
            <a:ext cx="4809026" cy="21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E3E04A-8DD6-458D-9B3D-9ABA9BB90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067" y="3875833"/>
            <a:ext cx="3753585" cy="2485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6188DC-8E24-49EF-A5B0-C5651C8C756D}"/>
              </a:ext>
            </a:extLst>
          </p:cNvPr>
          <p:cNvSpPr txBox="1">
            <a:spLocks/>
          </p:cNvSpPr>
          <p:nvPr/>
        </p:nvSpPr>
        <p:spPr>
          <a:xfrm>
            <a:off x="628650" y="674013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s-MX" sz="280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lang="en-US" sz="280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ain contents</a:t>
            </a:r>
            <a:endParaRPr lang="en-US" sz="2800" dirty="0">
              <a:solidFill>
                <a:srgbClr val="FF69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75840-263F-4947-AC9C-C7E9BC14B434}"/>
              </a:ext>
            </a:extLst>
          </p:cNvPr>
          <p:cNvSpPr txBox="1"/>
          <p:nvPr/>
        </p:nvSpPr>
        <p:spPr>
          <a:xfrm>
            <a:off x="628650" y="1885190"/>
            <a:ext cx="3675312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85750" indent="-285750">
              <a:buClr>
                <a:srgbClr val="FB5308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</a:defRPr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Open Spending: Budget allocations and expenditures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s-MX" sz="2000" dirty="0"/>
              <a:t>Provincial data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s-MX" sz="2000" dirty="0" err="1"/>
              <a:t>Contributed</a:t>
            </a:r>
            <a:r>
              <a:rPr lang="es-MX" sz="2000" dirty="0"/>
              <a:t> </a:t>
            </a:r>
            <a:r>
              <a:rPr lang="es-MX" sz="2000" dirty="0" err="1"/>
              <a:t>research</a:t>
            </a:r>
            <a:r>
              <a:rPr lang="es-MX" sz="2000" dirty="0"/>
              <a:t> </a:t>
            </a:r>
            <a:r>
              <a:rPr lang="es-MX" sz="2000" dirty="0" err="1"/>
              <a:t>by</a:t>
            </a:r>
            <a:r>
              <a:rPr lang="es-MX" sz="2000" dirty="0"/>
              <a:t> civil </a:t>
            </a:r>
            <a:r>
              <a:rPr lang="es-MX" sz="2000" dirty="0" err="1"/>
              <a:t>society</a:t>
            </a:r>
            <a:r>
              <a:rPr lang="es-MX" sz="2000" dirty="0"/>
              <a:t> </a:t>
            </a:r>
            <a:r>
              <a:rPr lang="es-MX" sz="2000" dirty="0" err="1"/>
              <a:t>or</a:t>
            </a:r>
            <a:r>
              <a:rPr lang="es-MX" sz="2000" dirty="0"/>
              <a:t> academia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C9F27-0CBF-4E10-93CC-16CDC048F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603" y="476983"/>
            <a:ext cx="4085151" cy="285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9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4A9E0-8172-43EF-A43F-D6E3532D4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314" y="1278293"/>
            <a:ext cx="5747657" cy="3592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C5169E-DC15-41E9-BC78-24E9984224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19816" y="3428999"/>
            <a:ext cx="4676775" cy="21380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56B1E3-6DC0-42C0-8C1A-5B387B712E42}"/>
              </a:ext>
            </a:extLst>
          </p:cNvPr>
          <p:cNvSpPr txBox="1">
            <a:spLocks/>
          </p:cNvSpPr>
          <p:nvPr/>
        </p:nvSpPr>
        <p:spPr>
          <a:xfrm>
            <a:off x="206165" y="388691"/>
            <a:ext cx="8455234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es-MX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</a:t>
            </a:r>
            <a:r>
              <a:rPr lang="es-MX" sz="2800" dirty="0" err="1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Governments</a:t>
            </a:r>
            <a:endParaRPr lang="en-US" sz="2800" dirty="0">
              <a:solidFill>
                <a:srgbClr val="FF69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E8F315-7901-4BE9-86A0-47861AC92F6B}"/>
              </a:ext>
            </a:extLst>
          </p:cNvPr>
          <p:cNvSpPr/>
          <p:nvPr/>
        </p:nvSpPr>
        <p:spPr>
          <a:xfrm>
            <a:off x="5673012" y="2099388"/>
            <a:ext cx="1614196" cy="1329611"/>
          </a:xfrm>
          <a:prstGeom prst="ellipse">
            <a:avLst/>
          </a:prstGeom>
          <a:solidFill>
            <a:srgbClr val="FF6900"/>
          </a:solidFill>
          <a:ln>
            <a:solidFill>
              <a:srgbClr val="FF6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Municipal </a:t>
            </a:r>
            <a:r>
              <a:rPr lang="es-MX" dirty="0" err="1"/>
              <a:t>money</a:t>
            </a:r>
            <a:endParaRPr lang="es-MX" dirty="0"/>
          </a:p>
          <a:p>
            <a:pPr algn="ctr"/>
            <a:r>
              <a:rPr lang="es-MX" dirty="0"/>
              <a:t>(South </a:t>
            </a:r>
            <a:r>
              <a:rPr lang="es-MX" dirty="0" err="1"/>
              <a:t>Africa</a:t>
            </a:r>
            <a:r>
              <a:rPr lang="es-MX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587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EB20C-E748-4509-A535-802DC01FCE2A}"/>
              </a:ext>
            </a:extLst>
          </p:cNvPr>
          <p:cNvSpPr/>
          <p:nvPr/>
        </p:nvSpPr>
        <p:spPr>
          <a:xfrm>
            <a:off x="401215" y="1951255"/>
            <a:ext cx="3630011" cy="2955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B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The Better Budget Dataquest</a:t>
            </a:r>
            <a:endParaRPr lang="en-US" sz="2400" b="1" dirty="0">
              <a:solidFill>
                <a:srgbClr val="FF6B00"/>
              </a:solidFill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Teams of up to five individuals will explore the spending dataset and by contextualizing with other data they should come up with findings for one of the following categories: </a:t>
            </a:r>
            <a:r>
              <a:rPr lang="en-US" sz="2400" dirty="0">
                <a:solidFill>
                  <a:schemeClr val="bg1"/>
                </a:solidFill>
                <a:highlight>
                  <a:srgbClr val="FF69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gender, inequality or environment</a:t>
            </a: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 </a:t>
            </a:r>
          </a:p>
          <a:p>
            <a:pPr algn="just">
              <a:lnSpc>
                <a:spcPct val="107000"/>
              </a:lnSpc>
            </a:pP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3FA32-8DFD-4039-A1AB-BB8EA33EBEFB}"/>
              </a:ext>
            </a:extLst>
          </p:cNvPr>
          <p:cNvSpPr txBox="1"/>
          <p:nvPr/>
        </p:nvSpPr>
        <p:spPr>
          <a:xfrm>
            <a:off x="2143708" y="279517"/>
            <a:ext cx="48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US" sz="28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pbs.twimg.com/media/DzYYBxtXQAA_DsE.jpg">
            <a:extLst>
              <a:ext uri="{FF2B5EF4-FFF2-40B4-BE49-F238E27FC236}">
                <a16:creationId xmlns:a16="http://schemas.microsoft.com/office/drawing/2014/main" id="{B9C4932C-F851-49E6-98D1-45A8EF3E3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033" y="1775815"/>
            <a:ext cx="4123752" cy="30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18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2258D6-06B0-402B-BE2E-086E2C17F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1" y="2498544"/>
            <a:ext cx="4408419" cy="2488162"/>
          </a:xfrm>
          <a:prstGeom prst="rect">
            <a:avLst/>
          </a:prstGeom>
        </p:spPr>
      </p:pic>
      <p:pic>
        <p:nvPicPr>
          <p:cNvPr id="2050" name="Picture 2" descr="https://pbs.twimg.com/media/D1DfjD1WkAAy0wb.jpg">
            <a:extLst>
              <a:ext uri="{FF2B5EF4-FFF2-40B4-BE49-F238E27FC236}">
                <a16:creationId xmlns:a16="http://schemas.microsoft.com/office/drawing/2014/main" id="{A769E9B6-77DF-4044-AD54-400CA50C9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79" y="1184108"/>
            <a:ext cx="3732244" cy="24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bs.twimg.com/media/D005BvZXgAAQYn1.jpg">
            <a:extLst>
              <a:ext uri="{FF2B5EF4-FFF2-40B4-BE49-F238E27FC236}">
                <a16:creationId xmlns:a16="http://schemas.microsoft.com/office/drawing/2014/main" id="{DA45840B-FE05-4C4E-9233-8F5356E0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79" y="4090320"/>
            <a:ext cx="3732245" cy="24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C0F81-6366-4E26-9563-4BE336718894}"/>
              </a:ext>
            </a:extLst>
          </p:cNvPr>
          <p:cNvSpPr txBox="1"/>
          <p:nvPr/>
        </p:nvSpPr>
        <p:spPr>
          <a:xfrm>
            <a:off x="2143708" y="279517"/>
            <a:ext cx="48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US" sz="28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62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365F5D-42FE-4F41-9DA4-9D64C9B55C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67000">
                <a:srgbClr val="60CD96"/>
              </a:gs>
              <a:gs pos="0">
                <a:srgbClr val="41C382"/>
              </a:gs>
              <a:gs pos="98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F9AAB-C206-4CC3-BCEF-AD1FE577EAD8}"/>
              </a:ext>
            </a:extLst>
          </p:cNvPr>
          <p:cNvSpPr txBox="1"/>
          <p:nvPr/>
        </p:nvSpPr>
        <p:spPr>
          <a:xfrm>
            <a:off x="2322801" y="3136612"/>
            <a:ext cx="449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>
                <a:solidFill>
                  <a:schemeClr val="bg1"/>
                </a:solidFill>
              </a:rPr>
              <a:t>Mexico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1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23E62BB1-718D-4BDD-9885-697105054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" r="5083" b="6399"/>
          <a:stretch/>
        </p:blipFill>
        <p:spPr>
          <a:xfrm>
            <a:off x="4940497" y="1690688"/>
            <a:ext cx="4203503" cy="2341711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9AD68-F679-49E9-BD7F-8B1F51A1F3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674013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contents</a:t>
            </a:r>
          </a:p>
        </p:txBody>
      </p:sp>
      <p:pic>
        <p:nvPicPr>
          <p:cNvPr id="47" name="Imagen 1">
            <a:extLst>
              <a:ext uri="{FF2B5EF4-FFF2-40B4-BE49-F238E27FC236}">
                <a16:creationId xmlns:a16="http://schemas.microsoft.com/office/drawing/2014/main" id="{C258A2D5-3348-4620-9C6C-E577E4D5B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7652"/>
          <a:stretch/>
        </p:blipFill>
        <p:spPr>
          <a:xfrm>
            <a:off x="3593306" y="4357117"/>
            <a:ext cx="342806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8D93CD-44EF-4591-8881-B738C830ABC1}"/>
              </a:ext>
            </a:extLst>
          </p:cNvPr>
          <p:cNvSpPr txBox="1"/>
          <p:nvPr/>
        </p:nvSpPr>
        <p:spPr>
          <a:xfrm>
            <a:off x="628650" y="2015406"/>
            <a:ext cx="4122538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85750" indent="-285750">
              <a:buClr>
                <a:srgbClr val="FB5308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</a:defRPr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 Spending: Budget allocations and expenditures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 Contracting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Extractive Industries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Performance indicators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Citizen budget (now quick guide to the budget)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Infrastructure projects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Subnational transfers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tax revenues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Subsidies search</a:t>
            </a:r>
          </a:p>
        </p:txBody>
      </p:sp>
      <p:pic>
        <p:nvPicPr>
          <p:cNvPr id="45" name="Imagen 2">
            <a:extLst>
              <a:ext uri="{FF2B5EF4-FFF2-40B4-BE49-F238E27FC236}">
                <a16:creationId xmlns:a16="http://schemas.microsoft.com/office/drawing/2014/main" id="{A90D8DCC-31EE-4EEC-8E08-F11709F57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5" t="3051" r="24833" b="4220"/>
          <a:stretch/>
        </p:blipFill>
        <p:spPr>
          <a:xfrm>
            <a:off x="5867755" y="4357117"/>
            <a:ext cx="3276245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1791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4" descr="Image result for mac scree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" y="3882955"/>
            <a:ext cx="2052343" cy="173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6983910" y="1661532"/>
            <a:ext cx="2022133" cy="1726651"/>
            <a:chOff x="4046383" y="1593409"/>
            <a:chExt cx="3099891" cy="2372008"/>
          </a:xfrm>
        </p:grpSpPr>
        <p:grpSp>
          <p:nvGrpSpPr>
            <p:cNvPr id="66" name="Grupo 65"/>
            <p:cNvGrpSpPr/>
            <p:nvPr/>
          </p:nvGrpSpPr>
          <p:grpSpPr>
            <a:xfrm>
              <a:off x="4046383" y="1593409"/>
              <a:ext cx="3099891" cy="2372008"/>
              <a:chOff x="862668" y="1026604"/>
              <a:chExt cx="3450387" cy="2812065"/>
            </a:xfrm>
          </p:grpSpPr>
          <p:pic>
            <p:nvPicPr>
              <p:cNvPr id="68" name="Picture 4" descr="Image result for mac screen 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68" y="1026604"/>
                <a:ext cx="3450387" cy="2812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Elipse 68"/>
              <p:cNvSpPr/>
              <p:nvPr/>
            </p:nvSpPr>
            <p:spPr>
              <a:xfrm>
                <a:off x="2510906" y="3069125"/>
                <a:ext cx="153909" cy="90535"/>
              </a:xfrm>
              <a:prstGeom prst="ellipse">
                <a:avLst/>
              </a:prstGeom>
              <a:solidFill>
                <a:srgbClr val="0505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7" name="Imagen 66"/>
            <p:cNvPicPr>
              <a:picLocks noChangeAspect="1"/>
            </p:cNvPicPr>
            <p:nvPr/>
          </p:nvPicPr>
          <p:blipFill rotWithShape="1">
            <a:blip r:embed="rId3"/>
            <a:srcRect b="3754"/>
            <a:stretch/>
          </p:blipFill>
          <p:spPr>
            <a:xfrm>
              <a:off x="4168088" y="1743809"/>
              <a:ext cx="2878685" cy="1572489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7242998" y="1396007"/>
            <a:ext cx="1640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Public</a:t>
            </a:r>
            <a:r>
              <a: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investments</a:t>
            </a:r>
            <a:endParaRPr lang="es-MX" sz="135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4806786" y="3935943"/>
            <a:ext cx="2022133" cy="1726651"/>
            <a:chOff x="637031" y="4305070"/>
            <a:chExt cx="3099891" cy="2372008"/>
          </a:xfrm>
        </p:grpSpPr>
        <p:pic>
          <p:nvPicPr>
            <p:cNvPr id="59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31" y="4305070"/>
              <a:ext cx="3099891" cy="2372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Imagen 59"/>
            <p:cNvPicPr>
              <a:picLocks noChangeAspect="1"/>
            </p:cNvPicPr>
            <p:nvPr/>
          </p:nvPicPr>
          <p:blipFill rotWithShape="1">
            <a:blip r:embed="rId4"/>
            <a:srcRect b="4425"/>
            <a:stretch/>
          </p:blipFill>
          <p:spPr>
            <a:xfrm>
              <a:off x="724276" y="4482730"/>
              <a:ext cx="2911559" cy="1510664"/>
            </a:xfrm>
            <a:prstGeom prst="rect">
              <a:avLst/>
            </a:prstGeom>
          </p:spPr>
        </p:pic>
        <p:sp>
          <p:nvSpPr>
            <p:cNvPr id="61" name="Elipse 60"/>
            <p:cNvSpPr/>
            <p:nvPr/>
          </p:nvSpPr>
          <p:spPr>
            <a:xfrm>
              <a:off x="2110917" y="6029606"/>
              <a:ext cx="138275" cy="76367"/>
            </a:xfrm>
            <a:prstGeom prst="ellipse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4777731" y="3478775"/>
            <a:ext cx="21139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Transfers</a:t>
            </a:r>
            <a:r>
              <a: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to </a:t>
            </a:r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subnational</a:t>
            </a:r>
            <a:r>
              <a: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governmets</a:t>
            </a:r>
            <a:endParaRPr lang="es-MX" sz="135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410463" y="3578378"/>
            <a:ext cx="2089480" cy="2034935"/>
            <a:chOff x="9375789" y="3582854"/>
            <a:chExt cx="2785973" cy="2713246"/>
          </a:xfrm>
        </p:grpSpPr>
        <p:grpSp>
          <p:nvGrpSpPr>
            <p:cNvPr id="30" name="Grupo 29"/>
            <p:cNvGrpSpPr/>
            <p:nvPr/>
          </p:nvGrpSpPr>
          <p:grpSpPr>
            <a:xfrm>
              <a:off x="9375789" y="3993899"/>
              <a:ext cx="2696177" cy="2302201"/>
              <a:chOff x="4250003" y="4276356"/>
              <a:chExt cx="3099891" cy="2372008"/>
            </a:xfrm>
          </p:grpSpPr>
          <p:pic>
            <p:nvPicPr>
              <p:cNvPr id="56" name="Picture 4" descr="Image result for mac screen 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003" y="4276356"/>
                <a:ext cx="3099891" cy="2372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Imagen 56"/>
              <p:cNvPicPr>
                <a:picLocks noChangeAspect="1"/>
              </p:cNvPicPr>
              <p:nvPr/>
            </p:nvPicPr>
            <p:blipFill rotWithShape="1">
              <a:blip r:embed="rId5"/>
              <a:srcRect b="4185"/>
              <a:stretch/>
            </p:blipFill>
            <p:spPr>
              <a:xfrm>
                <a:off x="4354717" y="4464624"/>
                <a:ext cx="2907311" cy="1510954"/>
              </a:xfrm>
              <a:prstGeom prst="rect">
                <a:avLst/>
              </a:prstGeom>
            </p:spPr>
          </p:pic>
          <p:sp>
            <p:nvSpPr>
              <p:cNvPr id="58" name="Elipse 57"/>
              <p:cNvSpPr/>
              <p:nvPr/>
            </p:nvSpPr>
            <p:spPr>
              <a:xfrm>
                <a:off x="5756514" y="5993394"/>
                <a:ext cx="138275" cy="76367"/>
              </a:xfrm>
              <a:prstGeom prst="ellipse">
                <a:avLst/>
              </a:prstGeom>
              <a:solidFill>
                <a:srgbClr val="0505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b="1"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" name="CuadroTexto 30"/>
            <p:cNvSpPr txBox="1"/>
            <p:nvPr/>
          </p:nvSpPr>
          <p:spPr>
            <a:xfrm>
              <a:off x="9425421" y="3582854"/>
              <a:ext cx="273634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Calibri" panose="020F0502020204030204" pitchFamily="34" charset="0"/>
                </a:rPr>
                <a:t>Education</a:t>
              </a:r>
              <a:r>
                <a:rPr lang="es-MX" sz="13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s-MX" sz="13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Calibri" panose="020F0502020204030204" pitchFamily="34" charset="0"/>
                </a:rPr>
                <a:t>infrastructure</a:t>
              </a:r>
              <a:endPara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74239" y="1403865"/>
            <a:ext cx="2237983" cy="2018068"/>
            <a:chOff x="5621220" y="661756"/>
            <a:chExt cx="2983977" cy="2690757"/>
          </a:xfrm>
        </p:grpSpPr>
        <p:grpSp>
          <p:nvGrpSpPr>
            <p:cNvPr id="17" name="Grupo 16"/>
            <p:cNvGrpSpPr/>
            <p:nvPr/>
          </p:nvGrpSpPr>
          <p:grpSpPr>
            <a:xfrm>
              <a:off x="5621220" y="1050312"/>
              <a:ext cx="2696177" cy="2302201"/>
              <a:chOff x="862668" y="1026604"/>
              <a:chExt cx="3450387" cy="2812065"/>
            </a:xfrm>
          </p:grpSpPr>
          <p:grpSp>
            <p:nvGrpSpPr>
              <p:cNvPr id="70" name="Grupo 69"/>
              <p:cNvGrpSpPr/>
              <p:nvPr/>
            </p:nvGrpSpPr>
            <p:grpSpPr>
              <a:xfrm>
                <a:off x="862668" y="1026604"/>
                <a:ext cx="3450387" cy="2812065"/>
                <a:chOff x="862668" y="1026604"/>
                <a:chExt cx="3450387" cy="2812065"/>
              </a:xfrm>
            </p:grpSpPr>
            <p:pic>
              <p:nvPicPr>
                <p:cNvPr id="72" name="Picture 4" descr="Image result for mac screen 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68" y="1026604"/>
                  <a:ext cx="3450387" cy="28120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3" name="Elipse 72"/>
                <p:cNvSpPr/>
                <p:nvPr/>
              </p:nvSpPr>
              <p:spPr>
                <a:xfrm>
                  <a:off x="2510906" y="3069125"/>
                  <a:ext cx="153909" cy="90535"/>
                </a:xfrm>
                <a:prstGeom prst="ellipse">
                  <a:avLst/>
                </a:prstGeom>
                <a:solidFill>
                  <a:srgbClr val="05050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b="1">
                    <a:latin typeface="+mj-lt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71" name="Imagen 70"/>
              <p:cNvPicPr>
                <a:picLocks noChangeAspect="1"/>
              </p:cNvPicPr>
              <p:nvPr/>
            </p:nvPicPr>
            <p:blipFill rotWithShape="1">
              <a:blip r:embed="rId6"/>
              <a:srcRect b="4139"/>
              <a:stretch/>
            </p:blipFill>
            <p:spPr>
              <a:xfrm>
                <a:off x="957965" y="1205611"/>
                <a:ext cx="3259786" cy="1881622"/>
              </a:xfrm>
              <a:prstGeom prst="rect">
                <a:avLst/>
              </a:prstGeom>
            </p:spPr>
          </p:pic>
        </p:grpSp>
        <p:sp>
          <p:nvSpPr>
            <p:cNvPr id="18" name="CuadroTexto 17"/>
            <p:cNvSpPr txBox="1"/>
            <p:nvPr/>
          </p:nvSpPr>
          <p:spPr>
            <a:xfrm>
              <a:off x="6070283" y="661756"/>
              <a:ext cx="183473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Calibri" panose="020F0502020204030204" pitchFamily="34" charset="0"/>
                </a:rPr>
                <a:t>Budget</a:t>
              </a:r>
            </a:p>
          </p:txBody>
        </p:sp>
        <p:grpSp>
          <p:nvGrpSpPr>
            <p:cNvPr id="37" name="Grupo 36"/>
            <p:cNvGrpSpPr/>
            <p:nvPr/>
          </p:nvGrpSpPr>
          <p:grpSpPr>
            <a:xfrm>
              <a:off x="7759786" y="893174"/>
              <a:ext cx="845411" cy="943394"/>
              <a:chOff x="2703234" y="1081610"/>
              <a:chExt cx="971999" cy="972000"/>
            </a:xfrm>
          </p:grpSpPr>
          <p:sp>
            <p:nvSpPr>
              <p:cNvPr id="43" name="Elipse 42"/>
              <p:cNvSpPr/>
              <p:nvPr/>
            </p:nvSpPr>
            <p:spPr>
              <a:xfrm>
                <a:off x="2703234" y="1081610"/>
                <a:ext cx="971999" cy="9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D84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b="1">
                  <a:latin typeface="+mj-lt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6" descr="Global Initiative for Fiscal Transparenc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6832" y="1322417"/>
                <a:ext cx="783296" cy="516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upo 1"/>
          <p:cNvGrpSpPr/>
          <p:nvPr/>
        </p:nvGrpSpPr>
        <p:grpSpPr>
          <a:xfrm>
            <a:off x="2447599" y="1683549"/>
            <a:ext cx="2052343" cy="1738385"/>
            <a:chOff x="1661007" y="2823030"/>
            <a:chExt cx="2075124" cy="1750569"/>
          </a:xfrm>
        </p:grpSpPr>
        <p:pic>
          <p:nvPicPr>
            <p:cNvPr id="82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007" y="2823030"/>
              <a:ext cx="2075124" cy="1750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Elipse 87"/>
            <p:cNvSpPr/>
            <p:nvPr/>
          </p:nvSpPr>
          <p:spPr>
            <a:xfrm>
              <a:off x="2643264" y="4079201"/>
              <a:ext cx="110610" cy="66206"/>
            </a:xfrm>
            <a:prstGeom prst="ellipse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0428" y="2936274"/>
              <a:ext cx="1936107" cy="1116382"/>
            </a:xfrm>
            <a:prstGeom prst="rect">
              <a:avLst/>
            </a:prstGeom>
          </p:spPr>
        </p:pic>
      </p:grpSp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9"/>
          <a:srcRect b="8396"/>
          <a:stretch/>
        </p:blipFill>
        <p:spPr>
          <a:xfrm>
            <a:off x="134192" y="4003120"/>
            <a:ext cx="1910429" cy="1111915"/>
          </a:xfrm>
          <a:prstGeom prst="rect">
            <a:avLst/>
          </a:prstGeom>
        </p:spPr>
      </p:pic>
      <p:sp>
        <p:nvSpPr>
          <p:cNvPr id="74" name="CuadroTexto 73"/>
          <p:cNvSpPr txBox="1"/>
          <p:nvPr/>
        </p:nvSpPr>
        <p:spPr>
          <a:xfrm>
            <a:off x="2852566" y="1388368"/>
            <a:ext cx="1376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Programs</a:t>
            </a:r>
            <a:endParaRPr lang="es-MX" sz="135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791682" y="1683548"/>
            <a:ext cx="2052343" cy="1738385"/>
            <a:chOff x="6428466" y="1085021"/>
            <a:chExt cx="2736457" cy="2317846"/>
          </a:xfrm>
        </p:grpSpPr>
        <p:pic>
          <p:nvPicPr>
            <p:cNvPr id="75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466" y="1085021"/>
              <a:ext cx="2736457" cy="231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 rotWithShape="1">
            <a:blip r:embed="rId10"/>
            <a:srcRect t="3521" b="6102"/>
            <a:stretch/>
          </p:blipFill>
          <p:spPr>
            <a:xfrm>
              <a:off x="6525867" y="1255081"/>
              <a:ext cx="2550400" cy="1485205"/>
            </a:xfrm>
            <a:prstGeom prst="rect">
              <a:avLst/>
            </a:prstGeom>
          </p:spPr>
        </p:pic>
      </p:grpSp>
      <p:sp>
        <p:nvSpPr>
          <p:cNvPr id="77" name="CuadroTexto 76"/>
          <p:cNvSpPr txBox="1"/>
          <p:nvPr/>
        </p:nvSpPr>
        <p:spPr>
          <a:xfrm>
            <a:off x="4910925" y="1220467"/>
            <a:ext cx="18106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Performance </a:t>
            </a:r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Evaluation</a:t>
            </a:r>
            <a:r>
              <a: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System</a:t>
            </a:r>
            <a:endParaRPr lang="es-MX" sz="135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-78646" y="3564684"/>
            <a:ext cx="2447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National</a:t>
            </a:r>
            <a:r>
              <a: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s-MX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Development</a:t>
            </a:r>
            <a:r>
              <a: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Plan</a:t>
            </a:r>
          </a:p>
        </p:txBody>
      </p:sp>
      <p:sp>
        <p:nvSpPr>
          <p:cNvPr id="84" name="CuadroTexto 83"/>
          <p:cNvSpPr txBox="1"/>
          <p:nvPr/>
        </p:nvSpPr>
        <p:spPr>
          <a:xfrm>
            <a:off x="7063301" y="3598759"/>
            <a:ext cx="21139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Open Contracting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013903" y="3930076"/>
            <a:ext cx="2052343" cy="1738385"/>
            <a:chOff x="9351870" y="4097101"/>
            <a:chExt cx="2736457" cy="2317846"/>
          </a:xfrm>
        </p:grpSpPr>
        <p:pic>
          <p:nvPicPr>
            <p:cNvPr id="83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870" y="4097101"/>
              <a:ext cx="2736457" cy="231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11"/>
            <a:srcRect b="5389"/>
            <a:stretch/>
          </p:blipFill>
          <p:spPr>
            <a:xfrm>
              <a:off x="9483733" y="4270771"/>
              <a:ext cx="2524324" cy="1507937"/>
            </a:xfrm>
            <a:prstGeom prst="rect">
              <a:avLst/>
            </a:prstGeom>
          </p:spPr>
        </p:pic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BF8019BF-F2D4-4270-B94A-1536943BDB96}"/>
              </a:ext>
            </a:extLst>
          </p:cNvPr>
          <p:cNvSpPr txBox="1">
            <a:spLocks/>
          </p:cNvSpPr>
          <p:nvPr/>
        </p:nvSpPr>
        <p:spPr>
          <a:xfrm>
            <a:off x="628650" y="451042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Platforms</a:t>
            </a:r>
          </a:p>
        </p:txBody>
      </p:sp>
    </p:spTree>
    <p:extLst>
      <p:ext uri="{BB962C8B-B14F-4D97-AF65-F5344CB8AC3E}">
        <p14:creationId xmlns:p14="http://schemas.microsoft.com/office/powerpoint/2010/main" val="1771007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1C046-3E29-4672-88E7-080750599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4" t="17632" r="34243" b="50583"/>
          <a:stretch/>
        </p:blipFill>
        <p:spPr>
          <a:xfrm>
            <a:off x="5334001" y="1509675"/>
            <a:ext cx="2955637" cy="1634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A7FB5B-5E9C-436C-90B4-ECAEE1F9D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58" t="34692" r="1011" b="33524"/>
          <a:stretch/>
        </p:blipFill>
        <p:spPr>
          <a:xfrm>
            <a:off x="5260111" y="4107402"/>
            <a:ext cx="3029528" cy="1634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E33DD-0B4F-45F7-AD01-83DB71D7B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32" r="66869" b="50583"/>
          <a:stretch/>
        </p:blipFill>
        <p:spPr>
          <a:xfrm>
            <a:off x="942109" y="1509675"/>
            <a:ext cx="3029528" cy="1634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45CF4-F431-45AB-A63D-DCECF5B3C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09" t="17632" r="959" b="50583"/>
          <a:stretch/>
        </p:blipFill>
        <p:spPr>
          <a:xfrm>
            <a:off x="854362" y="4107402"/>
            <a:ext cx="3029529" cy="1634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05B058-79D4-488E-81EB-B40569652626}"/>
              </a:ext>
            </a:extLst>
          </p:cNvPr>
          <p:cNvSpPr txBox="1"/>
          <p:nvPr/>
        </p:nvSpPr>
        <p:spPr>
          <a:xfrm>
            <a:off x="720147" y="1042055"/>
            <a:ext cx="329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>
                <a:solidFill>
                  <a:srgbClr val="FB5308"/>
                </a:solidFill>
              </a:rPr>
              <a:t>Find</a:t>
            </a:r>
            <a:r>
              <a:rPr lang="es-MX" dirty="0">
                <a:solidFill>
                  <a:srgbClr val="FB5308"/>
                </a:solidFill>
              </a:rPr>
              <a:t> </a:t>
            </a:r>
            <a:r>
              <a:rPr lang="es-MX" dirty="0" err="1">
                <a:solidFill>
                  <a:srgbClr val="FB5308"/>
                </a:solidFill>
              </a:rPr>
              <a:t>your</a:t>
            </a:r>
            <a:r>
              <a:rPr lang="es-MX" dirty="0">
                <a:solidFill>
                  <a:srgbClr val="FB5308"/>
                </a:solidFill>
              </a:rPr>
              <a:t> </a:t>
            </a:r>
            <a:r>
              <a:rPr lang="es-MX" dirty="0" err="1">
                <a:solidFill>
                  <a:srgbClr val="FB5308"/>
                </a:solidFill>
              </a:rPr>
              <a:t>subsidy</a:t>
            </a:r>
            <a:endParaRPr lang="en-US" dirty="0">
              <a:solidFill>
                <a:srgbClr val="FB5308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60A02-D431-42D4-9996-A72C23F2235E}"/>
              </a:ext>
            </a:extLst>
          </p:cNvPr>
          <p:cNvSpPr txBox="1"/>
          <p:nvPr/>
        </p:nvSpPr>
        <p:spPr>
          <a:xfrm>
            <a:off x="5162840" y="1009789"/>
            <a:ext cx="329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FB5308"/>
                </a:solidFill>
              </a:rPr>
              <a:t>Local </a:t>
            </a:r>
            <a:r>
              <a:rPr lang="es-MX" dirty="0" err="1">
                <a:solidFill>
                  <a:srgbClr val="FB5308"/>
                </a:solidFill>
              </a:rPr>
              <a:t>tax</a:t>
            </a:r>
            <a:r>
              <a:rPr lang="es-MX" dirty="0">
                <a:solidFill>
                  <a:srgbClr val="FB5308"/>
                </a:solidFill>
              </a:rPr>
              <a:t> </a:t>
            </a:r>
            <a:r>
              <a:rPr lang="es-MX" dirty="0" err="1">
                <a:solidFill>
                  <a:srgbClr val="FB5308"/>
                </a:solidFill>
              </a:rPr>
              <a:t>revenue</a:t>
            </a:r>
            <a:endParaRPr lang="en-US" dirty="0">
              <a:solidFill>
                <a:srgbClr val="FB530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6CE91-260E-47D7-887C-8BBBEF406671}"/>
              </a:ext>
            </a:extLst>
          </p:cNvPr>
          <p:cNvSpPr txBox="1"/>
          <p:nvPr/>
        </p:nvSpPr>
        <p:spPr>
          <a:xfrm>
            <a:off x="720147" y="3684961"/>
            <a:ext cx="329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>
                <a:solidFill>
                  <a:srgbClr val="FB5308"/>
                </a:solidFill>
              </a:rPr>
              <a:t>Extractive</a:t>
            </a:r>
            <a:r>
              <a:rPr lang="es-MX" dirty="0">
                <a:solidFill>
                  <a:srgbClr val="FB5308"/>
                </a:solidFill>
              </a:rPr>
              <a:t> industries</a:t>
            </a:r>
            <a:endParaRPr lang="en-US" dirty="0">
              <a:solidFill>
                <a:srgbClr val="FB5308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32BDA-C7B8-4B9B-B432-5084791A63A1}"/>
              </a:ext>
            </a:extLst>
          </p:cNvPr>
          <p:cNvSpPr txBox="1"/>
          <p:nvPr/>
        </p:nvSpPr>
        <p:spPr>
          <a:xfrm>
            <a:off x="5019391" y="3679250"/>
            <a:ext cx="329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>
                <a:solidFill>
                  <a:srgbClr val="FB5308"/>
                </a:solidFill>
              </a:rPr>
              <a:t>Emergency</a:t>
            </a:r>
            <a:r>
              <a:rPr lang="es-MX" dirty="0">
                <a:solidFill>
                  <a:srgbClr val="FB5308"/>
                </a:solidFill>
              </a:rPr>
              <a:t> </a:t>
            </a:r>
            <a:r>
              <a:rPr lang="es-MX" dirty="0" err="1">
                <a:solidFill>
                  <a:srgbClr val="FB5308"/>
                </a:solidFill>
              </a:rPr>
              <a:t>relief</a:t>
            </a:r>
            <a:r>
              <a:rPr lang="es-MX" dirty="0">
                <a:solidFill>
                  <a:srgbClr val="FB5308"/>
                </a:solidFill>
              </a:rPr>
              <a:t> </a:t>
            </a:r>
            <a:r>
              <a:rPr lang="es-MX" dirty="0" err="1">
                <a:solidFill>
                  <a:srgbClr val="FB5308"/>
                </a:solidFill>
              </a:rPr>
              <a:t>funds</a:t>
            </a:r>
            <a:endParaRPr lang="en-US" dirty="0">
              <a:solidFill>
                <a:srgbClr val="FB5308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6A5C20-7551-4996-A8E6-3B5F43F59EB9}"/>
              </a:ext>
            </a:extLst>
          </p:cNvPr>
          <p:cNvSpPr txBox="1">
            <a:spLocks/>
          </p:cNvSpPr>
          <p:nvPr/>
        </p:nvSpPr>
        <p:spPr>
          <a:xfrm>
            <a:off x="628650" y="451042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Platforms</a:t>
            </a:r>
          </a:p>
        </p:txBody>
      </p:sp>
    </p:spTree>
    <p:extLst>
      <p:ext uri="{BB962C8B-B14F-4D97-AF65-F5344CB8AC3E}">
        <p14:creationId xmlns:p14="http://schemas.microsoft.com/office/powerpoint/2010/main" val="1135875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88271-0159-4E1A-92B9-45EA30A8E8E1}"/>
              </a:ext>
            </a:extLst>
          </p:cNvPr>
          <p:cNvSpPr txBox="1"/>
          <p:nvPr/>
        </p:nvSpPr>
        <p:spPr>
          <a:xfrm>
            <a:off x="835589" y="129513"/>
            <a:ext cx="802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Change in the Communication of Citizen Budgets</a:t>
            </a:r>
          </a:p>
        </p:txBody>
      </p:sp>
      <p:pic>
        <p:nvPicPr>
          <p:cNvPr id="3" name="Imagen 9">
            <a:extLst>
              <a:ext uri="{FF2B5EF4-FFF2-40B4-BE49-F238E27FC236}">
                <a16:creationId xmlns:a16="http://schemas.microsoft.com/office/drawing/2014/main" id="{0BBEB41A-C616-4F87-9D9E-A43108F49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3" t="13886" r="22128" b="4594"/>
          <a:stretch/>
        </p:blipFill>
        <p:spPr>
          <a:xfrm>
            <a:off x="354248" y="1923326"/>
            <a:ext cx="2420316" cy="1720727"/>
          </a:xfrm>
          <a:prstGeom prst="rect">
            <a:avLst/>
          </a:prstGeom>
        </p:spPr>
      </p:pic>
      <p:sp>
        <p:nvSpPr>
          <p:cNvPr id="4" name="CuadroTexto 10">
            <a:extLst>
              <a:ext uri="{FF2B5EF4-FFF2-40B4-BE49-F238E27FC236}">
                <a16:creationId xmlns:a16="http://schemas.microsoft.com/office/drawing/2014/main" id="{65406C2B-A818-4A7A-A1D5-F1415D2D6144}"/>
              </a:ext>
            </a:extLst>
          </p:cNvPr>
          <p:cNvSpPr txBox="1"/>
          <p:nvPr/>
        </p:nvSpPr>
        <p:spPr>
          <a:xfrm>
            <a:off x="101847" y="1393600"/>
            <a:ext cx="2835918" cy="369332"/>
          </a:xfrm>
          <a:prstGeom prst="rect">
            <a:avLst/>
          </a:prstGeom>
          <a:solidFill>
            <a:srgbClr val="FB530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T</a:t>
            </a:r>
            <a:r>
              <a:rPr lang="en-US" dirty="0" err="1"/>
              <a:t>oo</a:t>
            </a:r>
            <a:r>
              <a:rPr lang="en-US" dirty="0"/>
              <a:t> aggregated</a:t>
            </a:r>
          </a:p>
        </p:txBody>
      </p:sp>
      <p:pic>
        <p:nvPicPr>
          <p:cNvPr id="5" name="Imagen 15">
            <a:extLst>
              <a:ext uri="{FF2B5EF4-FFF2-40B4-BE49-F238E27FC236}">
                <a16:creationId xmlns:a16="http://schemas.microsoft.com/office/drawing/2014/main" id="{D46C1B69-2AD9-41F1-A141-5BE0D78E5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37" t="11531" r="37510" b="30470"/>
          <a:stretch/>
        </p:blipFill>
        <p:spPr>
          <a:xfrm>
            <a:off x="622296" y="4404222"/>
            <a:ext cx="1884219" cy="2359517"/>
          </a:xfrm>
          <a:prstGeom prst="rect">
            <a:avLst/>
          </a:prstGeom>
        </p:spPr>
      </p:pic>
      <p:sp>
        <p:nvSpPr>
          <p:cNvPr id="6" name="CuadroTexto 16">
            <a:extLst>
              <a:ext uri="{FF2B5EF4-FFF2-40B4-BE49-F238E27FC236}">
                <a16:creationId xmlns:a16="http://schemas.microsoft.com/office/drawing/2014/main" id="{3F421DE1-D511-43A7-81E4-39EC0D91988B}"/>
              </a:ext>
            </a:extLst>
          </p:cNvPr>
          <p:cNvSpPr txBox="1"/>
          <p:nvPr/>
        </p:nvSpPr>
        <p:spPr>
          <a:xfrm>
            <a:off x="20247" y="3910986"/>
            <a:ext cx="2835918" cy="369332"/>
          </a:xfrm>
          <a:prstGeom prst="rect">
            <a:avLst/>
          </a:prstGeom>
          <a:solidFill>
            <a:srgbClr val="FB530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Too institutional</a:t>
            </a:r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01AB0306-C51A-4BD5-9E14-A69CC9130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85" t="14850" r="32430" b="7548"/>
          <a:stretch/>
        </p:blipFill>
        <p:spPr>
          <a:xfrm>
            <a:off x="5546824" y="1719693"/>
            <a:ext cx="2512223" cy="3013953"/>
          </a:xfrm>
          <a:prstGeom prst="rect">
            <a:avLst/>
          </a:prstGeom>
        </p:spPr>
      </p:pic>
      <p:sp>
        <p:nvSpPr>
          <p:cNvPr id="8" name="CuadroTexto 13">
            <a:extLst>
              <a:ext uri="{FF2B5EF4-FFF2-40B4-BE49-F238E27FC236}">
                <a16:creationId xmlns:a16="http://schemas.microsoft.com/office/drawing/2014/main" id="{E8213FCA-9A1C-4F08-8460-2EDAACB00A73}"/>
              </a:ext>
            </a:extLst>
          </p:cNvPr>
          <p:cNvSpPr txBox="1"/>
          <p:nvPr/>
        </p:nvSpPr>
        <p:spPr>
          <a:xfrm>
            <a:off x="5292450" y="1270562"/>
            <a:ext cx="2835918" cy="369332"/>
          </a:xfrm>
          <a:prstGeom prst="rect">
            <a:avLst/>
          </a:prstGeom>
          <a:solidFill>
            <a:srgbClr val="FB530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 text, more information</a:t>
            </a:r>
          </a:p>
        </p:txBody>
      </p:sp>
      <p:pic>
        <p:nvPicPr>
          <p:cNvPr id="9" name="Picture 4" descr="Proyecto de Presupuesto de Egresos de la FederaciÃ³n&#10;         2018">
            <a:extLst>
              <a:ext uri="{FF2B5EF4-FFF2-40B4-BE49-F238E27FC236}">
                <a16:creationId xmlns:a16="http://schemas.microsoft.com/office/drawing/2014/main" id="{4A15C976-9A8A-4EB3-BE2D-37101AAF2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1"/>
          <a:stretch/>
        </p:blipFill>
        <p:spPr bwMode="auto">
          <a:xfrm>
            <a:off x="4412926" y="5277834"/>
            <a:ext cx="1262208" cy="16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resupuesto de Egresos 2018">
            <a:extLst>
              <a:ext uri="{FF2B5EF4-FFF2-40B4-BE49-F238E27FC236}">
                <a16:creationId xmlns:a16="http://schemas.microsoft.com/office/drawing/2014/main" id="{846F8FA3-0326-409A-A1CC-6A54D71BF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0"/>
          <a:stretch/>
        </p:blipFill>
        <p:spPr bwMode="auto">
          <a:xfrm>
            <a:off x="5675134" y="5268779"/>
            <a:ext cx="1233915" cy="16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uenta PÃºblica Ciudadana">
            <a:extLst>
              <a:ext uri="{FF2B5EF4-FFF2-40B4-BE49-F238E27FC236}">
                <a16:creationId xmlns:a16="http://schemas.microsoft.com/office/drawing/2014/main" id="{06563DE0-BD9C-49C0-9703-7705B0E36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886" r="19816" b="4378"/>
          <a:stretch/>
        </p:blipFill>
        <p:spPr bwMode="auto">
          <a:xfrm>
            <a:off x="3362143" y="5304181"/>
            <a:ext cx="1209857" cy="153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transparenciapresupuestaria.gob.mx/work/models/PTP/Presupuesto/Documentos_anteriores/trimestrales_1T_2018.png">
            <a:extLst>
              <a:ext uri="{FF2B5EF4-FFF2-40B4-BE49-F238E27FC236}">
                <a16:creationId xmlns:a16="http://schemas.microsoft.com/office/drawing/2014/main" id="{D46103D0-1D64-4E8F-82D6-5CBBC9BF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13" y="5624485"/>
            <a:ext cx="2149666" cy="90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3">
            <a:extLst>
              <a:ext uri="{FF2B5EF4-FFF2-40B4-BE49-F238E27FC236}">
                <a16:creationId xmlns:a16="http://schemas.microsoft.com/office/drawing/2014/main" id="{8EE2E3AE-8C25-4F89-A040-F48BFC40ED91}"/>
              </a:ext>
            </a:extLst>
          </p:cNvPr>
          <p:cNvSpPr txBox="1"/>
          <p:nvPr/>
        </p:nvSpPr>
        <p:spPr>
          <a:xfrm>
            <a:off x="5159216" y="4847218"/>
            <a:ext cx="2835918" cy="369332"/>
          </a:xfrm>
          <a:prstGeom prst="rect">
            <a:avLst/>
          </a:prstGeom>
          <a:solidFill>
            <a:srgbClr val="FB53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Timeliness</a:t>
            </a:r>
          </a:p>
        </p:txBody>
      </p:sp>
      <p:pic>
        <p:nvPicPr>
          <p:cNvPr id="18" name="Picture 6" descr="Image result for twitter logo">
            <a:extLst>
              <a:ext uri="{FF2B5EF4-FFF2-40B4-BE49-F238E27FC236}">
                <a16:creationId xmlns:a16="http://schemas.microsoft.com/office/drawing/2014/main" id="{8DD3EEDF-7A34-48B7-A061-B205DDC6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69" y="3693193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facebook logo">
            <a:extLst>
              <a:ext uri="{FF2B5EF4-FFF2-40B4-BE49-F238E27FC236}">
                <a16:creationId xmlns:a16="http://schemas.microsoft.com/office/drawing/2014/main" id="{D38C5459-5405-4194-8F0D-780D0C84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38" y="2428329"/>
            <a:ext cx="1507062" cy="15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EC1EF968-985A-4DDC-9682-163937FD95EE}"/>
              </a:ext>
            </a:extLst>
          </p:cNvPr>
          <p:cNvSpPr/>
          <p:nvPr/>
        </p:nvSpPr>
        <p:spPr>
          <a:xfrm>
            <a:off x="3149485" y="2322400"/>
            <a:ext cx="1263441" cy="2524818"/>
          </a:xfrm>
          <a:prstGeom prst="rightArrow">
            <a:avLst/>
          </a:prstGeom>
          <a:solidFill>
            <a:srgbClr val="FF6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6FF8F-CFB5-4FD1-AEC8-15953F745B2A}"/>
              </a:ext>
            </a:extLst>
          </p:cNvPr>
          <p:cNvSpPr txBox="1"/>
          <p:nvPr/>
        </p:nvSpPr>
        <p:spPr>
          <a:xfrm>
            <a:off x="1055651" y="757335"/>
            <a:ext cx="118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41C382"/>
                </a:solidFill>
              </a:rPr>
              <a:t>Traditiona</a:t>
            </a:r>
            <a:r>
              <a:rPr lang="es-MX" dirty="0">
                <a:solidFill>
                  <a:srgbClr val="41C382"/>
                </a:solidFill>
              </a:rPr>
              <a:t>l</a:t>
            </a:r>
            <a:endParaRPr lang="en-US" dirty="0">
              <a:solidFill>
                <a:srgbClr val="41C38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DBE63D-5083-4C37-8E0C-0AC799EBF22A}"/>
              </a:ext>
            </a:extLst>
          </p:cNvPr>
          <p:cNvSpPr txBox="1"/>
          <p:nvPr/>
        </p:nvSpPr>
        <p:spPr>
          <a:xfrm>
            <a:off x="6548277" y="754590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41C382"/>
                </a:solidFill>
              </a:rPr>
              <a:t>Today</a:t>
            </a:r>
            <a:endParaRPr lang="en-US" dirty="0">
              <a:solidFill>
                <a:srgbClr val="41C3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4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3B938-7ACE-4F92-817D-551CBE3F1AF7}"/>
              </a:ext>
            </a:extLst>
          </p:cNvPr>
          <p:cNvSpPr/>
          <p:nvPr/>
        </p:nvSpPr>
        <p:spPr>
          <a:xfrm>
            <a:off x="0" y="10160"/>
            <a:ext cx="9144000" cy="6858000"/>
          </a:xfrm>
          <a:prstGeom prst="rect">
            <a:avLst/>
          </a:prstGeom>
          <a:solidFill>
            <a:srgbClr val="FB53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r>
              <a:rPr lang="en-US" sz="3200" dirty="0"/>
              <a:t>Rule for our dialogue… a basic budget rule   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880CDBD-87C8-45D2-836D-4DDA578BAACF}"/>
              </a:ext>
            </a:extLst>
          </p:cNvPr>
          <p:cNvSpPr/>
          <p:nvPr/>
        </p:nvSpPr>
        <p:spPr>
          <a:xfrm>
            <a:off x="5689600" y="170378"/>
            <a:ext cx="3169920" cy="2509520"/>
          </a:xfrm>
          <a:prstGeom prst="wedgeEllipseCallout">
            <a:avLst>
              <a:gd name="adj1" fmla="val -31089"/>
              <a:gd name="adj2" fmla="val 68978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747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8031C-6E7D-4343-B6DF-F80FBAFA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49" y="1266917"/>
            <a:ext cx="3942767" cy="53291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74B463-E7C7-471F-A99E-6D9D1AC580D5}"/>
              </a:ext>
            </a:extLst>
          </p:cNvPr>
          <p:cNvSpPr txBox="1"/>
          <p:nvPr/>
        </p:nvSpPr>
        <p:spPr>
          <a:xfrm>
            <a:off x="1115319" y="270588"/>
            <a:ext cx="7463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Engagement through </a:t>
            </a:r>
            <a:r>
              <a:rPr lang="en-US" dirty="0">
                <a:solidFill>
                  <a:schemeClr val="bg1"/>
                </a:solidFill>
                <a:highlight>
                  <a:srgbClr val="FF6900"/>
                </a:highlight>
              </a:rPr>
              <a:t>Public Investment </a:t>
            </a:r>
            <a:r>
              <a:rPr lang="en-US" dirty="0"/>
              <a:t>Data</a:t>
            </a:r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B0D9EEA3-1105-4D50-A51B-274315C94544}"/>
              </a:ext>
            </a:extLst>
          </p:cNvPr>
          <p:cNvSpPr/>
          <p:nvPr/>
        </p:nvSpPr>
        <p:spPr>
          <a:xfrm>
            <a:off x="675772" y="1129088"/>
            <a:ext cx="2555108" cy="2635192"/>
          </a:xfrm>
          <a:prstGeom prst="star6">
            <a:avLst/>
          </a:prstGeom>
          <a:solidFill>
            <a:srgbClr val="FF6900"/>
          </a:solidFill>
          <a:ln>
            <a:solidFill>
              <a:srgbClr val="FF6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Deep </a:t>
            </a:r>
            <a:r>
              <a:rPr lang="es-MX" sz="2000" dirty="0" err="1"/>
              <a:t>collaboration</a:t>
            </a:r>
            <a:endParaRPr lang="es-MX" sz="2000" dirty="0"/>
          </a:p>
          <a:p>
            <a:pPr algn="ctr"/>
            <a:r>
              <a:rPr lang="es-MX" dirty="0" err="1"/>
              <a:t>Gov</a:t>
            </a:r>
            <a:r>
              <a:rPr lang="es-MX" dirty="0"/>
              <a:t>-Civil </a:t>
            </a:r>
            <a:r>
              <a:rPr lang="es-MX" dirty="0" err="1"/>
              <a:t>Society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6010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8268" t="25477" r="29322" b="10732"/>
          <a:stretch/>
        </p:blipFill>
        <p:spPr>
          <a:xfrm>
            <a:off x="5836347" y="4176122"/>
            <a:ext cx="3171242" cy="26818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27428" t="33565" r="27191" b="8743"/>
          <a:stretch/>
        </p:blipFill>
        <p:spPr>
          <a:xfrm>
            <a:off x="2406132" y="4101477"/>
            <a:ext cx="3494696" cy="2497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3957C-1427-4A9D-BEE2-08FC00E8959B}"/>
              </a:ext>
            </a:extLst>
          </p:cNvPr>
          <p:cNvPicPr/>
          <p:nvPr/>
        </p:nvPicPr>
        <p:blipFill rotWithShape="1">
          <a:blip r:embed="rId4"/>
          <a:srcRect l="33184" t="7522" r="34509" b="8148"/>
          <a:stretch/>
        </p:blipFill>
        <p:spPr bwMode="auto">
          <a:xfrm>
            <a:off x="0" y="3818896"/>
            <a:ext cx="2406132" cy="344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8BE24A8-BD39-4BA3-9F57-561E54570E1D}"/>
              </a:ext>
            </a:extLst>
          </p:cNvPr>
          <p:cNvSpPr txBox="1">
            <a:spLocks/>
          </p:cNvSpPr>
          <p:nvPr/>
        </p:nvSpPr>
        <p:spPr>
          <a:xfrm>
            <a:off x="206165" y="123257"/>
            <a:ext cx="8455234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Transparency to Participation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EFAE22C-6DB0-4744-8563-08BE14E0AFCF}"/>
              </a:ext>
            </a:extLst>
          </p:cNvPr>
          <p:cNvCxnSpPr>
            <a:cxnSpLocks/>
          </p:cNvCxnSpPr>
          <p:nvPr/>
        </p:nvCxnSpPr>
        <p:spPr>
          <a:xfrm flipH="1">
            <a:off x="2406132" y="3453306"/>
            <a:ext cx="2304092" cy="363782"/>
          </a:xfrm>
          <a:prstGeom prst="straightConnector1">
            <a:avLst/>
          </a:prstGeom>
          <a:ln w="38100">
            <a:solidFill>
              <a:srgbClr val="FF6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F946C5-DC23-440D-8CCB-AA5D4CD3475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4153480" y="3453306"/>
            <a:ext cx="556744" cy="648171"/>
          </a:xfrm>
          <a:prstGeom prst="straightConnector1">
            <a:avLst/>
          </a:prstGeom>
          <a:ln w="38100">
            <a:solidFill>
              <a:srgbClr val="FF6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F1A056-6C67-4246-8B1E-A11CF803F78D}"/>
              </a:ext>
            </a:extLst>
          </p:cNvPr>
          <p:cNvCxnSpPr>
            <a:cxnSpLocks/>
          </p:cNvCxnSpPr>
          <p:nvPr/>
        </p:nvCxnSpPr>
        <p:spPr>
          <a:xfrm>
            <a:off x="4710224" y="3453306"/>
            <a:ext cx="1839062" cy="641711"/>
          </a:xfrm>
          <a:prstGeom prst="straightConnector1">
            <a:avLst/>
          </a:prstGeom>
          <a:ln w="38100">
            <a:solidFill>
              <a:srgbClr val="FF6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59">
            <a:extLst>
              <a:ext uri="{FF2B5EF4-FFF2-40B4-BE49-F238E27FC236}">
                <a16:creationId xmlns:a16="http://schemas.microsoft.com/office/drawing/2014/main" id="{EEA46FC4-7107-45CB-A352-593E84A4B2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25"/>
          <a:stretch/>
        </p:blipFill>
        <p:spPr>
          <a:xfrm>
            <a:off x="2406132" y="787125"/>
            <a:ext cx="4520960" cy="26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39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935BD0-F36F-47A0-80D9-339E49AA9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0809" y="1539136"/>
            <a:ext cx="6969967" cy="31929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D7BE837-891A-48E0-82C1-BCE40BD9272A}"/>
              </a:ext>
            </a:extLst>
          </p:cNvPr>
          <p:cNvSpPr txBox="1">
            <a:spLocks/>
          </p:cNvSpPr>
          <p:nvPr/>
        </p:nvSpPr>
        <p:spPr>
          <a:xfrm>
            <a:off x="206165" y="547311"/>
            <a:ext cx="8455234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es-MX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</a:t>
            </a:r>
            <a:r>
              <a:rPr lang="en-US" sz="2800" dirty="0" err="1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DataOnTheStreets</a:t>
            </a:r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Results</a:t>
            </a:r>
          </a:p>
        </p:txBody>
      </p:sp>
      <p:pic>
        <p:nvPicPr>
          <p:cNvPr id="1026" name="Picture 2" descr="Image result for itdp invertir para movernos">
            <a:extLst>
              <a:ext uri="{FF2B5EF4-FFF2-40B4-BE49-F238E27FC236}">
                <a16:creationId xmlns:a16="http://schemas.microsoft.com/office/drawing/2014/main" id="{AF66AA8C-4DAE-4840-B0FC-3DCE193F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" y="1220949"/>
            <a:ext cx="28575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937D1E-3AE0-436B-B7A5-07DC48C61817}"/>
              </a:ext>
            </a:extLst>
          </p:cNvPr>
          <p:cNvSpPr txBox="1"/>
          <p:nvPr/>
        </p:nvSpPr>
        <p:spPr>
          <a:xfrm>
            <a:off x="298580" y="4857199"/>
            <a:ext cx="3825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9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Changes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Budget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design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incentivize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sustainable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urban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mobility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0B364-8760-4577-9CBF-BF635C16E7BC}"/>
              </a:ext>
            </a:extLst>
          </p:cNvPr>
          <p:cNvSpPr txBox="1"/>
          <p:nvPr/>
        </p:nvSpPr>
        <p:spPr>
          <a:xfrm>
            <a:off x="4198776" y="4857199"/>
            <a:ext cx="4683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9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Redisign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subnational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government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investment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Project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reporting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system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79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365F5D-42FE-4F41-9DA4-9D64C9B55C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7D39D3">
                  <a:shade val="30000"/>
                  <a:satMod val="115000"/>
                </a:srgbClr>
              </a:gs>
              <a:gs pos="50000">
                <a:srgbClr val="7D39D3">
                  <a:shade val="67500"/>
                  <a:satMod val="115000"/>
                </a:srgbClr>
              </a:gs>
              <a:gs pos="100000">
                <a:srgbClr val="7D39D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F9AAB-C206-4CC3-BCEF-AD1FE577EAD8}"/>
              </a:ext>
            </a:extLst>
          </p:cNvPr>
          <p:cNvSpPr txBox="1"/>
          <p:nvPr/>
        </p:nvSpPr>
        <p:spPr>
          <a:xfrm>
            <a:off x="2322801" y="3136612"/>
            <a:ext cx="449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Indonesia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4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AA0A7-B958-4A49-B902-12BD76025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190" y="320863"/>
            <a:ext cx="3566160" cy="25391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96D48A5-E9CF-4F1E-BD76-E0860AC95636}"/>
              </a:ext>
            </a:extLst>
          </p:cNvPr>
          <p:cNvSpPr txBox="1">
            <a:spLocks/>
          </p:cNvSpPr>
          <p:nvPr/>
        </p:nvSpPr>
        <p:spPr>
          <a:xfrm>
            <a:off x="628650" y="674013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s-MX" sz="280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lang="en-US" sz="2800">
                <a:solidFill>
                  <a:srgbClr val="FF6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ain contents</a:t>
            </a:r>
            <a:endParaRPr lang="en-US" sz="2800" dirty="0">
              <a:solidFill>
                <a:srgbClr val="FF69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604BE-84BC-49D8-96BF-011A82838BE0}"/>
              </a:ext>
            </a:extLst>
          </p:cNvPr>
          <p:cNvSpPr txBox="1"/>
          <p:nvPr/>
        </p:nvSpPr>
        <p:spPr>
          <a:xfrm>
            <a:off x="628650" y="1885190"/>
            <a:ext cx="3675312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85750" indent="-285750">
              <a:buClr>
                <a:srgbClr val="FB5308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</a:defRPr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Budget allocations in open data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s-MX" sz="2000" dirty="0" err="1"/>
              <a:t>Geographical</a:t>
            </a:r>
            <a:r>
              <a:rPr lang="es-MX" sz="2000" dirty="0"/>
              <a:t> </a:t>
            </a:r>
            <a:r>
              <a:rPr lang="es-MX" sz="2000" dirty="0" err="1"/>
              <a:t>distribution</a:t>
            </a:r>
            <a:r>
              <a:rPr lang="es-MX" sz="2000" dirty="0"/>
              <a:t> </a:t>
            </a:r>
            <a:r>
              <a:rPr lang="es-MX" sz="2000" dirty="0" err="1"/>
              <a:t>of</a:t>
            </a:r>
            <a:r>
              <a:rPr lang="es-MX" sz="2000" dirty="0"/>
              <a:t> </a:t>
            </a:r>
            <a:r>
              <a:rPr lang="es-MX" sz="2000" dirty="0" err="1"/>
              <a:t>budget</a:t>
            </a:r>
            <a:endParaRPr lang="es-MX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6853C-79CB-42FE-A1F4-23313833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47" y="4114799"/>
            <a:ext cx="4468818" cy="1779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F0955-4D82-446B-8619-CFF7AA405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230" y="3429000"/>
            <a:ext cx="3434080" cy="24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58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bs.twimg.com/media/DzX92D6WoAELoE0.jpg">
            <a:extLst>
              <a:ext uri="{FF2B5EF4-FFF2-40B4-BE49-F238E27FC236}">
                <a16:creationId xmlns:a16="http://schemas.microsoft.com/office/drawing/2014/main" id="{67B9EB30-5F81-47CF-ABEA-BFC40B64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" y="1478234"/>
            <a:ext cx="5972050" cy="3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60E9A2-E4BF-42B1-BA0E-790F66982DB7}"/>
              </a:ext>
            </a:extLst>
          </p:cNvPr>
          <p:cNvSpPr txBox="1"/>
          <p:nvPr/>
        </p:nvSpPr>
        <p:spPr>
          <a:xfrm>
            <a:off x="2306320" y="365760"/>
            <a:ext cx="437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Engaging with the user</a:t>
            </a:r>
            <a:r>
              <a:rPr lang="es-MX" dirty="0" err="1"/>
              <a:t>s</a:t>
            </a:r>
            <a:endParaRPr lang="en-US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4DB62E76-C3FA-456D-9797-3A4073813B3F}"/>
              </a:ext>
            </a:extLst>
          </p:cNvPr>
          <p:cNvSpPr/>
          <p:nvPr/>
        </p:nvSpPr>
        <p:spPr>
          <a:xfrm>
            <a:off x="259212" y="888980"/>
            <a:ext cx="2605908" cy="2254863"/>
          </a:xfrm>
          <a:prstGeom prst="star6">
            <a:avLst/>
          </a:prstGeom>
          <a:solidFill>
            <a:srgbClr val="FF6900"/>
          </a:solidFill>
          <a:ln>
            <a:solidFill>
              <a:srgbClr val="FF6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Deep </a:t>
            </a:r>
            <a:r>
              <a:rPr lang="es-MX" sz="2000" dirty="0" err="1"/>
              <a:t>collaboration</a:t>
            </a:r>
            <a:endParaRPr lang="es-MX" sz="2000" dirty="0"/>
          </a:p>
          <a:p>
            <a:pPr algn="ctr"/>
            <a:r>
              <a:rPr lang="es-MX" dirty="0" err="1"/>
              <a:t>Gov</a:t>
            </a:r>
            <a:r>
              <a:rPr lang="es-MX" dirty="0"/>
              <a:t>-Civil </a:t>
            </a:r>
            <a:r>
              <a:rPr lang="es-MX" dirty="0" err="1"/>
              <a:t>Society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3523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D169E5DF-8591-4EF3-81CE-3CE9F76FA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00" y="548640"/>
            <a:ext cx="3689999" cy="535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80C906-6773-4749-8B1B-1AA8916AFC85}"/>
              </a:ext>
            </a:extLst>
          </p:cNvPr>
          <p:cNvSpPr txBox="1"/>
          <p:nvPr/>
        </p:nvSpPr>
        <p:spPr>
          <a:xfrm>
            <a:off x="5659120" y="1379636"/>
            <a:ext cx="3271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Infographics</a:t>
            </a:r>
            <a:br>
              <a:rPr lang="en-US" dirty="0"/>
            </a:br>
            <a:r>
              <a:rPr lang="en-US" dirty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86EDF-FF5B-4162-96A1-4BE942699E1D}"/>
              </a:ext>
            </a:extLst>
          </p:cNvPr>
          <p:cNvSpPr txBox="1"/>
          <p:nvPr/>
        </p:nvSpPr>
        <p:spPr>
          <a:xfrm>
            <a:off x="5122520" y="548639"/>
            <a:ext cx="3373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5308"/>
                </a:solidFill>
              </a:rPr>
              <a:t>Better Budget Dataquest in Indonesia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0924DE0-DF39-4B3A-8EBD-3E0079808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120" y="2860716"/>
            <a:ext cx="377952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969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3B938-7ACE-4F92-817D-551CBE3F1A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B53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Takeaways.</a:t>
            </a:r>
          </a:p>
        </p:txBody>
      </p:sp>
      <p:pic>
        <p:nvPicPr>
          <p:cNvPr id="3074" name="Picture 2" descr="Image result for takeaways icon">
            <a:extLst>
              <a:ext uri="{FF2B5EF4-FFF2-40B4-BE49-F238E27FC236}">
                <a16:creationId xmlns:a16="http://schemas.microsoft.com/office/drawing/2014/main" id="{39EA19BC-7145-4AB2-95AA-9308A9DB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5000"/>
                    </a14:imgEffect>
                    <a14:imgEffect>
                      <a14:brightnessContrast bright="1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74" y="2286000"/>
            <a:ext cx="2634838" cy="260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11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19529A-5090-4EEF-9E10-83874A6E2ACC}"/>
              </a:ext>
            </a:extLst>
          </p:cNvPr>
          <p:cNvSpPr txBox="1"/>
          <p:nvPr/>
        </p:nvSpPr>
        <p:spPr>
          <a:xfrm>
            <a:off x="457200" y="802433"/>
            <a:ext cx="832290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9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ighlight>
                  <a:srgbClr val="FF69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 unique way of publication</a:t>
            </a:r>
          </a:p>
          <a:p>
            <a:pPr lvl="2">
              <a:buClr>
                <a:srgbClr val="FF6900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among governments and civil society create more sustainable + user oriented results</a:t>
            </a:r>
          </a:p>
          <a:p>
            <a:pPr>
              <a:buClr>
                <a:srgbClr val="FF6900"/>
              </a:buClr>
            </a:pPr>
            <a:endParaRPr lang="en-US" sz="2000" dirty="0">
              <a:solidFill>
                <a:schemeClr val="bg1"/>
              </a:solidFill>
              <a:highlight>
                <a:srgbClr val="FF69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6900"/>
              </a:buClr>
            </a:pPr>
            <a:endParaRPr lang="en-US" sz="2000" dirty="0">
              <a:solidFill>
                <a:schemeClr val="bg1"/>
              </a:solidFill>
              <a:highlight>
                <a:srgbClr val="FF69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9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ighlight>
                  <a:srgbClr val="FF69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Technology shouldn’t come first</a:t>
            </a:r>
          </a:p>
          <a:p>
            <a:pPr marL="914400" lvl="1">
              <a:buClr>
                <a:srgbClr val="FF6900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publication should have an objective + consider the target audience (from the identification of data, development of the experience, choice of technology, analysis, engagement strategy and all in-between)</a:t>
            </a:r>
          </a:p>
          <a:p>
            <a:pPr marL="914400" lvl="1">
              <a:buClr>
                <a:srgbClr val="FF6900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>
              <a:buClr>
                <a:srgbClr val="FF6900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Warning: Technology can create exclusion of vulnerable groups but it can also facilitate their access</a:t>
            </a:r>
          </a:p>
          <a:p>
            <a:pPr marL="914400" lvl="1">
              <a:buClr>
                <a:srgbClr val="FF6900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>
              <a:buClr>
                <a:srgbClr val="FF6900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rgbClr val="FF69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ighlight>
                  <a:srgbClr val="FF69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Supply doesn’t necessarily generate its own demand</a:t>
            </a:r>
          </a:p>
          <a:p>
            <a:pPr lvl="2">
              <a:buClr>
                <a:srgbClr val="FF6900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strategies are important to generate impact</a:t>
            </a:r>
          </a:p>
          <a:p>
            <a:pPr lvl="2">
              <a:buClr>
                <a:srgbClr val="FF6900"/>
              </a:buClr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Clr>
                <a:srgbClr val="FF6900"/>
              </a:buClr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>
              <a:buClr>
                <a:srgbClr val="FF6900"/>
              </a:buClr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>
              <a:buClr>
                <a:srgbClr val="FF6900"/>
              </a:buClr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1" indent="-285750">
              <a:buClr>
                <a:srgbClr val="FF6900"/>
              </a:buClr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bg1"/>
              </a:solidFill>
              <a:highlight>
                <a:srgbClr val="FF6900"/>
              </a:highlight>
            </a:endParaRPr>
          </a:p>
          <a:p>
            <a:pPr marL="914400" lvl="3">
              <a:buClr>
                <a:srgbClr val="FF6900"/>
              </a:buClr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6900"/>
              </a:highlight>
            </a:endParaRPr>
          </a:p>
          <a:p>
            <a:pPr marL="742950" lvl="2" indent="-285750">
              <a:buClr>
                <a:srgbClr val="FF69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795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3B938-7ACE-4F92-817D-551CBE3F1AF7}"/>
              </a:ext>
            </a:extLst>
          </p:cNvPr>
          <p:cNvSpPr/>
          <p:nvPr/>
        </p:nvSpPr>
        <p:spPr>
          <a:xfrm>
            <a:off x="0" y="10160"/>
            <a:ext cx="9144000" cy="6858000"/>
          </a:xfrm>
          <a:prstGeom prst="rect">
            <a:avLst/>
          </a:prstGeom>
          <a:solidFill>
            <a:srgbClr val="FB53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r>
              <a:rPr lang="en-US" sz="3200" dirty="0"/>
              <a:t>Collaborative thinking  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880CDBD-87C8-45D2-836D-4DDA578BAACF}"/>
              </a:ext>
            </a:extLst>
          </p:cNvPr>
          <p:cNvSpPr/>
          <p:nvPr/>
        </p:nvSpPr>
        <p:spPr>
          <a:xfrm>
            <a:off x="5689600" y="170378"/>
            <a:ext cx="3169920" cy="2509520"/>
          </a:xfrm>
          <a:prstGeom prst="wedgeEllipseCallout">
            <a:avLst>
              <a:gd name="adj1" fmla="val -31089"/>
              <a:gd name="adj2" fmla="val 68978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2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5611" y="2577516"/>
            <a:ext cx="7752776" cy="256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founded by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IBP, World Bank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 of Brazil and the Philippines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2011 as a nonprofit action network to respond to the </a:t>
            </a:r>
            <a:r>
              <a:rPr lang="en-US" sz="2200" u="sng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deficit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publicly available and </a:t>
            </a:r>
            <a:r>
              <a:rPr lang="en-US" sz="2200" u="sng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about public finances worldwide. </a:t>
            </a:r>
          </a:p>
        </p:txBody>
      </p:sp>
      <p:sp>
        <p:nvSpPr>
          <p:cNvPr id="3" name="Marcador de número de diapositiva 2"/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6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25693" y="896585"/>
            <a:ext cx="489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Where is GIFT coming from?</a:t>
            </a: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43D71636-3D6A-2043-A48A-3F798FD64AD2}"/>
              </a:ext>
            </a:extLst>
          </p:cNvPr>
          <p:cNvSpPr/>
          <p:nvPr/>
        </p:nvSpPr>
        <p:spPr>
          <a:xfrm>
            <a:off x="0" y="6203824"/>
            <a:ext cx="3876389" cy="507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about the Network</a:t>
            </a:r>
          </a:p>
          <a:p>
            <a:pPr algn="r"/>
            <a:r>
              <a:rPr lang="en-US" sz="1200" dirty="0" err="1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www.fiscaltransparency.net</a:t>
            </a:r>
            <a:r>
              <a:rPr lang="en-US" sz="1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/about/</a:t>
            </a:r>
          </a:p>
        </p:txBody>
      </p:sp>
    </p:spTree>
    <p:extLst>
      <p:ext uri="{BB962C8B-B14F-4D97-AF65-F5344CB8AC3E}">
        <p14:creationId xmlns:p14="http://schemas.microsoft.com/office/powerpoint/2010/main" val="1204366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44BE2F-2737-4272-9339-3A06E16A88B0}"/>
              </a:ext>
            </a:extLst>
          </p:cNvPr>
          <p:cNvSpPr/>
          <p:nvPr/>
        </p:nvSpPr>
        <p:spPr>
          <a:xfrm>
            <a:off x="924560" y="2397948"/>
            <a:ext cx="543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i="1" dirty="0">
                <a:solidFill>
                  <a:srgbClr val="59595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does budget information relate to your work? How do you use such information?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B4CE88A-CB5F-40B8-BD32-51AFECE82420}"/>
              </a:ext>
            </a:extLst>
          </p:cNvPr>
          <p:cNvSpPr/>
          <p:nvPr/>
        </p:nvSpPr>
        <p:spPr>
          <a:xfrm>
            <a:off x="5801360" y="312618"/>
            <a:ext cx="3169920" cy="2509520"/>
          </a:xfrm>
          <a:prstGeom prst="wedgeEllipseCallout">
            <a:avLst>
              <a:gd name="adj1" fmla="val -31089"/>
              <a:gd name="adj2" fmla="val 68978"/>
            </a:avLst>
          </a:prstGeom>
          <a:solidFill>
            <a:srgbClr val="FB53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6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44BE2F-2737-4272-9339-3A06E16A88B0}"/>
              </a:ext>
            </a:extLst>
          </p:cNvPr>
          <p:cNvSpPr/>
          <p:nvPr/>
        </p:nvSpPr>
        <p:spPr>
          <a:xfrm>
            <a:off x="924560" y="2397948"/>
            <a:ext cx="543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i="1" dirty="0">
                <a:solidFill>
                  <a:srgbClr val="59595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international examples are inspiring for Mongolia? 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B4CE88A-CB5F-40B8-BD32-51AFECE82420}"/>
              </a:ext>
            </a:extLst>
          </p:cNvPr>
          <p:cNvSpPr/>
          <p:nvPr/>
        </p:nvSpPr>
        <p:spPr>
          <a:xfrm>
            <a:off x="5801360" y="312618"/>
            <a:ext cx="3169920" cy="2509520"/>
          </a:xfrm>
          <a:prstGeom prst="wedgeEllipseCallout">
            <a:avLst>
              <a:gd name="adj1" fmla="val -31089"/>
              <a:gd name="adj2" fmla="val 68978"/>
            </a:avLst>
          </a:prstGeom>
          <a:solidFill>
            <a:srgbClr val="FB53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944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44BE2F-2737-4272-9339-3A06E16A88B0}"/>
              </a:ext>
            </a:extLst>
          </p:cNvPr>
          <p:cNvSpPr/>
          <p:nvPr/>
        </p:nvSpPr>
        <p:spPr>
          <a:xfrm>
            <a:off x="924560" y="2397948"/>
            <a:ext cx="543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i="1" dirty="0">
                <a:solidFill>
                  <a:srgbClr val="59595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could access to budget information be improved?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B4CE88A-CB5F-40B8-BD32-51AFECE82420}"/>
              </a:ext>
            </a:extLst>
          </p:cNvPr>
          <p:cNvSpPr/>
          <p:nvPr/>
        </p:nvSpPr>
        <p:spPr>
          <a:xfrm>
            <a:off x="5801360" y="312618"/>
            <a:ext cx="3169920" cy="2509520"/>
          </a:xfrm>
          <a:prstGeom prst="wedgeEllipseCallout">
            <a:avLst>
              <a:gd name="adj1" fmla="val -31089"/>
              <a:gd name="adj2" fmla="val 68978"/>
            </a:avLst>
          </a:prstGeom>
          <a:solidFill>
            <a:srgbClr val="FB53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2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FF723F-2984-C447-9F8C-249F446B3B79}"/>
              </a:ext>
            </a:extLst>
          </p:cNvPr>
          <p:cNvSpPr txBox="1"/>
          <p:nvPr/>
        </p:nvSpPr>
        <p:spPr>
          <a:xfrm>
            <a:off x="747294" y="1336210"/>
            <a:ext cx="32937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Stay tuned!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  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  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fiscaltransparency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  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fiscaltransparency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www.fiscaltransparency.net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EA8D0-2829-4F4B-A0BD-58E0D593C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398" y="2206868"/>
            <a:ext cx="229469" cy="185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D3286-6C5A-D34C-BFAC-C669D66CF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69" y="2740608"/>
            <a:ext cx="144417" cy="222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D31198-17AA-7640-959A-14FF426EA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51" y="2461845"/>
            <a:ext cx="228353" cy="228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F0280-E648-7243-90B9-45EBABB2006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987636" y="1163784"/>
            <a:ext cx="3293795" cy="2281610"/>
          </a:xfrm>
          <a:prstGeom prst="rect">
            <a:avLst/>
          </a:prstGeom>
        </p:spPr>
      </p:pic>
      <p:pic>
        <p:nvPicPr>
          <p:cNvPr id="9" name="Picture 8" descr="C:\Users\wb368561\AppData\Local\Microsoft\Windows\INetCache\Content.Word\WB-WBG-horizontal-RGB.PNG">
            <a:extLst>
              <a:ext uri="{FF2B5EF4-FFF2-40B4-BE49-F238E27FC236}">
                <a16:creationId xmlns:a16="http://schemas.microsoft.com/office/drawing/2014/main" id="{5ECD3E5A-64EC-EF4F-AAFA-97A06D375D2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53638"/>
            <a:ext cx="5597236" cy="1240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2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2591" y="1390866"/>
            <a:ext cx="81588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high-level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dialogue, </a:t>
            </a: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peer-learning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collaboration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GIFT: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harmonizing</a:t>
            </a: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normative architecture of fiscal transparency norms and standards &amp;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3C4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facilitates dialogue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governments, civil society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organizations, international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institutions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other stakeholders</a:t>
            </a:r>
          </a:p>
        </p:txBody>
      </p:sp>
      <p:sp>
        <p:nvSpPr>
          <p:cNvPr id="3" name="Marcador de número de diapositiva 2"/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7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F5D02E3-7574-9E47-A8D8-6885D629F9E8}"/>
              </a:ext>
            </a:extLst>
          </p:cNvPr>
          <p:cNvSpPr/>
          <p:nvPr/>
        </p:nvSpPr>
        <p:spPr>
          <a:xfrm>
            <a:off x="450802" y="4769947"/>
            <a:ext cx="8158817" cy="104758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find, share &amp; advance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to challenges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fiscal transparency and participation.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7B432-0E21-5744-8766-C2ADB05A4448}"/>
              </a:ext>
            </a:extLst>
          </p:cNvPr>
          <p:cNvSpPr txBox="1"/>
          <p:nvPr/>
        </p:nvSpPr>
        <p:spPr>
          <a:xfrm>
            <a:off x="3567432" y="594429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9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274985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8C91DC8-1AB5-49DC-8C96-24D91489433E}"/>
              </a:ext>
            </a:extLst>
          </p:cNvPr>
          <p:cNvSpPr txBox="1"/>
          <p:nvPr/>
        </p:nvSpPr>
        <p:spPr>
          <a:xfrm>
            <a:off x="1128398" y="601402"/>
            <a:ext cx="6574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Hosting Institution</a:t>
            </a:r>
            <a:endParaRPr lang="en-US" sz="2800" i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7FC8393-076B-4C63-BA22-91400A4399B5}"/>
              </a:ext>
            </a:extLst>
          </p:cNvPr>
          <p:cNvSpPr txBox="1"/>
          <p:nvPr/>
        </p:nvSpPr>
        <p:spPr>
          <a:xfrm>
            <a:off x="512217" y="1520785"/>
            <a:ext cx="82323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hosted by the </a:t>
            </a:r>
            <a:r>
              <a:rPr lang="en-US" sz="22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Budget Partnership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nonprofit corporation organized under the US laws that operates for charitable, educational and scientific purposes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coordination and administrative functions of </a:t>
            </a:r>
            <a:r>
              <a:rPr lang="en-US" sz="22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must comply with IBP financial and administrative policies and procedures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2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funded by the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Bank, Hewlett Foundation, Omidyar Network </a:t>
            </a:r>
            <a:r>
              <a:rPr lang="en-US" sz="2200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b="1" dirty="0">
                <a:solidFill>
                  <a:srgbClr val="3C4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IBP</a:t>
            </a:r>
          </a:p>
        </p:txBody>
      </p:sp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F871F37E-478B-7746-B480-68B6C9A1294D}"/>
              </a:ext>
            </a:extLst>
          </p:cNvPr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8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84BF08-EBD3-124F-88E6-057DBED7E75B}"/>
              </a:ext>
            </a:extLst>
          </p:cNvPr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20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067AB5EE-FA22-4704-8152-558ABA51B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529969"/>
              </p:ext>
            </p:extLst>
          </p:nvPr>
        </p:nvGraphicFramePr>
        <p:xfrm>
          <a:off x="892326" y="1532743"/>
          <a:ext cx="7724876" cy="4753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52E7A4-09B6-4C2F-B8AD-F59DFBFF45E1}"/>
              </a:ext>
            </a:extLst>
          </p:cNvPr>
          <p:cNvSpPr txBox="1"/>
          <p:nvPr/>
        </p:nvSpPr>
        <p:spPr>
          <a:xfrm>
            <a:off x="5315398" y="4537902"/>
            <a:ext cx="3068515" cy="1169551"/>
          </a:xfrm>
          <a:prstGeom prst="rect">
            <a:avLst/>
          </a:prstGeom>
          <a:noFill/>
          <a:ln>
            <a:solidFill>
              <a:srgbClr val="FF69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</a:t>
            </a:r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Hewlett F.</a:t>
            </a:r>
          </a:p>
          <a:p>
            <a:pPr algn="r"/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Omidyar</a:t>
            </a:r>
          </a:p>
          <a:p>
            <a:pPr algn="r"/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Ford F.</a:t>
            </a:r>
          </a:p>
          <a:p>
            <a:pPr algn="r"/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N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DfID</a:t>
            </a:r>
            <a:endParaRPr lang="en-NZ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NZ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1D8E7-DACE-46B7-8007-5B6B7010078E}"/>
              </a:ext>
            </a:extLst>
          </p:cNvPr>
          <p:cNvSpPr txBox="1"/>
          <p:nvPr/>
        </p:nvSpPr>
        <p:spPr>
          <a:xfrm>
            <a:off x="673881" y="4430179"/>
            <a:ext cx="2884715" cy="1384995"/>
          </a:xfrm>
          <a:prstGeom prst="rect">
            <a:avLst/>
          </a:prstGeom>
          <a:noFill/>
          <a:ln>
            <a:solidFill>
              <a:srgbClr val="FF6900"/>
            </a:solidFill>
          </a:ln>
        </p:spPr>
        <p:txBody>
          <a:bodyPr wrap="square" rtlCol="0">
            <a:spAutoFit/>
          </a:bodyPr>
          <a:lstStyle/>
          <a:p>
            <a:r>
              <a:rPr lang="en-NZ" sz="14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IBP</a:t>
            </a:r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N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Fundar</a:t>
            </a:r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ILDA, </a:t>
            </a:r>
          </a:p>
          <a:p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CBPP, INESC, </a:t>
            </a:r>
            <a:r>
              <a:rPr lang="en-N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Icefi</a:t>
            </a:r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ACIJ, </a:t>
            </a:r>
            <a:r>
              <a:rPr lang="en-N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-Fiscal, </a:t>
            </a:r>
            <a:r>
              <a:rPr lang="en-N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Seknas</a:t>
            </a:r>
            <a:endParaRPr lang="en-NZ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</a:t>
            </a:r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PSAM, Emerging M., NCDHR, Social Watch, (Fund. </a:t>
            </a:r>
            <a:r>
              <a:rPr lang="en-N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Solidaridad</a:t>
            </a:r>
            <a:r>
              <a:rPr lang="en-N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CBAC2-4B3D-4DB5-843C-CD316F2A67FD}"/>
              </a:ext>
            </a:extLst>
          </p:cNvPr>
          <p:cNvSpPr txBox="1"/>
          <p:nvPr/>
        </p:nvSpPr>
        <p:spPr>
          <a:xfrm>
            <a:off x="1323473" y="465993"/>
            <a:ext cx="686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Stewards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000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FF6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Champions</a:t>
            </a:r>
            <a:endParaRPr lang="en-US" sz="2800" b="1" dirty="0">
              <a:solidFill>
                <a:srgbClr val="FF6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2">
            <a:extLst>
              <a:ext uri="{FF2B5EF4-FFF2-40B4-BE49-F238E27FC236}">
                <a16:creationId xmlns:a16="http://schemas.microsoft.com/office/drawing/2014/main" id="{3CAA268D-7D1B-1541-9389-9D73FEE1FEB0}"/>
              </a:ext>
            </a:extLst>
          </p:cNvPr>
          <p:cNvSpPr txBox="1">
            <a:spLocks/>
          </p:cNvSpPr>
          <p:nvPr/>
        </p:nvSpPr>
        <p:spPr>
          <a:xfrm>
            <a:off x="457200" y="6275178"/>
            <a:ext cx="6858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7D98CA-1D08-404D-9717-662EFCF3D727}" type="slidenum">
              <a:rPr lang="en-US" sz="1100" smtClean="0">
                <a:solidFill>
                  <a:srgbClr val="7F7F7F"/>
                </a:solidFill>
                <a:latin typeface="Arial"/>
                <a:cs typeface="Arial"/>
              </a:rPr>
              <a:pPr algn="r">
                <a:defRPr/>
              </a:pPr>
              <a:t>9</a:t>
            </a:fld>
            <a:endParaRPr lang="en-US" sz="1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2DF7B0-37D8-D842-8687-D31C9DCBD748}"/>
              </a:ext>
            </a:extLst>
          </p:cNvPr>
          <p:cNvCxnSpPr/>
          <p:nvPr/>
        </p:nvCxnSpPr>
        <p:spPr>
          <a:xfrm flipH="1">
            <a:off x="512217" y="6407474"/>
            <a:ext cx="323328" cy="0"/>
          </a:xfrm>
          <a:prstGeom prst="line">
            <a:avLst/>
          </a:prstGeom>
          <a:ln>
            <a:solidFill>
              <a:srgbClr val="FB530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228090"/>
      </p:ext>
    </p:extLst>
  </p:cSld>
  <p:clrMapOvr>
    <a:masterClrMapping/>
  </p:clrMapOvr>
</p:sld>
</file>

<file path=ppt/theme/theme1.xml><?xml version="1.0" encoding="utf-8"?>
<a:theme xmlns:a="http://schemas.openxmlformats.org/drawingml/2006/main" name="gif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19544</TotalTime>
  <Words>1761</Words>
  <Application>Microsoft Macintosh PowerPoint</Application>
  <PresentationFormat>On-screen Show (4:3)</PresentationFormat>
  <Paragraphs>327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Symbol</vt:lpstr>
      <vt:lpstr>Wingdings</vt:lpstr>
      <vt:lpstr>gift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Fiscal Transparency + Public Participation lead to better fiscal and development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 bridge through Open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 O</dc:creator>
  <cp:lastModifiedBy>Juan P. Guerrero Amparan</cp:lastModifiedBy>
  <cp:revision>846</cp:revision>
  <cp:lastPrinted>2017-02-10T02:14:13Z</cp:lastPrinted>
  <dcterms:created xsi:type="dcterms:W3CDTF">2015-03-01T23:52:29Z</dcterms:created>
  <dcterms:modified xsi:type="dcterms:W3CDTF">2019-03-28T03:21:16Z</dcterms:modified>
</cp:coreProperties>
</file>