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59" r:id="rId3"/>
    <p:sldId id="306" r:id="rId4"/>
    <p:sldId id="361" r:id="rId5"/>
    <p:sldId id="317" r:id="rId6"/>
    <p:sldId id="368" r:id="rId7"/>
    <p:sldId id="334" r:id="rId8"/>
    <p:sldId id="357" r:id="rId9"/>
    <p:sldId id="358" r:id="rId10"/>
    <p:sldId id="369" r:id="rId11"/>
    <p:sldId id="370" r:id="rId12"/>
    <p:sldId id="371" r:id="rId13"/>
    <p:sldId id="372" r:id="rId14"/>
    <p:sldId id="373" r:id="rId15"/>
    <p:sldId id="374" r:id="rId16"/>
    <p:sldId id="330" r:id="rId17"/>
    <p:sldId id="28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359"/>
            <p14:sldId id="306"/>
            <p14:sldId id="361"/>
            <p14:sldId id="317"/>
            <p14:sldId id="368"/>
            <p14:sldId id="334"/>
            <p14:sldId id="357"/>
            <p14:sldId id="358"/>
            <p14:sldId id="369"/>
            <p14:sldId id="370"/>
            <p14:sldId id="371"/>
            <p14:sldId id="372"/>
            <p14:sldId id="373"/>
            <p14:sldId id="374"/>
            <p14:sldId id="330"/>
          </p14:sldIdLst>
        </p14:section>
        <p14:section name="Sección sin título" id="{33B42E0F-CA76-4738-A474-8C79504BE888}">
          <p14:sldIdLst>
            <p14:sldId id="28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92966" autoAdjust="0"/>
  </p:normalViewPr>
  <p:slideViewPr>
    <p:cSldViewPr snapToGrid="0" snapToObjects="1">
      <p:cViewPr>
        <p:scale>
          <a:sx n="89" d="100"/>
          <a:sy n="89" d="100"/>
        </p:scale>
        <p:origin x="1680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935" y="646236"/>
            <a:ext cx="720261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</a:rPr>
              <a:t>Strengthening Accountability through </a:t>
            </a:r>
          </a:p>
          <a:p>
            <a:r>
              <a:rPr lang="en-NZ" sz="3200" b="1" dirty="0">
                <a:solidFill>
                  <a:schemeClr val="bg1"/>
                </a:solidFill>
              </a:rPr>
              <a:t>Fiscal Transparency Practices</a:t>
            </a:r>
            <a:r>
              <a:rPr lang="en-NZ" sz="3200" b="1" i="1" dirty="0"/>
              <a:t> </a:t>
            </a:r>
            <a:endParaRPr lang="en-NZ" sz="3200" dirty="0"/>
          </a:p>
          <a:p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Public 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Participation 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in Fiscal Policies  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1600" b="1" dirty="0">
                <a:solidFill>
                  <a:schemeClr val="bg1"/>
                </a:solidFill>
                <a:latin typeface="Arial"/>
                <a:cs typeface="Arial"/>
              </a:rPr>
              <a:t>Juan Pablo Guerrero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Port of Spain, Trinidad &amp; Tobago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NZ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1600" b="1" dirty="0" smtClean="0">
                <a:solidFill>
                  <a:schemeClr val="bg1"/>
                </a:solidFill>
                <a:latin typeface="Arial"/>
                <a:cs typeface="Arial"/>
              </a:rPr>
              <a:t>September 6, </a:t>
            </a:r>
            <a:r>
              <a:rPr lang="en-NZ" sz="1600" b="1" dirty="0">
                <a:solidFill>
                  <a:schemeClr val="bg1"/>
                </a:solidFill>
                <a:latin typeface="Arial"/>
                <a:cs typeface="Arial"/>
              </a:rPr>
              <a:t>2017</a:t>
            </a:r>
            <a:r>
              <a:rPr lang="en-US" sz="2400" b="1" dirty="0"/>
              <a:t> </a:t>
            </a:r>
            <a:endParaRPr lang="es-MX" sz="2400" b="1" dirty="0"/>
          </a:p>
          <a:p>
            <a:endParaRPr lang="en-NZ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29" y="5316204"/>
            <a:ext cx="231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#FiscalTransparency</a:t>
            </a: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825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1. Examples of Public Participation in Budget Process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5053" y="2118448"/>
          <a:ext cx="8631784" cy="3208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292"/>
                <a:gridCol w="4552114"/>
                <a:gridCol w="2632378"/>
              </a:tblGrid>
              <a:tr h="509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Stage in budget and policy cycles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Participation mechanisms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Selected country </a:t>
                      </a:r>
                      <a:r>
                        <a:rPr lang="en-NZ" sz="12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examples</a:t>
                      </a:r>
                    </a:p>
                  </a:txBody>
                  <a:tcPr marL="60596" marR="60596" marT="0" marB="0"/>
                </a:tc>
              </a:tr>
              <a:tr h="1376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Executive budget preparation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-Participatory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National Planning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-Pre-budget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consultations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-External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expert review of macro/fiscal forecasts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-Independent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setting of key macro assumptions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-Independent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fiscal policy advisory body or council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-Participatory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budgeting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-Brazil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-Canada, Kenya, Ireland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-Korea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-Chile, Colombia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-Ireland, Croatia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</a:t>
                      </a:r>
                      <a:r>
                        <a:rPr lang="en-US" sz="1400" baseline="0" noProof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countries (Portugal)</a:t>
                      </a:r>
                      <a:endParaRPr lang="en-US" sz="1400" noProof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11470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Legislative </a:t>
                      </a:r>
                      <a:r>
                        <a:rPr lang="en-NZ" sz="1400" b="1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consideration &amp; enactment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-Budget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Strategy Statement, with public submissions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-Main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budget with public submissions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-Public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submissions to legislature on money bills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-Parliamentary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Budget Office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-Canada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 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 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-Australia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Croatia, Italy, USA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3113" y="149066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816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Examples of Public Participation in Budget Process </a:t>
            </a:r>
            <a:endParaRPr lang="en-US" sz="2400" b="1" dirty="0">
              <a:solidFill>
                <a:srgbClr val="FF69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2217" y="1490249"/>
          <a:ext cx="7988846" cy="3778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604"/>
                <a:gridCol w="4145056"/>
                <a:gridCol w="2215186"/>
              </a:tblGrid>
              <a:tr h="53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Stage in budget and policy cycles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Participation mechanisms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Selected country examples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18422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Budget implementation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-Independent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administrative review (tax, procurement)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-Multi-stakeholder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monitoring of revenue collection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-Multi-stakeholder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monitoring of public </a:t>
                      </a: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contracting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-Community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engagement in public investment projects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-Participatory/external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expert program </a:t>
                      </a: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-Participatory budgeting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 countries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-EITI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member 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-Open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contracting partners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-Mexico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Philippines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-Korea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</a:t>
                      </a:r>
                      <a:r>
                        <a:rPr lang="en-NZ" sz="14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242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Legislative review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-Committee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reviews of agencies, public submissions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-USA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728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Supreme Audit oversight/social audit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-Citizen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audit request body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-Participatory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performance auditing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-Social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audit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-Korea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-Philippines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-India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3113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3113" y="149066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793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3. Examples of Public Participation in Fiscal Policies </a:t>
            </a:r>
            <a:endParaRPr lang="en-US" sz="2400" b="1" dirty="0">
              <a:solidFill>
                <a:srgbClr val="FF69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2217" y="1775820"/>
          <a:ext cx="7803108" cy="4067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740"/>
                <a:gridCol w="4048685"/>
                <a:gridCol w="2163683"/>
              </a:tblGrid>
              <a:tr h="581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Stage in budget and policy cycles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Participation mechanisms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Selected country examples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14527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Major new fiscal policy proposals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-Consultation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by executive on new revenue policies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-Consultation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by executive on new expenditure policies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-Participatory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public expenditure review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</a:t>
                      </a:r>
                      <a:r>
                        <a:rPr lang="en-NZ" sz="14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Z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-Canada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 others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Z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-UK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1162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Public service delivery 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-Complaints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mechanisms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-Social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audit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-Regular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published surveys of service users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-Citizen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involvement in delivery/co-production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 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-Uganda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 others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-Some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OECD countries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-South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Africa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  <a:tr h="871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Public investment projects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-Consultation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 social and environmental impacts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-Geo-tagging </a:t>
                      </a:r>
                      <a:r>
                        <a:rPr lang="en-NZ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 social monitoring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-Numerous countries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-Philippines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0596" marR="60596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3113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3113" y="149066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8402" y="1956494"/>
            <a:ext cx="8042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Costly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Undermines existing democratic institutions </a:t>
            </a: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Fiscal issues: too complicated for general public </a:t>
            </a: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Undermines decision making (&amp; secrecy)</a:t>
            </a: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Slows the policy process</a:t>
            </a: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Influential and well-organized groups tend to dominate the process</a:t>
            </a:r>
          </a:p>
          <a:p>
            <a:pPr marL="285750" indent="-285750">
              <a:buFont typeface="Courier New"/>
              <a:buChar char="o"/>
            </a:pPr>
            <a:endParaRPr lang="en-US" sz="2200" dirty="0" smtClean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107" y="628149"/>
            <a:ext cx="8024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Possible Objections to Increased </a:t>
            </a:r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ublic </a:t>
            </a:r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articipation 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in </a:t>
            </a:r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iscal Policies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81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1515" y="1663886"/>
            <a:ext cx="80426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strike="sngStrike" dirty="0" smtClean="0">
                <a:latin typeface="Arial" charset="0"/>
                <a:ea typeface="Arial" charset="0"/>
                <a:cs typeface="Arial" charset="0"/>
              </a:rPr>
              <a:t>Costly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not so much anymore thanks to IT</a:t>
            </a:r>
            <a:endParaRPr lang="en-US" sz="2800" strike="sngStrike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strike="sngStrike" dirty="0" smtClean="0">
                <a:latin typeface="Arial" charset="0"/>
                <a:ea typeface="Arial" charset="0"/>
                <a:cs typeface="Arial" charset="0"/>
              </a:rPr>
              <a:t>Undermines institutions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complementarity</a:t>
            </a:r>
            <a:endParaRPr lang="en-US" sz="2800" strike="sngStrike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strike="sngStrike" dirty="0" smtClean="0">
                <a:latin typeface="Arial" charset="0"/>
                <a:ea typeface="Arial" charset="0"/>
                <a:cs typeface="Arial" charset="0"/>
              </a:rPr>
              <a:t>Too complicated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Experts engage too</a:t>
            </a:r>
          </a:p>
          <a:p>
            <a:pPr marL="285750" indent="-285750">
              <a:buFont typeface="Courier New"/>
              <a:buChar char="o"/>
            </a:pPr>
            <a:r>
              <a:rPr lang="en-US" sz="2800" strike="sngStrike" dirty="0" smtClean="0">
                <a:latin typeface="Arial" charset="0"/>
                <a:ea typeface="Arial" charset="0"/>
                <a:cs typeface="Arial" charset="0"/>
              </a:rPr>
              <a:t>Undermines decision making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classification prevails when justified &amp; openness helps policy effectiveness and efficiency </a:t>
            </a:r>
          </a:p>
          <a:p>
            <a:pPr marL="285750" indent="-285750">
              <a:buFont typeface="Courier New"/>
              <a:buChar char="o"/>
            </a:pPr>
            <a:r>
              <a:rPr lang="en-US" sz="2800" strike="sngStrike" dirty="0" smtClean="0">
                <a:latin typeface="Arial" charset="0"/>
                <a:ea typeface="Arial" charset="0"/>
                <a:cs typeface="Arial" charset="0"/>
              </a:rPr>
              <a:t>Slows process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but it improves quality &amp; saves costs </a:t>
            </a:r>
          </a:p>
          <a:p>
            <a:pPr marL="285750" indent="-285750">
              <a:buFont typeface="Courier New"/>
              <a:buChar char="o"/>
            </a:pPr>
            <a:r>
              <a:rPr lang="en-US" sz="2800" strike="sngStrike" dirty="0" smtClean="0">
                <a:latin typeface="Arial" charset="0"/>
                <a:ea typeface="Arial" charset="0"/>
                <a:cs typeface="Arial" charset="0"/>
              </a:rPr>
              <a:t>Influential groups domination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inclusion &amp; dissemination efforts needed</a:t>
            </a:r>
          </a:p>
          <a:p>
            <a:pPr marL="285750" indent="-285750">
              <a:buFont typeface="Courier New"/>
              <a:buChar char="o"/>
            </a:pPr>
            <a:endParaRPr lang="en-US" sz="2200" dirty="0" smtClean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107" y="628149"/>
            <a:ext cx="8794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Response to objections to increased public participation 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in fiscal policies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1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6107" y="1828478"/>
            <a:ext cx="80426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Better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resource allocation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provision of public services 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Improved response to the preferences of beneficiaries of services &amp; constituencies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Opportunity for marginalized groups to exert some influence in decisions that affect them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Greater impact of actions that affect communities in social policies: health sector, community level public works, education, in a word, well-being</a:t>
            </a:r>
          </a:p>
          <a:p>
            <a:pPr marL="285750" indent="-285750">
              <a:buFont typeface="Courier New"/>
              <a:buChar char="o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Increases trust and citizen compliance (rules &amp; taxes)</a:t>
            </a:r>
            <a:endParaRPr lang="en-US" sz="2400" b="1" dirty="0" smtClean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endParaRPr lang="en-US" sz="2200" dirty="0" smtClean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96" y="561111"/>
            <a:ext cx="6833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Access to information and 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public participation: </a:t>
            </a:r>
          </a:p>
          <a:p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hat difference does it make?</a:t>
            </a:r>
            <a:endParaRPr lang="en-U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79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PARLAMERICAS\COMMUNICATIONS\Logo\ParlAmericas Logo 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811410"/>
            <a:ext cx="5943600" cy="16325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23862" y="2993708"/>
            <a:ext cx="7867650" cy="2743200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latin typeface="Arial" charset="0"/>
                <a:ea typeface="Arial" charset="0"/>
                <a:cs typeface="Arial" charset="0"/>
              </a:rPr>
              <a:t>Working Document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CA" sz="2800" b="1" dirty="0">
                <a:latin typeface="Arial" charset="0"/>
                <a:ea typeface="Arial" charset="0"/>
                <a:cs typeface="Arial" charset="0"/>
              </a:rPr>
              <a:t>Toolkit: Citizen Participation in the Legislative Process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9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@FiscalTrans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72" y="3054759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Engage with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872" y="4483815"/>
            <a:ext cx="4167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736" y="1194816"/>
            <a:ext cx="281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THANK YOU!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743" y="5279080"/>
            <a:ext cx="326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guerrero@fiscaltransparency.net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GIFT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Participation in Fiscal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Policy?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Principles of Public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Public Participation in the Budget Process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Objections to Public Participation &amp;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 Impacts 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Principles and Mechanisms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Participation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Fiscal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ParlAmericas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Working Document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81837" y="1262130"/>
            <a:ext cx="18002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6900"/>
                </a:solidFill>
              </a:rPr>
              <a:t>Contents</a:t>
            </a:r>
            <a:endParaRPr lang="en-US" sz="3400" b="1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facilitates dialogue between governments, civil society organizations, international financial and specialized institutions, private sector and other stakeholders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and share solutions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challenges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fiscal transparency, participation and accountability.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works through coordination on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norms, </a:t>
            </a:r>
            <a:r>
              <a:rPr lang="en-US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peer-learning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technical assistance, research, and use of </a:t>
            </a:r>
            <a:r>
              <a:rPr lang="en-US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coordinates the Fiscal Openness Working Group at the Open Government Partnership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6728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Global Initiative for Fiscal Transparency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40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115" y="1377324"/>
            <a:ext cx="7889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FB530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2008: Global Financial Crisis, </a:t>
            </a:r>
            <a:r>
              <a:rPr lang="en-US" sz="2200" b="1" dirty="0" smtClean="0">
                <a:latin typeface="Arial"/>
                <a:cs typeface="Arial"/>
              </a:rPr>
              <a:t>PFM Governance, </a:t>
            </a:r>
            <a:r>
              <a:rPr lang="en-US" sz="2200" dirty="0" smtClean="0">
                <a:latin typeface="Arial"/>
                <a:cs typeface="Arial"/>
              </a:rPr>
              <a:t>disclosure </a:t>
            </a:r>
            <a:r>
              <a:rPr lang="en-US" sz="2200" dirty="0">
                <a:latin typeface="Arial"/>
                <a:cs typeface="Arial"/>
              </a:rPr>
              <a:t>of information </a:t>
            </a:r>
            <a:r>
              <a:rPr lang="en-US" sz="2200" dirty="0" smtClean="0">
                <a:latin typeface="Arial"/>
                <a:cs typeface="Arial"/>
              </a:rPr>
              <a:t>alone is </a:t>
            </a:r>
            <a:r>
              <a:rPr lang="en-US" sz="2200" dirty="0">
                <a:latin typeface="Arial"/>
                <a:cs typeface="Arial"/>
              </a:rPr>
              <a:t>not sufficient for accountability </a:t>
            </a:r>
            <a:endParaRPr lang="en-US" sz="22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2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s-MX" sz="2200" dirty="0" smtClean="0">
                <a:latin typeface="Arial"/>
                <a:cs typeface="Arial"/>
              </a:rPr>
              <a:t>Government </a:t>
            </a:r>
            <a:r>
              <a:rPr lang="es-MX" sz="2200" dirty="0">
                <a:latin typeface="Arial"/>
                <a:cs typeface="Arial"/>
              </a:rPr>
              <a:t>d</a:t>
            </a:r>
            <a:r>
              <a:rPr lang="es-MX" sz="2200" dirty="0" smtClean="0">
                <a:latin typeface="Arial"/>
                <a:cs typeface="Arial"/>
              </a:rPr>
              <a:t>ata at reach: </a:t>
            </a:r>
            <a:r>
              <a:rPr lang="es-MX" sz="2200" b="1" dirty="0">
                <a:latin typeface="Arial"/>
                <a:cs typeface="Arial"/>
              </a:rPr>
              <a:t>big data</a:t>
            </a:r>
            <a:r>
              <a:rPr lang="es-MX" sz="2200" dirty="0">
                <a:latin typeface="Arial"/>
                <a:cs typeface="Arial"/>
              </a:rPr>
              <a:t>, </a:t>
            </a:r>
            <a:r>
              <a:rPr lang="es-MX" sz="2200" b="1" dirty="0" smtClean="0">
                <a:latin typeface="Arial"/>
                <a:cs typeface="Arial"/>
              </a:rPr>
              <a:t>open data </a:t>
            </a:r>
            <a:r>
              <a:rPr lang="es-MX" sz="2200" dirty="0" smtClean="0">
                <a:latin typeface="Arial"/>
                <a:cs typeface="Arial"/>
              </a:rPr>
              <a:t>&amp; </a:t>
            </a:r>
            <a:r>
              <a:rPr lang="es-MX" sz="2200" b="1" dirty="0" smtClean="0">
                <a:latin typeface="Arial"/>
                <a:cs typeface="Arial"/>
              </a:rPr>
              <a:t>information technologies</a:t>
            </a:r>
            <a:endParaRPr lang="es-MX" sz="2200" b="1" dirty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2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Participation </a:t>
            </a:r>
            <a:r>
              <a:rPr lang="en-US" sz="2200" dirty="0">
                <a:latin typeface="Arial"/>
                <a:cs typeface="Arial"/>
              </a:rPr>
              <a:t>is key for </a:t>
            </a:r>
            <a:r>
              <a:rPr lang="en-US" sz="2200" b="1" dirty="0">
                <a:latin typeface="Arial"/>
                <a:cs typeface="Arial"/>
              </a:rPr>
              <a:t>Sustainable Development </a:t>
            </a:r>
            <a:r>
              <a:rPr lang="en-US" sz="2200" b="1" dirty="0" smtClean="0">
                <a:latin typeface="Arial"/>
                <a:cs typeface="Arial"/>
              </a:rPr>
              <a:t>Goals: 5</a:t>
            </a:r>
            <a:r>
              <a:rPr lang="en-US" sz="2200" dirty="0" smtClean="0">
                <a:latin typeface="Arial"/>
                <a:cs typeface="Arial"/>
              </a:rPr>
              <a:t>, gender equality, </a:t>
            </a:r>
            <a:r>
              <a:rPr lang="en-US" sz="2200" b="1" dirty="0" smtClean="0">
                <a:latin typeface="Arial"/>
                <a:cs typeface="Arial"/>
              </a:rPr>
              <a:t>10</a:t>
            </a:r>
            <a:r>
              <a:rPr lang="en-US" sz="2200" dirty="0" smtClean="0">
                <a:latin typeface="Arial"/>
                <a:cs typeface="Arial"/>
              </a:rPr>
              <a:t>, reduce inequality, </a:t>
            </a:r>
            <a:r>
              <a:rPr lang="en-US" sz="2200" b="1" dirty="0" smtClean="0">
                <a:latin typeface="Arial"/>
                <a:cs typeface="Arial"/>
              </a:rPr>
              <a:t>16</a:t>
            </a:r>
            <a:r>
              <a:rPr lang="en-US" sz="2200" dirty="0" smtClean="0">
                <a:latin typeface="Arial"/>
                <a:cs typeface="Arial"/>
              </a:rPr>
              <a:t>, peace, justice &amp; inclusive institutions</a:t>
            </a:r>
            <a:endParaRPr lang="en-US" sz="2200" dirty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2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Participation as a the core of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Government Partnership </a:t>
            </a:r>
            <a:endParaRPr lang="en-US" sz="2200" b="1" dirty="0">
              <a:latin typeface="Arial"/>
              <a:cs typeface="Arial"/>
            </a:endParaRPr>
          </a:p>
          <a:p>
            <a:endParaRPr lang="en-US" sz="2800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3881" y="573024"/>
            <a:ext cx="7883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6900"/>
                </a:solidFill>
              </a:rPr>
              <a:t>Why a new set of principles in public participation? </a:t>
            </a:r>
          </a:p>
        </p:txBody>
      </p:sp>
    </p:spTree>
    <p:extLst>
      <p:ext uri="{BB962C8B-B14F-4D97-AF65-F5344CB8AC3E}">
        <p14:creationId xmlns:p14="http://schemas.microsoft.com/office/powerpoint/2010/main" val="35244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3053" y="1394517"/>
            <a:ext cx="7008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6900"/>
                </a:solidFill>
                <a:latin typeface="Arial"/>
                <a:cs typeface="Arial"/>
              </a:rPr>
              <a:t>But, how exactly should governments engage </a:t>
            </a:r>
            <a:r>
              <a:rPr lang="en-US" sz="3600" b="1" dirty="0" smtClean="0">
                <a:solidFill>
                  <a:srgbClr val="FF6900"/>
                </a:solidFill>
                <a:latin typeface="Arial"/>
                <a:cs typeface="Arial"/>
              </a:rPr>
              <a:t>citizens in public spending? </a:t>
            </a:r>
            <a:endParaRPr lang="en-US" sz="3600" b="1" dirty="0">
              <a:solidFill>
                <a:srgbClr val="FF6900"/>
              </a:solidFill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4961" y="3572257"/>
            <a:ext cx="660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 starting point for </a:t>
            </a:r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was to address the gaps in norms, as well as the lack of guidance on how governments should engage the public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46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800100" y="2150239"/>
            <a:ext cx="7450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Invited </a:t>
            </a:r>
            <a:r>
              <a:rPr lang="en-US" sz="2400" dirty="0" smtClean="0">
                <a:latin typeface="Arial"/>
                <a:cs typeface="Arial"/>
              </a:rPr>
              <a:t>&amp; autonomous participation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Covers all fiscal policy and budget making activities: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The annual budget cycle (8 documents)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Fiscal policy reviews and new policy initiatives outside the annual budget cycle (revenues, expenditures, financing, assets and liabilities)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The design and delivery of public services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The planning, appraisal &amp; implementation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of public investment projects</a:t>
            </a:r>
          </a:p>
          <a:p>
            <a:endParaRPr lang="fr-F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040" y="621792"/>
            <a:ext cx="8890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SCOPE of PUBLIC PARTICIPATION in fiscal policy </a:t>
            </a:r>
          </a:p>
          <a:p>
            <a:endParaRPr lang="en-US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224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1147404" y="188624"/>
            <a:ext cx="6835994" cy="136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37" y="1719836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Accessibility</a:t>
            </a:r>
            <a:endParaRPr lang="en-US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Disseminate complete fiscal information and all other relevant data, easy for all to access, understand, and to use, re-use and transform, namely in open data formats.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6" y="1986536"/>
            <a:ext cx="929274" cy="92927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1845656"/>
            <a:ext cx="1055146" cy="1055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637" y="3282666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Openness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Provide full information on and be responsive with respect to the purpose, scope, constraints, intended outcomes, process and timelines, as well as the expected and actual results of public participation.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3462697"/>
            <a:ext cx="1055146" cy="1055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6" y="3449104"/>
            <a:ext cx="1216273" cy="121627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34637" y="5038483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Inclusiveness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Proactively engage citizens and non-state actors, including excluded &amp; vulnerable groups &amp; individuals, &amp; voices that are seldom heard, without discrimination &amp; consider public inputs on an objective basis irrespective of their source.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7" y="5240279"/>
            <a:ext cx="1275532" cy="12755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" y="5338286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308230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Respect for self-expression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Allow articulate their interests in their own ways, and to choose means of engagement that they prefer. There may be groups that have standing to speak on behalf of others.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4637" y="1868168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Timeliness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Sufficient time in the budget and policy cycles for inputs in each phase; while a range of options is still open; and, where desirable, allow for more than one round of engagement.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4637" y="3651691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Depth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Provide information about key policy objectives, options, choices and trade-offs, potential impacts, and incorporate a diversity of perspectives; provide feedback on public inputs and how they have been incorporated.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448494"/>
            <a:ext cx="1055146" cy="1055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6" y="683010"/>
            <a:ext cx="748771" cy="74877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4" y="2019271"/>
            <a:ext cx="1175126" cy="11751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1930848"/>
            <a:ext cx="1055146" cy="10551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32" y="3828265"/>
            <a:ext cx="1333978" cy="13339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4" y="3828265"/>
            <a:ext cx="1055146" cy="10551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7030" y="5458790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Proportionality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Use a mix of engagement mechanisms proportionate to the scale and impact of the issue or policy concerned.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5" y="5466262"/>
            <a:ext cx="1055146" cy="10551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35" y="5493618"/>
            <a:ext cx="1002390" cy="10023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7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499422"/>
            <a:ext cx="6235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Sustainability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On-going and regular engagement to increase knowledge sharing and mutual trust over time; institutionalize public participation; </a:t>
            </a:r>
            <a:r>
              <a:rPr lang="en-NZ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feedback provided leads to revision of the fiscal policy decisions; </a:t>
            </a:r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and regularly review and evaluate experience to improve future engagement.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4638" y="2965536"/>
            <a:ext cx="595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Complementarity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Ensure mechanisms for public participation and citizen engagement complement and increase the effectiveness of existing governance and accountability systems.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7030" y="4811076"/>
            <a:ext cx="62356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Reciprocity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All state and non-state entities should be open about their mission, the interests they seek to advance, and who they represent; respect all agreed; cooperate to achieve objectives</a:t>
            </a: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839652"/>
            <a:ext cx="855180" cy="8551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639686"/>
            <a:ext cx="1055146" cy="10551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3202404"/>
            <a:ext cx="963461" cy="96346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3065910"/>
            <a:ext cx="1055146" cy="10551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12" y="5316281"/>
            <a:ext cx="513827" cy="5854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" y="4965067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0294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1208</Words>
  <Application>Microsoft Macintosh PowerPoint</Application>
  <PresentationFormat>On-screen Show (4:3)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Courier New</vt:lpstr>
      <vt:lpstr>Wingdings</vt:lpstr>
      <vt:lpstr>Arial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Microsoft Office User</cp:lastModifiedBy>
  <cp:revision>510</cp:revision>
  <cp:lastPrinted>2017-02-10T02:14:13Z</cp:lastPrinted>
  <dcterms:created xsi:type="dcterms:W3CDTF">2015-03-01T23:52:29Z</dcterms:created>
  <dcterms:modified xsi:type="dcterms:W3CDTF">2017-09-04T00:49:01Z</dcterms:modified>
</cp:coreProperties>
</file>