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59" r:id="rId3"/>
    <p:sldId id="387" r:id="rId4"/>
    <p:sldId id="376" r:id="rId5"/>
    <p:sldId id="377" r:id="rId6"/>
    <p:sldId id="389" r:id="rId7"/>
    <p:sldId id="378" r:id="rId8"/>
    <p:sldId id="394" r:id="rId9"/>
    <p:sldId id="382" r:id="rId10"/>
    <p:sldId id="383" r:id="rId11"/>
    <p:sldId id="399" r:id="rId12"/>
    <p:sldId id="384" r:id="rId13"/>
    <p:sldId id="388" r:id="rId14"/>
    <p:sldId id="334" r:id="rId15"/>
    <p:sldId id="357" r:id="rId16"/>
    <p:sldId id="358" r:id="rId17"/>
    <p:sldId id="395" r:id="rId18"/>
    <p:sldId id="396" r:id="rId19"/>
    <p:sldId id="39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359"/>
            <p14:sldId id="387"/>
            <p14:sldId id="376"/>
            <p14:sldId id="377"/>
            <p14:sldId id="389"/>
            <p14:sldId id="378"/>
            <p14:sldId id="394"/>
            <p14:sldId id="382"/>
            <p14:sldId id="383"/>
            <p14:sldId id="399"/>
            <p14:sldId id="384"/>
            <p14:sldId id="388"/>
            <p14:sldId id="334"/>
            <p14:sldId id="357"/>
            <p14:sldId id="358"/>
            <p14:sldId id="395"/>
            <p14:sldId id="396"/>
            <p14:sldId id="397"/>
          </p14:sldIdLst>
        </p14:section>
        <p14:section name="Sección sin título" id="{33B42E0F-CA76-4738-A474-8C79504BE888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C4648"/>
    <a:srgbClr val="FB5308"/>
    <a:srgbClr val="F93707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2" autoAdjust="0"/>
    <p:restoredTop sz="92934" autoAdjust="0"/>
  </p:normalViewPr>
  <p:slideViewPr>
    <p:cSldViewPr snapToGrid="0" snapToObjects="1">
      <p:cViewPr varScale="1">
        <p:scale>
          <a:sx n="104" d="100"/>
          <a:sy n="104" d="100"/>
        </p:scale>
        <p:origin x="1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79717-AE7B-4369-9F11-2486D1B695F6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83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935" y="646236"/>
            <a:ext cx="82181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in Participatory Democracy  </a:t>
            </a:r>
          </a:p>
          <a:p>
            <a:r>
              <a:rPr lang="en-N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Conference, Phoenix, AZ </a:t>
            </a:r>
            <a:r>
              <a:rPr lang="en-NZ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Panel: We The People VS. Corporate Rule </a:t>
            </a:r>
          </a:p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Participation as a Crucial Component </a:t>
            </a: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Fiscal Transparency Standards at Global Level:</a:t>
            </a:r>
          </a:p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Why it happened? </a:t>
            </a: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1600" b="1" dirty="0">
                <a:solidFill>
                  <a:schemeClr val="bg1"/>
                </a:solidFill>
                <a:latin typeface="Arial"/>
                <a:cs typeface="Arial"/>
              </a:rPr>
              <a:t>Juan Pablo Guerrero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NZ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1600" b="1" dirty="0">
                <a:solidFill>
                  <a:schemeClr val="bg1"/>
                </a:solidFill>
                <a:latin typeface="Arial"/>
                <a:cs typeface="Arial"/>
              </a:rPr>
              <a:t>March 9, 2018</a:t>
            </a:r>
            <a:r>
              <a:rPr lang="en-US" sz="2400" b="1" dirty="0"/>
              <a:t> </a:t>
            </a:r>
            <a:endParaRPr lang="es-MX" sz="2400" b="1" dirty="0"/>
          </a:p>
          <a:p>
            <a:endParaRPr lang="en-NZ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29" y="5316204"/>
            <a:ext cx="231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#FiscalTransparency</a:t>
            </a: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834" y="1536770"/>
            <a:ext cx="42332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Better </a:t>
            </a:r>
            <a:r>
              <a:rPr lang="en-US" sz="24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resource allocation &amp; provision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public services 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Improved response to the </a:t>
            </a:r>
            <a:r>
              <a:rPr lang="en-US" sz="24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preferences of beneficiaries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services &amp; constituencies</a:t>
            </a:r>
          </a:p>
          <a:p>
            <a:pPr marL="285750" indent="-285750">
              <a:buFont typeface="Courier New"/>
              <a:buChar char="o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Opportunity for </a:t>
            </a:r>
            <a:r>
              <a:rPr lang="en-US" sz="24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marginalized groups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exert some influence in decisions that affect them</a:t>
            </a:r>
          </a:p>
          <a:p>
            <a:pPr marL="285750" indent="-285750">
              <a:buFont typeface="Courier New"/>
              <a:buChar char="o"/>
            </a:pPr>
            <a:endParaRPr lang="en-US" sz="22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96" y="561111"/>
            <a:ext cx="7021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Arial"/>
                <a:cs typeface="Arial"/>
              </a:rPr>
              <a:t>Access to information and </a:t>
            </a:r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public participation:  </a:t>
            </a:r>
          </a:p>
          <a:p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What is the difference?</a:t>
            </a:r>
            <a:endParaRPr lang="en-US" sz="24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4BB29-B425-BE4B-AC2E-DC269E7F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03" y="3464418"/>
            <a:ext cx="4602580" cy="32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0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4316" y="1235502"/>
            <a:ext cx="42771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r>
              <a:rPr lang="en-US" sz="24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Greater impact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actions that affect communities in social policies: health sector, community level public works, education, in a word, well-being</a:t>
            </a:r>
          </a:p>
          <a:p>
            <a:pPr marL="285750" indent="-285750">
              <a:buFont typeface="Courier New"/>
              <a:buChar char="o"/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Increases </a:t>
            </a:r>
            <a:r>
              <a:rPr lang="en-U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trust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citizen compliance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(rules &amp; taxes)</a:t>
            </a:r>
            <a:endParaRPr lang="en-US" sz="2400" b="1" dirty="0">
              <a:latin typeface="Arial"/>
              <a:cs typeface="Arial"/>
            </a:endParaRPr>
          </a:p>
          <a:p>
            <a:pPr marL="285750" indent="-285750">
              <a:buFont typeface="Courier New"/>
              <a:buChar char="o"/>
            </a:pPr>
            <a:endParaRPr lang="en-US" sz="22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96" y="561111"/>
            <a:ext cx="714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Arial"/>
                <a:cs typeface="Arial"/>
              </a:rPr>
              <a:t>Access to Information + </a:t>
            </a:r>
            <a:r>
              <a:rPr lang="en-US" sz="2400" b="1" dirty="0">
                <a:solidFill>
                  <a:srgbClr val="FF6600"/>
                </a:solidFill>
                <a:latin typeface="Arial"/>
                <a:cs typeface="Arial"/>
              </a:rPr>
              <a:t>PP: Evidence of IMPACT </a:t>
            </a:r>
          </a:p>
        </p:txBody>
      </p:sp>
      <p:pic>
        <p:nvPicPr>
          <p:cNvPr id="5" name="Picture 4" descr="Open-Forum-Logo.jpg">
            <a:extLst>
              <a:ext uri="{FF2B5EF4-FFF2-40B4-BE49-F238E27FC236}">
                <a16:creationId xmlns:a16="http://schemas.microsoft.com/office/drawing/2014/main" id="{A528321B-F1A5-174C-960A-2E594039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74" y="3622104"/>
            <a:ext cx="4424726" cy="32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3053" y="1394517"/>
            <a:ext cx="7008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6900"/>
                </a:solidFill>
                <a:latin typeface="Arial"/>
                <a:cs typeface="Arial"/>
              </a:rPr>
              <a:t>But, how exactly should governments engage citizens in public spending at the national level? </a:t>
            </a:r>
            <a:endParaRPr lang="en-US" sz="3600" b="1" dirty="0">
              <a:solidFill>
                <a:srgbClr val="FF6900"/>
              </a:solidFill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4960" y="3572257"/>
            <a:ext cx="6805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 starting point for </a:t>
            </a:r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was to address the </a:t>
            </a:r>
            <a:r>
              <a:rPr lang="en-US" sz="2400" b="1" dirty="0">
                <a:latin typeface="Arial"/>
                <a:cs typeface="Arial"/>
              </a:rPr>
              <a:t>gaps in norms</a:t>
            </a:r>
            <a:r>
              <a:rPr lang="en-US" sz="2400" dirty="0">
                <a:latin typeface="Arial"/>
                <a:cs typeface="Arial"/>
              </a:rPr>
              <a:t>, as well as the </a:t>
            </a:r>
            <a:r>
              <a:rPr lang="en-US" sz="2400" b="1" dirty="0">
                <a:latin typeface="Arial"/>
                <a:cs typeface="Arial"/>
              </a:rPr>
              <a:t>lack of guidance </a:t>
            </a:r>
            <a:r>
              <a:rPr lang="en-US" sz="2400" dirty="0">
                <a:latin typeface="Arial"/>
                <a:cs typeface="Arial"/>
              </a:rPr>
              <a:t>on how governments should engage the public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733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0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224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1147404" y="188624"/>
            <a:ext cx="6835994" cy="136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737" y="1719836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Accessibility</a:t>
            </a:r>
            <a:endParaRPr lang="en-US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Disseminate complete fiscal information and all other relevant data, easy for all to access, understand, and to use, re-use and transform, namely in open data formats.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6" y="1986536"/>
            <a:ext cx="929274" cy="92927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1845656"/>
            <a:ext cx="1055146" cy="1055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637" y="3282666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Openness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Provide full information on and be responsive with respect to the purpose, scope, constraints, intended outcomes, process and timelines, as well as the expected and actual results of public participation.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3462697"/>
            <a:ext cx="1055146" cy="1055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6" y="3449104"/>
            <a:ext cx="1216273" cy="121627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34637" y="5038483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Inclusiveness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Proactively engage citizens and non-state actors, including excluded &amp; vulnerable groups &amp; individuals, &amp; voices that are seldom heard, without discrimination &amp; consider public inputs on an objective basis irrespective of their source.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7" y="5240279"/>
            <a:ext cx="1275532" cy="12755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" y="5338286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308230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Respect for self-expression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Allow articulate their interests in their own ways, and to choose means of engagement that they prefer. There may be groups that have standing to speak on behalf of others.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4637" y="1868168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Timeliness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Sufficient time in the budget and policy cycles for inputs in each phase; while a range of options is still open; and, where desirable, allow for more than one round of engagement.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4637" y="3651691"/>
            <a:ext cx="6235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Depth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Provide information about key policy objectives, options, choices and trade-offs, potential impacts, and incorporate a diversity of perspectives; provide feedback on public inputs and how they have been incorporated.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448494"/>
            <a:ext cx="1055146" cy="10551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36" y="683010"/>
            <a:ext cx="748771" cy="74877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4" y="2019271"/>
            <a:ext cx="1175126" cy="11751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" y="1930848"/>
            <a:ext cx="1055146" cy="10551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32" y="3828265"/>
            <a:ext cx="1333978" cy="13339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4" y="3828265"/>
            <a:ext cx="1055146" cy="105514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27030" y="5458790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Proportionality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Use a mix of engagement mechanisms proportionate to the scale and impact of the issue or policy concerned.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5" y="5466262"/>
            <a:ext cx="1055146" cy="10551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35" y="5493618"/>
            <a:ext cx="1002390" cy="100239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97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2737" y="499422"/>
            <a:ext cx="6235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Sustainability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On-going and regular engagement to increase knowledge sharing and mutual trust over time; institutionalize public participation; </a:t>
            </a:r>
            <a:r>
              <a:rPr lang="en-NZ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feedback provided leads to revision of the fiscal policy decisions; </a:t>
            </a:r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and regularly review and evaluate experience to improve future engagement.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4638" y="2965536"/>
            <a:ext cx="5958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Complementarity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Ensure mechanisms for public participation and citizen engagement complement and increase the effectiveness of existing governance and accountability systems.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7030" y="4811076"/>
            <a:ext cx="62356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Reciprocity</a:t>
            </a:r>
          </a:p>
          <a:p>
            <a:r>
              <a:rPr lang="en-US" dirty="0">
                <a:solidFill>
                  <a:srgbClr val="3C4648"/>
                </a:solidFill>
                <a:latin typeface="Arial" charset="0"/>
                <a:ea typeface="Arial" charset="0"/>
                <a:cs typeface="Arial" charset="0"/>
              </a:rPr>
              <a:t>All state and non-state entities should be open about their mission, the interests they seek to advance, and who they represent; respect all agreed; cooperate to achieve objectives</a:t>
            </a: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839652"/>
            <a:ext cx="855180" cy="85518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639686"/>
            <a:ext cx="1055146" cy="10551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36" y="3202404"/>
            <a:ext cx="963461" cy="96346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3065910"/>
            <a:ext cx="1055146" cy="10551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12" y="5316281"/>
            <a:ext cx="513827" cy="58542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" y="4965067"/>
            <a:ext cx="1055146" cy="10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151" y="1855510"/>
            <a:ext cx="566573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srgbClr val="3C4648"/>
              </a:solidFill>
              <a:cs typeface="Arial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Primary objective (2012): deliver basic social services to the poor, reduce the influence of local elites and empower the citizenry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Local poverty reduction action team (LPRAT) determines local priority projects (based on national guidelines)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general assembly is established: 50% members are from government and 50% from CSOs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assembly recommends projects to the LPRAT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Suggested projects are submitted for incorporation in the budget of the participating national agencies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CSOs can engage in the monitoring of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2016: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included 1,514 cities and municipalities and a budget 3 times bigger than in 2012</a:t>
            </a:r>
          </a:p>
          <a:p>
            <a:endParaRPr lang="en-US" sz="1350" dirty="0">
              <a:solidFill>
                <a:srgbClr val="FF6900"/>
              </a:solidFill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3762" y="1073566"/>
            <a:ext cx="5742278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ALLOCATION + PROVISION </a:t>
            </a:r>
          </a:p>
          <a:p>
            <a:r>
              <a:rPr lang="en-US" sz="23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Up Budgeting in the Philippines</a:t>
            </a:r>
            <a:endParaRPr lang="en-US" sz="23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50" dirty="0"/>
          </a:p>
        </p:txBody>
      </p:sp>
      <p:sp>
        <p:nvSpPr>
          <p:cNvPr id="3" name="CuadroTexto 2"/>
          <p:cNvSpPr txBox="1"/>
          <p:nvPr/>
        </p:nvSpPr>
        <p:spPr>
          <a:xfrm>
            <a:off x="6736977" y="1839067"/>
            <a:ext cx="1889102" cy="353943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FACTS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Branch Lead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Formulation&amp; Implementation budget stage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&amp; National level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Complementarity, Depth, Inclusiveness, Openness, Reciprocity, Sustainability &amp;Timeliness</a:t>
            </a:r>
            <a:endParaRPr lang="es-MX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7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742" y="2408589"/>
            <a:ext cx="5170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3C46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Aiming to improve the infrastructure and equipment of the most vulnerable basic schools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Parents, teachers and directors form a committee and decide how to prioritize federal funds that have been allocated for their schools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Public engagement takes place at all stages of the process, from allocation of resources, to implementation and monitoring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Interactive website allows users to monitor project status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program has benefited over 20 thousand schools and has been renewed for 2016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18</a:t>
            </a:fld>
            <a:endParaRPr lang="en-US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2742" y="1162094"/>
            <a:ext cx="5567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MARGINALIZED GROUPS HAVE INFLUENCE FOR THEIR BENEFIT </a:t>
            </a:r>
          </a:p>
          <a:p>
            <a:r>
              <a:rPr lang="en-US" sz="23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Reform Program in Mexico</a:t>
            </a:r>
            <a:endParaRPr lang="en-US" sz="23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736977" y="1839067"/>
            <a:ext cx="1889102" cy="3970318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FACTS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Branch Lead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Enactment &amp; Formulation budget stage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level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Accessibility, Complementarity, Depth, Inclusiveness, Openness, Reciprocity, Respect for self-expression, Sustainability, Timeliness</a:t>
            </a:r>
            <a:endParaRPr lang="es-MX" sz="1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0802" y="1608716"/>
            <a:ext cx="5845203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C4648"/>
              </a:solidFill>
              <a:cs typeface="Arial"/>
            </a:endParaRPr>
          </a:p>
          <a:p>
            <a:endParaRPr lang="en-US" sz="1050" dirty="0">
              <a:solidFill>
                <a:srgbClr val="3C4648"/>
              </a:solidFill>
              <a:cs typeface="Arial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Permanent collegiate bodies creating, implementing, and monitoring public policies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Operate at all three levels of government (federal, state, municipal), in various thematic areas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Membership is based on parity (government and CSOs)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Councils must approve the budget in their policy area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2012 municipals councils in health, social care, and rights of children fully operational in 99% of municipalities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75% of national council members consider they have a significant impact on policy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councils grown exponentially over the past 20 years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19</a:t>
            </a:fld>
            <a:endParaRPr lang="en-US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736977" y="1924795"/>
            <a:ext cx="1889102" cy="3754874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FACTS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Branch Lead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budget stage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C46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Local/ Regional/National level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Complementarity, Depth, Proportionality, Reciprocity, Respect for self-expression, Sustainability &amp;Timeliness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0E743-F903-D049-A5AF-FB1F31B30221}"/>
              </a:ext>
            </a:extLst>
          </p:cNvPr>
          <p:cNvSpPr txBox="1"/>
          <p:nvPr/>
        </p:nvSpPr>
        <p:spPr>
          <a:xfrm>
            <a:off x="509162" y="840259"/>
            <a:ext cx="58452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DEVELOPMENT OUTCOMES</a:t>
            </a:r>
          </a:p>
          <a:p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Policy Councils in Brazil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607" y="1952083"/>
            <a:ext cx="82767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About GIFT</a:t>
            </a:r>
          </a:p>
          <a:p>
            <a:pPr marL="457200" indent="-457200">
              <a:buAutoNum type="arabicParenR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History of Global Fiscal Transparency (FT) Norms and Standards</a:t>
            </a:r>
          </a:p>
          <a:p>
            <a:pPr marL="457200" indent="-457200">
              <a:buAutoNum type="arabicParenR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 Level Principles on FT &amp; Public Participation (PP)</a:t>
            </a:r>
          </a:p>
          <a:p>
            <a:pPr marL="457200" indent="-457200">
              <a:buAutoNum type="arabicParenR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Impact of Public Participation  </a:t>
            </a:r>
          </a:p>
          <a:p>
            <a:pPr marL="457200" indent="-457200">
              <a:buAutoNum type="arabicParenR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Examples around the world (look South)</a:t>
            </a:r>
          </a:p>
          <a:p>
            <a:pPr marL="269875" indent="-269875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81837" y="1262130"/>
            <a:ext cx="1896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6900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8794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@FiscalTrans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72" y="3054759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Engage with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872" y="4483815"/>
            <a:ext cx="4167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736" y="1194816"/>
            <a:ext cx="281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743" y="5279080"/>
            <a:ext cx="326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guerrero@fiscaltransparency.net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4908" y="1539335"/>
            <a:ext cx="810603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facilitates dialogue between governments, civil society organizations, international financial and specialized institutions, private sector and other stakeholders </a:t>
            </a:r>
            <a:r>
              <a:rPr lang="en-US" sz="22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and share solutions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challenges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fiscal transparency, participation and accountability.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 members in March 2018. Founding members are: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.AppleSystemUIFont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International Monetary Fund</a:t>
            </a:r>
          </a:p>
          <a:p>
            <a:pPr marL="342900" indent="-342900">
              <a:buFont typeface=".AppleSystemUIFont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World Bank</a:t>
            </a:r>
          </a:p>
          <a:p>
            <a:pPr marL="342900" indent="-342900">
              <a:buFont typeface=".AppleSystemUIFont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Budget Partnership</a:t>
            </a:r>
          </a:p>
          <a:p>
            <a:pPr marL="342900" indent="-342900">
              <a:buFont typeface=".AppleSystemUIFont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 Ministries of Brazil, the Philippines, Mexico, South Africa</a:t>
            </a:r>
          </a:p>
          <a:p>
            <a:pPr marL="342900" indent="-342900">
              <a:buFont typeface=".AppleSystemUIFont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 governments (including US Treasury)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72916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69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Global Initiative for Fiscal Transparency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471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3936" y="882541"/>
            <a:ext cx="563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1. Fiscal Transparency Norms and Standards </a:t>
            </a:r>
            <a:r>
              <a:rPr lang="mr-IN" sz="2400" b="1" dirty="0">
                <a:solidFill>
                  <a:srgbClr val="FF6900"/>
                </a:solidFill>
                <a:latin typeface="Arial"/>
                <a:cs typeface="Arial"/>
              </a:rPr>
              <a:t>–</a:t>
            </a:r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 21 Years of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938528"/>
            <a:ext cx="7609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1997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East Asian financial crisis sets out a codification on Fiscal Transparency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1998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IMF Code of Good Practices on FT + Manual =&gt; Reports on Observance of Standards &amp; Codes (ROSC)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2000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International Federation of Accountants (IFAC) initiated the International Public Sector Accounting Standards program (IPSAS) </a:t>
            </a:r>
          </a:p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2001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: IMF revised Gov. Finance Statistics Manual (GFSM)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9744" y="588672"/>
            <a:ext cx="563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2. Global FT Norms and Standards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8408" y="1289198"/>
            <a:ext cx="76090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2001: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PEFA program indicators for quality of PFM</a:t>
            </a: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2002: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OECD issued Best Practices on Budget Transparency</a:t>
            </a: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2006</a:t>
            </a:r>
            <a:r>
              <a:rPr lang="en-US" sz="2000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Open Budget Survey (OBS) + Open Budget Index (OBI) to improve governance and combat poverty, from civil society perspective </a:t>
            </a: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2008: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US State Dept. begins FT reports in countries recipients of assistance funds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NOTHING ON PUBLIC PARTICIPATION OR CITIZEN ENGAGEMENT! </a:t>
            </a:r>
          </a:p>
        </p:txBody>
      </p:sp>
    </p:spTree>
    <p:extLst>
      <p:ext uri="{BB962C8B-B14F-4D97-AF65-F5344CB8AC3E}">
        <p14:creationId xmlns:p14="http://schemas.microsoft.com/office/powerpoint/2010/main" val="52519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9744" y="588672"/>
            <a:ext cx="563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3. Global FT Norms and Standards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8408" y="1289197"/>
            <a:ext cx="76836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2008 GLOBAL FINANCIAL CRISIS</a:t>
            </a: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2012: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IMF’s new FT Code &amp; FT Evaluation 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b="1" u="sng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2012: GIFT H-L Principles on FT &amp; Public Participation </a:t>
            </a:r>
          </a:p>
          <a:p>
            <a:endParaRPr lang="en-US" sz="20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2014-2016: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New versions of the FT-Code, PEFA program, OECD Principles, OBS, PP principles and OECD Toolkit on budget transparency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b="1" dirty="0">
                <a:solidFill>
                  <a:srgbClr val="FF6900"/>
                </a:solidFill>
                <a:latin typeface="Arial" charset="0"/>
                <a:ea typeface="Arial" charset="0"/>
                <a:cs typeface="Arial" charset="0"/>
              </a:rPr>
              <a:t>2016: Principles of Public Participation in Fiscal Policies</a:t>
            </a:r>
          </a:p>
        </p:txBody>
      </p:sp>
    </p:spTree>
    <p:extLst>
      <p:ext uri="{BB962C8B-B14F-4D97-AF65-F5344CB8AC3E}">
        <p14:creationId xmlns:p14="http://schemas.microsoft.com/office/powerpoint/2010/main" val="130550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4530" y="1905336"/>
            <a:ext cx="79111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United Nations General Assembly – Dec. 2012</a:t>
            </a:r>
          </a:p>
          <a:p>
            <a:endParaRPr lang="fr-FR" sz="22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Preamble, plus 2 parts: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Access to Fiscal Information (principles 2-4)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The Governance of Fiscal Policy (principles 5-9)</a:t>
            </a:r>
          </a:p>
          <a:p>
            <a:endParaRPr lang="en-US" sz="2200" dirty="0">
              <a:latin typeface="Arial"/>
              <a:cs typeface="Arial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Framed by 2 fundamental rights principles: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A public right to fiscal information (from UDHR Art. 19)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A right to participate directly in fiscal policy design &amp; implementation (from ICCPR Art. 25)</a:t>
            </a:r>
            <a:endParaRPr lang="fr-FR" sz="22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2813" y="334756"/>
            <a:ext cx="26992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>
                <a:solidFill>
                  <a:srgbClr val="FB5308"/>
                </a:solidFill>
                <a:latin typeface="Arial"/>
                <a:cs typeface="Arial"/>
              </a:rPr>
              <a:t>Fiscal Transparency &amp; Public Participation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4530" y="645064"/>
            <a:ext cx="69463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High Level Principles on Fiscal Transparency, </a:t>
            </a:r>
          </a:p>
          <a:p>
            <a:r>
              <a:rPr lang="en-US" sz="2400" b="1" dirty="0">
                <a:solidFill>
                  <a:srgbClr val="FF6900"/>
                </a:solidFill>
                <a:latin typeface="Arial"/>
                <a:cs typeface="Arial"/>
              </a:rPr>
              <a:t>Participation &amp; Accountability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0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3881" y="2186343"/>
            <a:ext cx="7911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Variety of ways in which individuals + the general public + CSO + NGO </a:t>
            </a:r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directly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budget authorities 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means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face-to-face communications, deliberation or decision-­making, or by written forms of communication using electronic or paper media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Ranging from one-­off consultations to ongoing and institutionalized relationships that </a:t>
            </a:r>
            <a:r>
              <a:rPr lang="en-US" sz="24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records subject to access to information </a:t>
            </a:r>
            <a:endParaRPr lang="fr-FR" sz="2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9744" y="836375"/>
            <a:ext cx="5632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FF6900"/>
                </a:solidFill>
                <a:latin typeface="Arial"/>
                <a:cs typeface="Arial"/>
              </a:rPr>
              <a:t>Definition</a:t>
            </a:r>
            <a:r>
              <a:rPr lang="en-US" sz="2600" b="1" dirty="0">
                <a:solidFill>
                  <a:srgbClr val="FF6900"/>
                </a:solidFill>
                <a:latin typeface="Arial"/>
                <a:cs typeface="Arial"/>
              </a:rPr>
              <a:t> of Public Participation in Fiscal Policies </a:t>
            </a:r>
          </a:p>
        </p:txBody>
      </p:sp>
    </p:spTree>
    <p:extLst>
      <p:ext uri="{BB962C8B-B14F-4D97-AF65-F5344CB8AC3E}">
        <p14:creationId xmlns:p14="http://schemas.microsoft.com/office/powerpoint/2010/main" val="183657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115" y="1377324"/>
            <a:ext cx="7889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FB5308"/>
              </a:solidFill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200" b="1" dirty="0">
                <a:solidFill>
                  <a:srgbClr val="FF6900"/>
                </a:solidFill>
                <a:latin typeface="Arial"/>
                <a:cs typeface="Arial"/>
              </a:rPr>
              <a:t>2008: </a:t>
            </a:r>
            <a:r>
              <a:rPr lang="en-US" sz="2200" b="1" dirty="0">
                <a:latin typeface="Arial"/>
                <a:cs typeface="Arial"/>
              </a:rPr>
              <a:t>PFM Governance revisited, </a:t>
            </a:r>
            <a:r>
              <a:rPr lang="en-US" sz="2200" dirty="0">
                <a:latin typeface="Arial"/>
                <a:cs typeface="Arial"/>
              </a:rPr>
              <a:t>disclosure of information alone is not sufficient for accountability </a:t>
            </a:r>
          </a:p>
          <a:p>
            <a:pPr marL="800100" lvl="1" indent="-342900">
              <a:buFont typeface="Wingdings" charset="2"/>
              <a:buChar char="§"/>
            </a:pPr>
            <a:endParaRPr lang="en-US" sz="2200" dirty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Participation is key for </a:t>
            </a:r>
            <a:r>
              <a:rPr lang="en-US" sz="2200" b="1" dirty="0">
                <a:latin typeface="Arial"/>
                <a:cs typeface="Arial"/>
              </a:rPr>
              <a:t>Sustainable Development Goals: 1-</a:t>
            </a:r>
            <a:r>
              <a:rPr lang="en-US" sz="2200" b="1" dirty="0">
                <a:solidFill>
                  <a:srgbClr val="FF6900"/>
                </a:solidFill>
                <a:latin typeface="Arial"/>
                <a:cs typeface="Arial"/>
              </a:rPr>
              <a:t>poverty, </a:t>
            </a:r>
            <a:r>
              <a:rPr lang="en-US" sz="2200" b="1" dirty="0">
                <a:latin typeface="Arial"/>
                <a:cs typeface="Arial"/>
              </a:rPr>
              <a:t>5-</a:t>
            </a:r>
            <a:r>
              <a:rPr lang="en-US" sz="2200" b="1" dirty="0">
                <a:solidFill>
                  <a:srgbClr val="FF6900"/>
                </a:solidFill>
                <a:latin typeface="Arial"/>
                <a:cs typeface="Arial"/>
              </a:rPr>
              <a:t>gender</a:t>
            </a:r>
            <a:r>
              <a:rPr lang="en-US" sz="2200" dirty="0">
                <a:latin typeface="Arial"/>
                <a:cs typeface="Arial"/>
              </a:rPr>
              <a:t> equality, </a:t>
            </a:r>
            <a:r>
              <a:rPr lang="en-US" sz="2200" b="1" dirty="0">
                <a:latin typeface="Arial"/>
                <a:cs typeface="Arial"/>
              </a:rPr>
              <a:t>10-</a:t>
            </a:r>
            <a:r>
              <a:rPr lang="en-US" sz="2200" dirty="0">
                <a:latin typeface="Arial"/>
                <a:cs typeface="Arial"/>
              </a:rPr>
              <a:t>reduce </a:t>
            </a:r>
            <a:r>
              <a:rPr lang="en-US" sz="2200" b="1" dirty="0">
                <a:solidFill>
                  <a:srgbClr val="FF6900"/>
                </a:solidFill>
                <a:latin typeface="Arial"/>
                <a:cs typeface="Arial"/>
              </a:rPr>
              <a:t>inequality</a:t>
            </a:r>
            <a:r>
              <a:rPr lang="en-US" sz="2200" dirty="0">
                <a:latin typeface="Arial"/>
                <a:cs typeface="Arial"/>
              </a:rPr>
              <a:t>, </a:t>
            </a:r>
            <a:r>
              <a:rPr lang="en-US" sz="2200" b="1" dirty="0">
                <a:latin typeface="Arial"/>
                <a:cs typeface="Arial"/>
              </a:rPr>
              <a:t>16-</a:t>
            </a:r>
            <a:r>
              <a:rPr lang="en-US" sz="2200" dirty="0">
                <a:latin typeface="Arial"/>
                <a:cs typeface="Arial"/>
              </a:rPr>
              <a:t>peace, justice &amp; </a:t>
            </a:r>
            <a:r>
              <a:rPr lang="en-US" sz="2200" b="1" dirty="0">
                <a:solidFill>
                  <a:srgbClr val="FF6900"/>
                </a:solidFill>
                <a:latin typeface="Arial"/>
                <a:cs typeface="Arial"/>
              </a:rPr>
              <a:t>inclusive institutions</a:t>
            </a:r>
          </a:p>
          <a:p>
            <a:pPr marL="800100" lvl="1" indent="-342900">
              <a:buFont typeface="Wingdings" charset="2"/>
              <a:buChar char="§"/>
            </a:pPr>
            <a:endParaRPr lang="en-US" sz="2200" dirty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Public Participation as a the core of </a:t>
            </a:r>
            <a:r>
              <a:rPr lang="en-US" sz="2200" b="1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Government Partnership </a:t>
            </a:r>
          </a:p>
          <a:p>
            <a:pPr marL="800100" lvl="1" indent="-342900">
              <a:buFont typeface="Wingdings" charset="2"/>
              <a:buChar char="§"/>
            </a:pPr>
            <a:endParaRPr lang="en-US" sz="2200" b="1" dirty="0">
              <a:latin typeface="Arial"/>
              <a:cs typeface="Arial"/>
            </a:endParaRPr>
          </a:p>
          <a:p>
            <a:pPr marL="800100" lvl="1" indent="-342900">
              <a:buFont typeface="Wingdings" charset="2"/>
              <a:buChar char="§"/>
            </a:pPr>
            <a:r>
              <a:rPr lang="es-MX" sz="2200" dirty="0">
                <a:latin typeface="Arial"/>
                <a:cs typeface="Arial"/>
              </a:rPr>
              <a:t>Government data at reach: </a:t>
            </a:r>
            <a:r>
              <a:rPr lang="es-MX" sz="2200" b="1" dirty="0">
                <a:latin typeface="Arial"/>
                <a:cs typeface="Arial"/>
              </a:rPr>
              <a:t>big data</a:t>
            </a:r>
            <a:r>
              <a:rPr lang="es-MX" sz="2200" dirty="0">
                <a:latin typeface="Arial"/>
                <a:cs typeface="Arial"/>
              </a:rPr>
              <a:t>, </a:t>
            </a:r>
            <a:r>
              <a:rPr lang="es-MX" sz="2200" b="1" dirty="0">
                <a:latin typeface="Arial"/>
                <a:cs typeface="Arial"/>
              </a:rPr>
              <a:t>open data </a:t>
            </a:r>
            <a:r>
              <a:rPr lang="es-MX" sz="2200" dirty="0">
                <a:latin typeface="Arial"/>
                <a:cs typeface="Arial"/>
              </a:rPr>
              <a:t>&amp; </a:t>
            </a:r>
            <a:r>
              <a:rPr lang="es-MX" sz="2200" b="1" dirty="0">
                <a:solidFill>
                  <a:srgbClr val="FF6900"/>
                </a:solidFill>
                <a:latin typeface="Arial"/>
                <a:cs typeface="Arial"/>
              </a:rPr>
              <a:t>digital tools </a:t>
            </a:r>
          </a:p>
          <a:p>
            <a:pPr marL="800100" lvl="1" indent="-342900">
              <a:buFont typeface="Wingdings" charset="2"/>
              <a:buChar char="§"/>
            </a:pPr>
            <a:endParaRPr lang="en-US" sz="22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FB530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3881" y="573024"/>
            <a:ext cx="794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6900"/>
                </a:solidFill>
              </a:rPr>
              <a:t>Why public participation in the budget cycle? </a:t>
            </a:r>
          </a:p>
        </p:txBody>
      </p:sp>
    </p:spTree>
    <p:extLst>
      <p:ext uri="{BB962C8B-B14F-4D97-AF65-F5344CB8AC3E}">
        <p14:creationId xmlns:p14="http://schemas.microsoft.com/office/powerpoint/2010/main" val="658804889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8479</TotalTime>
  <Words>1466</Words>
  <Application>Microsoft Macintosh PowerPoint</Application>
  <PresentationFormat>On-screen Show (4:3)</PresentationFormat>
  <Paragraphs>178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.AppleSystemUIFont</vt:lpstr>
      <vt:lpstr>Arial</vt:lpstr>
      <vt:lpstr>Calibri</vt:lpstr>
      <vt:lpstr>Courier New</vt:lpstr>
      <vt:lpstr>Wingdings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Juan P. Guerrero Amparan</cp:lastModifiedBy>
  <cp:revision>528</cp:revision>
  <cp:lastPrinted>2017-02-10T02:14:13Z</cp:lastPrinted>
  <dcterms:created xsi:type="dcterms:W3CDTF">2015-03-01T23:52:29Z</dcterms:created>
  <dcterms:modified xsi:type="dcterms:W3CDTF">2018-03-09T04:32:04Z</dcterms:modified>
</cp:coreProperties>
</file>