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Lato"/>
      <p:regular r:id="rId29"/>
      <p:bold r:id="rId30"/>
      <p:italic r:id="rId31"/>
      <p:boldItalic r:id="rId32"/>
    </p:embeddedFont>
    <p:embeddedFont>
      <p:font typeface="Lora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33" Type="http://schemas.openxmlformats.org/officeDocument/2006/relationships/font" Target="fonts/Lora-regular.fntdata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35" Type="http://schemas.openxmlformats.org/officeDocument/2006/relationships/font" Target="fonts/Lora-italic.fntdata"/><Relationship Id="rId12" Type="http://schemas.openxmlformats.org/officeDocument/2006/relationships/slide" Target="slides/slide7.xml"/><Relationship Id="rId34" Type="http://schemas.openxmlformats.org/officeDocument/2006/relationships/font" Target="fonts/Lor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Lora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 order to provide publishers with immediate benefits by publishing to Fiscal Data Package, we needed a visualisation app that allows the user to explore the data. This app should be able to run directly from a Fiscal Data Package for small datasets (small enough to load directly into a web browser), and from an API for large datasets (data too large to load directly into a web browser).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https://okfn.org/about/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800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Open Knowledge International team engaging in all discussions and issues raised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https://okfn.org/about/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rgbClr val="61BC30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2166950" y="878300"/>
            <a:ext cx="4795800" cy="3322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b="1" sz="3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2" name="Shape 12"/>
          <p:cNvSpPr/>
          <p:nvPr/>
        </p:nvSpPr>
        <p:spPr>
          <a:xfrm>
            <a:off x="2273700" y="4235125"/>
            <a:ext cx="65400" cy="27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logo.png" id="13" name="Shape 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3700" y="-25050"/>
            <a:ext cx="840124" cy="9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>
            <p:ph idx="1" type="body"/>
          </p:nvPr>
        </p:nvSpPr>
        <p:spPr>
          <a:xfrm>
            <a:off x="2316125" y="4174575"/>
            <a:ext cx="4646700" cy="670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Bod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2166950" y="619625"/>
            <a:ext cx="4786200" cy="41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rgbClr val="333333"/>
              </a:buClr>
              <a:buSzPct val="100000"/>
              <a:defRPr sz="1600">
                <a:solidFill>
                  <a:srgbClr val="333333"/>
                </a:solidFill>
              </a:defRPr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ody red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2166950" y="619625"/>
            <a:ext cx="4786200" cy="41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rgbClr val="E44535"/>
              </a:buClr>
              <a:buSzPct val="100000"/>
              <a:defRPr sz="1600">
                <a:solidFill>
                  <a:srgbClr val="E44535"/>
                </a:solidFill>
              </a:defRPr>
            </a:lvl1pPr>
            <a:lvl2pPr lvl="1" rtl="0">
              <a:spcBef>
                <a:spcPts val="0"/>
              </a:spcBef>
              <a:buClr>
                <a:srgbClr val="E44535"/>
              </a:buClr>
              <a:buSzPct val="100000"/>
              <a:defRPr sz="1600">
                <a:solidFill>
                  <a:srgbClr val="E44535"/>
                </a:solidFill>
              </a:defRPr>
            </a:lvl2pPr>
            <a:lvl3pPr lvl="2" rtl="0">
              <a:spcBef>
                <a:spcPts val="0"/>
              </a:spcBef>
              <a:buClr>
                <a:srgbClr val="E44535"/>
              </a:buClr>
              <a:buSzPct val="100000"/>
              <a:defRPr sz="1600">
                <a:solidFill>
                  <a:srgbClr val="E44535"/>
                </a:solidFill>
              </a:defRPr>
            </a:lvl3pPr>
            <a:lvl4pPr lvl="3" rtl="0">
              <a:spcBef>
                <a:spcPts val="0"/>
              </a:spcBef>
              <a:buClr>
                <a:srgbClr val="E44535"/>
              </a:buClr>
              <a:buSzPct val="100000"/>
              <a:defRPr sz="1600">
                <a:solidFill>
                  <a:srgbClr val="E44535"/>
                </a:solidFill>
              </a:defRPr>
            </a:lvl4pPr>
            <a:lvl5pPr lvl="4" rtl="0">
              <a:spcBef>
                <a:spcPts val="0"/>
              </a:spcBef>
              <a:buClr>
                <a:srgbClr val="E44535"/>
              </a:buClr>
              <a:buSzPct val="100000"/>
              <a:defRPr sz="1600">
                <a:solidFill>
                  <a:srgbClr val="E44535"/>
                </a:solidFill>
              </a:defRPr>
            </a:lvl5pPr>
            <a:lvl6pPr lvl="5" rtl="0">
              <a:spcBef>
                <a:spcPts val="0"/>
              </a:spcBef>
              <a:buClr>
                <a:srgbClr val="E44535"/>
              </a:buClr>
              <a:buSzPct val="100000"/>
              <a:defRPr sz="1600">
                <a:solidFill>
                  <a:srgbClr val="E44535"/>
                </a:solidFill>
              </a:defRPr>
            </a:lvl6pPr>
            <a:lvl7pPr lvl="6" rtl="0">
              <a:spcBef>
                <a:spcPts val="0"/>
              </a:spcBef>
              <a:buClr>
                <a:srgbClr val="E44535"/>
              </a:buClr>
              <a:buSzPct val="100000"/>
              <a:defRPr sz="1600">
                <a:solidFill>
                  <a:srgbClr val="E44535"/>
                </a:solidFill>
              </a:defRPr>
            </a:lvl7pPr>
            <a:lvl8pPr lvl="7" rtl="0">
              <a:spcBef>
                <a:spcPts val="0"/>
              </a:spcBef>
              <a:buClr>
                <a:srgbClr val="E44535"/>
              </a:buClr>
              <a:buSzPct val="100000"/>
              <a:defRPr sz="1600">
                <a:solidFill>
                  <a:srgbClr val="E44535"/>
                </a:solidFill>
              </a:defRPr>
            </a:lvl8pPr>
            <a:lvl9pPr lvl="8" rtl="0">
              <a:spcBef>
                <a:spcPts val="0"/>
              </a:spcBef>
              <a:buClr>
                <a:srgbClr val="E44535"/>
              </a:buClr>
              <a:buSzPct val="100000"/>
              <a:defRPr sz="1600">
                <a:solidFill>
                  <a:srgbClr val="E44535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ody blu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2166950" y="619625"/>
            <a:ext cx="4786200" cy="41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rgbClr val="29A5DA"/>
              </a:buClr>
              <a:buSzPct val="100000"/>
              <a:defRPr sz="1600">
                <a:solidFill>
                  <a:srgbClr val="29A5DA"/>
                </a:solidFill>
              </a:defRPr>
            </a:lvl1pPr>
            <a:lvl2pPr lvl="1" rtl="0">
              <a:spcBef>
                <a:spcPts val="0"/>
              </a:spcBef>
              <a:buClr>
                <a:srgbClr val="29A5DA"/>
              </a:buClr>
              <a:buSzPct val="100000"/>
              <a:defRPr sz="1600">
                <a:solidFill>
                  <a:srgbClr val="29A5DA"/>
                </a:solidFill>
              </a:defRPr>
            </a:lvl2pPr>
            <a:lvl3pPr lvl="2" rtl="0">
              <a:spcBef>
                <a:spcPts val="0"/>
              </a:spcBef>
              <a:buClr>
                <a:srgbClr val="29A5DA"/>
              </a:buClr>
              <a:buSzPct val="100000"/>
              <a:defRPr sz="1600">
                <a:solidFill>
                  <a:srgbClr val="29A5DA"/>
                </a:solidFill>
              </a:defRPr>
            </a:lvl3pPr>
            <a:lvl4pPr lvl="3" rtl="0">
              <a:spcBef>
                <a:spcPts val="0"/>
              </a:spcBef>
              <a:buClr>
                <a:srgbClr val="29A5DA"/>
              </a:buClr>
              <a:buSzPct val="100000"/>
              <a:defRPr sz="1600">
                <a:solidFill>
                  <a:srgbClr val="29A5DA"/>
                </a:solidFill>
              </a:defRPr>
            </a:lvl4pPr>
            <a:lvl5pPr lvl="4" rtl="0">
              <a:spcBef>
                <a:spcPts val="0"/>
              </a:spcBef>
              <a:buClr>
                <a:srgbClr val="29A5DA"/>
              </a:buClr>
              <a:buSzPct val="100000"/>
              <a:defRPr sz="1600">
                <a:solidFill>
                  <a:srgbClr val="29A5DA"/>
                </a:solidFill>
              </a:defRPr>
            </a:lvl5pPr>
            <a:lvl6pPr lvl="5" rtl="0">
              <a:spcBef>
                <a:spcPts val="0"/>
              </a:spcBef>
              <a:buClr>
                <a:srgbClr val="29A5DA"/>
              </a:buClr>
              <a:buSzPct val="100000"/>
              <a:defRPr sz="1600">
                <a:solidFill>
                  <a:srgbClr val="29A5DA"/>
                </a:solidFill>
              </a:defRPr>
            </a:lvl6pPr>
            <a:lvl7pPr lvl="6" rtl="0">
              <a:spcBef>
                <a:spcPts val="0"/>
              </a:spcBef>
              <a:buClr>
                <a:srgbClr val="29A5DA"/>
              </a:buClr>
              <a:buSzPct val="100000"/>
              <a:defRPr sz="1600">
                <a:solidFill>
                  <a:srgbClr val="29A5DA"/>
                </a:solidFill>
              </a:defRPr>
            </a:lvl7pPr>
            <a:lvl8pPr lvl="7" rtl="0">
              <a:spcBef>
                <a:spcPts val="0"/>
              </a:spcBef>
              <a:buClr>
                <a:srgbClr val="29A5DA"/>
              </a:buClr>
              <a:buSzPct val="100000"/>
              <a:defRPr sz="1600">
                <a:solidFill>
                  <a:srgbClr val="29A5DA"/>
                </a:solidFill>
              </a:defRPr>
            </a:lvl8pPr>
            <a:lvl9pPr lvl="8" rtl="0">
              <a:spcBef>
                <a:spcPts val="0"/>
              </a:spcBef>
              <a:buClr>
                <a:srgbClr val="29A5DA"/>
              </a:buClr>
              <a:buSzPct val="100000"/>
              <a:defRPr sz="1600">
                <a:solidFill>
                  <a:srgbClr val="29A5DA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Quot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2171700" y="615125"/>
            <a:ext cx="4795200" cy="38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buFont typeface="Lora"/>
              <a:defRPr i="1" sz="1600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2174400" y="4243700"/>
            <a:ext cx="4795200" cy="49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buSzPct val="100000"/>
              <a:defRPr sz="1100"/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59" name="Shape 59"/>
          <p:cNvSpPr txBox="1"/>
          <p:nvPr>
            <p:ph idx="2" type="subTitle"/>
          </p:nvPr>
        </p:nvSpPr>
        <p:spPr>
          <a:xfrm>
            <a:off x="2171700" y="3939975"/>
            <a:ext cx="4795200" cy="490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Imag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2171700" y="615125"/>
            <a:ext cx="4788300" cy="1562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1600"/>
            </a:lvl1pPr>
            <a:lvl2pPr lvl="1" algn="ctr">
              <a:spcBef>
                <a:spcPts val="0"/>
              </a:spcBef>
              <a:buSzPct val="100000"/>
              <a:defRPr sz="1600"/>
            </a:lvl2pPr>
            <a:lvl3pPr lvl="2" algn="ctr">
              <a:spcBef>
                <a:spcPts val="0"/>
              </a:spcBef>
              <a:buSzPct val="100000"/>
              <a:defRPr sz="1600"/>
            </a:lvl3pPr>
            <a:lvl4pPr lvl="3" algn="ctr">
              <a:spcBef>
                <a:spcPts val="0"/>
              </a:spcBef>
              <a:buSzPct val="100000"/>
              <a:defRPr sz="1600"/>
            </a:lvl4pPr>
            <a:lvl5pPr lvl="4" algn="ctr">
              <a:spcBef>
                <a:spcPts val="0"/>
              </a:spcBef>
              <a:buSzPct val="100000"/>
              <a:defRPr sz="1600"/>
            </a:lvl5pPr>
            <a:lvl6pPr lvl="5" algn="ctr">
              <a:spcBef>
                <a:spcPts val="0"/>
              </a:spcBef>
              <a:buSzPct val="100000"/>
              <a:defRPr sz="1600"/>
            </a:lvl6pPr>
            <a:lvl7pPr lvl="6" algn="ctr">
              <a:spcBef>
                <a:spcPts val="0"/>
              </a:spcBef>
              <a:buSzPct val="100000"/>
              <a:defRPr sz="1600"/>
            </a:lvl7pPr>
            <a:lvl8pPr lvl="7" algn="ctr">
              <a:spcBef>
                <a:spcPts val="0"/>
              </a:spcBef>
              <a:buSzPct val="100000"/>
              <a:defRPr sz="1600"/>
            </a:lvl8pPr>
            <a:lvl9pPr lvl="8" algn="ctr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2170225" y="2032000"/>
            <a:ext cx="4789800" cy="109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7200"/>
            </a:lvl1pPr>
            <a:lvl2pPr lvl="1" algn="ctr">
              <a:spcBef>
                <a:spcPts val="0"/>
              </a:spcBef>
              <a:buSzPct val="100000"/>
              <a:defRPr sz="9600"/>
            </a:lvl2pPr>
            <a:lvl3pPr lvl="2" algn="ctr">
              <a:spcBef>
                <a:spcPts val="0"/>
              </a:spcBef>
              <a:buSzPct val="100000"/>
              <a:defRPr sz="9600"/>
            </a:lvl3pPr>
            <a:lvl4pPr lvl="3" algn="ctr">
              <a:spcBef>
                <a:spcPts val="0"/>
              </a:spcBef>
              <a:buSzPct val="100000"/>
              <a:defRPr sz="9600"/>
            </a:lvl4pPr>
            <a:lvl5pPr lvl="4" algn="ctr">
              <a:spcBef>
                <a:spcPts val="0"/>
              </a:spcBef>
              <a:buSzPct val="100000"/>
              <a:defRPr sz="9600"/>
            </a:lvl5pPr>
            <a:lvl6pPr lvl="5" algn="ctr">
              <a:spcBef>
                <a:spcPts val="0"/>
              </a:spcBef>
              <a:buSzPct val="100000"/>
              <a:defRPr sz="9600"/>
            </a:lvl6pPr>
            <a:lvl7pPr lvl="6" algn="ctr">
              <a:spcBef>
                <a:spcPts val="0"/>
              </a:spcBef>
              <a:buSzPct val="100000"/>
              <a:defRPr sz="9600"/>
            </a:lvl7pPr>
            <a:lvl8pPr lvl="7" algn="ctr">
              <a:spcBef>
                <a:spcPts val="0"/>
              </a:spcBef>
              <a:buSzPct val="100000"/>
              <a:defRPr sz="9600"/>
            </a:lvl8pPr>
            <a:lvl9pPr lvl="8" algn="ctr">
              <a:spcBef>
                <a:spcPts val="0"/>
              </a:spcBef>
              <a:buSzPct val="100000"/>
              <a:defRPr sz="9600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2170225" y="3152225"/>
            <a:ext cx="4789800" cy="136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SzPct val="100000"/>
              <a:defRPr sz="1600"/>
            </a:lvl1pPr>
            <a:lvl2pPr lvl="1" algn="ctr">
              <a:spcBef>
                <a:spcPts val="0"/>
              </a:spcBef>
              <a:buSzPct val="100000"/>
              <a:defRPr sz="1600"/>
            </a:lvl2pPr>
            <a:lvl3pPr lvl="2" algn="ctr">
              <a:spcBef>
                <a:spcPts val="0"/>
              </a:spcBef>
              <a:buSzPct val="100000"/>
              <a:defRPr sz="1600"/>
            </a:lvl3pPr>
            <a:lvl4pPr lvl="3" algn="ctr">
              <a:spcBef>
                <a:spcPts val="0"/>
              </a:spcBef>
              <a:buSzPct val="100000"/>
              <a:defRPr sz="1600"/>
            </a:lvl4pPr>
            <a:lvl5pPr lvl="4" algn="ctr">
              <a:spcBef>
                <a:spcPts val="0"/>
              </a:spcBef>
              <a:buSzPct val="100000"/>
              <a:defRPr sz="1600"/>
            </a:lvl5pPr>
            <a:lvl6pPr lvl="5" algn="ctr">
              <a:spcBef>
                <a:spcPts val="0"/>
              </a:spcBef>
              <a:buSzPct val="100000"/>
              <a:defRPr sz="1600"/>
            </a:lvl6pPr>
            <a:lvl7pPr lvl="6" algn="ctr">
              <a:spcBef>
                <a:spcPts val="0"/>
              </a:spcBef>
              <a:buSzPct val="100000"/>
              <a:defRPr sz="1600"/>
            </a:lvl7pPr>
            <a:lvl8pPr lvl="7" algn="ctr">
              <a:spcBef>
                <a:spcPts val="0"/>
              </a:spcBef>
              <a:buSzPct val="100000"/>
              <a:defRPr sz="1600"/>
            </a:lvl8pPr>
            <a:lvl9pPr lvl="8" algn="ctr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2170225" y="1596575"/>
            <a:ext cx="4789800" cy="60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ct val="100000"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ct val="100000"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ct val="100000"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ct val="100000"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ct val="100000"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ct val="100000"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ct val="100000"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ct val="100000"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ct val="100000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 with badg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2170225" y="2032000"/>
            <a:ext cx="4789800" cy="109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b="1" sz="7200"/>
            </a:lvl1pPr>
            <a:lvl2pPr lvl="1" rtl="0" algn="ctr">
              <a:spcBef>
                <a:spcPts val="0"/>
              </a:spcBef>
              <a:buSzPct val="100000"/>
              <a:defRPr sz="9600"/>
            </a:lvl2pPr>
            <a:lvl3pPr lvl="2" rtl="0" algn="ctr">
              <a:spcBef>
                <a:spcPts val="0"/>
              </a:spcBef>
              <a:buSzPct val="100000"/>
              <a:defRPr sz="9600"/>
            </a:lvl3pPr>
            <a:lvl4pPr lvl="3" rtl="0" algn="ctr">
              <a:spcBef>
                <a:spcPts val="0"/>
              </a:spcBef>
              <a:buSzPct val="100000"/>
              <a:defRPr sz="9600"/>
            </a:lvl4pPr>
            <a:lvl5pPr lvl="4" rtl="0" algn="ctr">
              <a:spcBef>
                <a:spcPts val="0"/>
              </a:spcBef>
              <a:buSzPct val="100000"/>
              <a:defRPr sz="9600"/>
            </a:lvl5pPr>
            <a:lvl6pPr lvl="5" rtl="0" algn="ctr">
              <a:spcBef>
                <a:spcPts val="0"/>
              </a:spcBef>
              <a:buSzPct val="100000"/>
              <a:defRPr sz="9600"/>
            </a:lvl6pPr>
            <a:lvl7pPr lvl="6" rtl="0" algn="ctr">
              <a:spcBef>
                <a:spcPts val="0"/>
              </a:spcBef>
              <a:buSzPct val="100000"/>
              <a:defRPr sz="9600"/>
            </a:lvl7pPr>
            <a:lvl8pPr lvl="7" rtl="0" algn="ctr">
              <a:spcBef>
                <a:spcPts val="0"/>
              </a:spcBef>
              <a:buSzPct val="100000"/>
              <a:defRPr sz="9600"/>
            </a:lvl8pPr>
            <a:lvl9pPr lvl="8" rtl="0" algn="ctr">
              <a:spcBef>
                <a:spcPts val="0"/>
              </a:spcBef>
              <a:buSzPct val="100000"/>
              <a:defRPr sz="96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2170225" y="3152225"/>
            <a:ext cx="4789800" cy="136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600"/>
            </a:lvl1pPr>
            <a:lvl2pPr lvl="1" rtl="0" algn="ctr">
              <a:spcBef>
                <a:spcPts val="0"/>
              </a:spcBef>
              <a:buSzPct val="100000"/>
              <a:defRPr sz="1600"/>
            </a:lvl2pPr>
            <a:lvl3pPr lvl="2" rtl="0" algn="ctr">
              <a:spcBef>
                <a:spcPts val="0"/>
              </a:spcBef>
              <a:buSzPct val="100000"/>
              <a:defRPr sz="1600"/>
            </a:lvl3pPr>
            <a:lvl4pPr lvl="3" rtl="0" algn="ctr">
              <a:spcBef>
                <a:spcPts val="0"/>
              </a:spcBef>
              <a:buSzPct val="100000"/>
              <a:defRPr sz="1600"/>
            </a:lvl4pPr>
            <a:lvl5pPr lvl="4" rtl="0" algn="ctr">
              <a:spcBef>
                <a:spcPts val="0"/>
              </a:spcBef>
              <a:buSzPct val="100000"/>
              <a:defRPr sz="1600"/>
            </a:lvl5pPr>
            <a:lvl6pPr lvl="5" rtl="0" algn="ctr">
              <a:spcBef>
                <a:spcPts val="0"/>
              </a:spcBef>
              <a:buSzPct val="100000"/>
              <a:defRPr sz="1600"/>
            </a:lvl6pPr>
            <a:lvl7pPr lvl="6" rtl="0" algn="ctr">
              <a:spcBef>
                <a:spcPts val="0"/>
              </a:spcBef>
              <a:buSzPct val="100000"/>
              <a:defRPr sz="1600"/>
            </a:lvl7pPr>
            <a:lvl8pPr lvl="7" rtl="0" algn="ctr">
              <a:spcBef>
                <a:spcPts val="0"/>
              </a:spcBef>
              <a:buSzPct val="100000"/>
              <a:defRPr sz="1600"/>
            </a:lvl8pPr>
            <a:lvl9pPr lvl="8" rtl="0" algn="ctr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  <p:sp>
        <p:nvSpPr>
          <p:cNvPr id="72" name="Shape 72"/>
          <p:cNvSpPr/>
          <p:nvPr/>
        </p:nvSpPr>
        <p:spPr>
          <a:xfrm>
            <a:off x="5891925" y="473100"/>
            <a:ext cx="1078800" cy="1078800"/>
          </a:xfrm>
          <a:prstGeom prst="ellipse">
            <a:avLst/>
          </a:prstGeom>
          <a:solidFill>
            <a:srgbClr val="29A5DA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2" type="subTitle"/>
          </p:nvPr>
        </p:nvSpPr>
        <p:spPr>
          <a:xfrm rot="898776">
            <a:off x="5978510" y="573588"/>
            <a:ext cx="919237" cy="870848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3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rgbClr val="69B93B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subTitle"/>
          </p:nvPr>
        </p:nvSpPr>
        <p:spPr>
          <a:xfrm>
            <a:off x="856150" y="1901934"/>
            <a:ext cx="74142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b="1" i="0" sz="10000" u="none" cap="none" strike="noStrike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10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10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10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10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10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10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10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10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type="ctrTitle"/>
          </p:nvPr>
        </p:nvSpPr>
        <p:spPr>
          <a:xfrm>
            <a:off x="856150" y="1418699"/>
            <a:ext cx="74142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buNone/>
              <a:defRPr b="0" i="0" sz="2800" u="none" cap="none" strike="noStrike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b="1" i="0" sz="3000" u="none" cap="none" strike="noStrike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856150" y="2973515"/>
            <a:ext cx="7414200" cy="135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3" type="body"/>
          </p:nvPr>
        </p:nvSpPr>
        <p:spPr>
          <a:xfrm>
            <a:off x="1805275" y="4209731"/>
            <a:ext cx="6465000" cy="863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84" name="Shape 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68625" y="4058568"/>
            <a:ext cx="780261" cy="80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631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None/>
              <a:defRPr b="1" sz="4800"/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714406"/>
            <a:ext cx="8229600" cy="26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buSzPct val="100000"/>
              <a:defRPr sz="1800">
                <a:solidFill>
                  <a:srgbClr val="2D2D2D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buSzPct val="100000"/>
              <a:defRPr sz="1800">
                <a:solidFill>
                  <a:srgbClr val="2D2D2D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buSzPct val="100000"/>
              <a:defRPr sz="1800">
                <a:solidFill>
                  <a:srgbClr val="2D2D2D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defRPr>
                <a:solidFill>
                  <a:srgbClr val="2D2D2D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defRPr>
                <a:solidFill>
                  <a:srgbClr val="2D2D2D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defRPr>
                <a:solidFill>
                  <a:srgbClr val="2D2D2D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defRPr>
                <a:solidFill>
                  <a:srgbClr val="2D2D2D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defRPr>
                <a:solidFill>
                  <a:srgbClr val="2D2D2D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buClr>
                <a:srgbClr val="2D2D2D"/>
              </a:buClr>
              <a:defRPr>
                <a:solidFill>
                  <a:srgbClr val="2D2D2D"/>
                </a:solidFill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subTitle"/>
          </p:nvPr>
        </p:nvSpPr>
        <p:spPr>
          <a:xfrm>
            <a:off x="457250" y="999581"/>
            <a:ext cx="8229600" cy="71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8C8C8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sub-title slide">
    <p:bg>
      <p:bgPr>
        <a:solidFill>
          <a:srgbClr val="61BC30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2166950" y="878300"/>
            <a:ext cx="4795800" cy="186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b="1"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5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2166950" y="2584500"/>
            <a:ext cx="4795800" cy="1331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9" name="Shape 19"/>
          <p:cNvSpPr/>
          <p:nvPr/>
        </p:nvSpPr>
        <p:spPr>
          <a:xfrm>
            <a:off x="2273700" y="4235125"/>
            <a:ext cx="65400" cy="27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logo.png" id="20" name="Shape 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73700" y="-25050"/>
            <a:ext cx="840124" cy="9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>
            <p:ph idx="2" type="body"/>
          </p:nvPr>
        </p:nvSpPr>
        <p:spPr>
          <a:xfrm>
            <a:off x="2316125" y="4174575"/>
            <a:ext cx="4646700" cy="670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Large Image">
    <p:bg>
      <p:bgPr>
        <a:solidFill>
          <a:srgbClr val="7AB80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622500" y="451312"/>
            <a:ext cx="7885200" cy="4217700"/>
          </a:xfrm>
          <a:prstGeom prst="rect">
            <a:avLst/>
          </a:prstGeom>
          <a:noFill/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mall Imag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4938600" y="589143"/>
            <a:ext cx="3748200" cy="3984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Heading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206027"/>
            <a:ext cx="8229600" cy="4704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None/>
              <a:defRPr sz="4800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Logo">
    <p:bg>
      <p:bgPr>
        <a:solidFill>
          <a:srgbClr val="7AB8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80112" y="1033040"/>
            <a:ext cx="2987831" cy="307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rgbClr val="29A5DA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2171700" y="618825"/>
            <a:ext cx="4786200" cy="3894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b="1" sz="2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">
    <p:bg>
      <p:bgPr>
        <a:solidFill>
          <a:srgbClr val="61BC30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2171700" y="618825"/>
            <a:ext cx="4786200" cy="3894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b="1"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Header">
    <p:bg>
      <p:bgPr>
        <a:solidFill>
          <a:srgbClr val="333333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2171700" y="618825"/>
            <a:ext cx="4786200" cy="3894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b="1"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Large text">
    <p:bg>
      <p:bgPr>
        <a:noFill/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2171700" y="618825"/>
            <a:ext cx="4786200" cy="3894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b="1" sz="2400"/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header + sub header">
    <p:bg>
      <p:bgPr>
        <a:solidFill>
          <a:srgbClr val="29A5DA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2166950" y="618825"/>
            <a:ext cx="4791000" cy="210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b="1"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166950" y="2584500"/>
            <a:ext cx="4791000" cy="1943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sub-title">
    <p:bg>
      <p:bgPr>
        <a:solidFill>
          <a:srgbClr val="61BC30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2166950" y="618825"/>
            <a:ext cx="4791000" cy="210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b="1"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166950" y="2584500"/>
            <a:ext cx="4791000" cy="1943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Header + sub header">
    <p:bg>
      <p:bgPr>
        <a:solidFill>
          <a:srgbClr val="333333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2166950" y="618825"/>
            <a:ext cx="4791000" cy="210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b="1" sz="2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166950" y="2584500"/>
            <a:ext cx="4791000" cy="1943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171700" y="445025"/>
            <a:ext cx="46863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rgbClr val="333333"/>
              </a:buClr>
              <a:buSzPct val="100000"/>
              <a:buFont typeface="Lato"/>
              <a:buNone/>
              <a:defRPr sz="280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271450" y="1152475"/>
            <a:ext cx="4586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rgbClr val="2D2D2D"/>
              </a:buClr>
              <a:buSzPct val="100000"/>
              <a:buFont typeface="Lato"/>
              <a:buNone/>
              <a:defRPr b="1" i="0" sz="3600" u="none" cap="none" strike="noStrike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b="1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l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b="1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l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b="1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l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b="1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l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b="1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l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b="1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l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b="1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l">
              <a:spcBef>
                <a:spcPts val="0"/>
              </a:spcBef>
              <a:buClr>
                <a:schemeClr val="dk1"/>
              </a:buClr>
              <a:buSzPct val="100000"/>
              <a:buFont typeface="Lato"/>
              <a:buNone/>
              <a:defRPr b="1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hyperlink" Target="next.openspending.org/packager/" TargetMode="External"/><Relationship Id="rId4" Type="http://schemas.openxmlformats.org/officeDocument/2006/relationships/hyperlink" Target="http://next.openspending.org/viewer/" TargetMode="External"/><Relationship Id="rId5" Type="http://schemas.openxmlformats.org/officeDocument/2006/relationships/hyperlink" Target="http://next.openspending.org/admin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next.openspending.org/packager/" TargetMode="External"/><Relationship Id="rId4" Type="http://schemas.openxmlformats.org/officeDocument/2006/relationships/image" Target="../media/image0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next.openspending.org/viewer/" TargetMode="External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blog.okfn.org/2016/10/20/what-is-the-open-fiscal-data-package/" TargetMode="External"/><Relationship Id="rId4" Type="http://schemas.openxmlformats.org/officeDocument/2006/relationships/hyperlink" Target="http://fiscal.dataprotocols.org/" TargetMode="External"/><Relationship Id="rId5" Type="http://schemas.openxmlformats.org/officeDocument/2006/relationships/hyperlink" Target="http://docs.openspending.org/en/latest/" TargetMode="External"/><Relationship Id="rId6" Type="http://schemas.openxmlformats.org/officeDocument/2006/relationships/hyperlink" Target="www.subsidystories.eu.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next.openspending.org" TargetMode="External"/><Relationship Id="rId4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subTitle"/>
          </p:nvPr>
        </p:nvSpPr>
        <p:spPr>
          <a:xfrm>
            <a:off x="2166950" y="2584500"/>
            <a:ext cx="4795800" cy="133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Mexico City, March 8th-9th, 2017</a:t>
            </a:r>
          </a:p>
        </p:txBody>
      </p:sp>
      <p:sp>
        <p:nvSpPr>
          <p:cNvPr id="103" name="Shape 103"/>
          <p:cNvSpPr txBox="1"/>
          <p:nvPr>
            <p:ph type="ctrTitle"/>
          </p:nvPr>
        </p:nvSpPr>
        <p:spPr>
          <a:xfrm>
            <a:off x="2166950" y="878300"/>
            <a:ext cx="4795800" cy="1869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Open Fiscal Data Package</a:t>
            </a:r>
          </a:p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2316050" y="3842075"/>
            <a:ext cx="4646700" cy="67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PRESENTED BY</a:t>
            </a:r>
            <a:br>
              <a:rPr lang="en-GB"/>
            </a:br>
            <a:r>
              <a:rPr lang="en-GB"/>
              <a:t>Diana Krebs</a:t>
            </a:r>
            <a:br>
              <a:rPr lang="en-GB"/>
            </a:br>
            <a:r>
              <a:rPr lang="en-GB"/>
              <a:t>diana.krebs@okfn.org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31417" l="6078" r="11779" t="0"/>
          <a:stretch/>
        </p:blipFill>
        <p:spPr>
          <a:xfrm>
            <a:off x="3110200" y="-32150"/>
            <a:ext cx="1703800" cy="91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2166950" y="238625"/>
            <a:ext cx="4786200" cy="41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rgbClr val="2D2D2D"/>
              </a:solidFill>
            </a:endParaRPr>
          </a:p>
          <a:p>
            <a:pPr indent="-6985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b="1" lang="en-GB" sz="2400">
                <a:solidFill>
                  <a:srgbClr val="2D2D2D"/>
                </a:solidFill>
              </a:rPr>
              <a:t>The Open Fiscal Data Package serves two main purposes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100000"/>
              <a:buFont typeface="Lato"/>
              <a:buAutoNum type="alphaLcPeriod"/>
            </a:pPr>
            <a:r>
              <a:rPr lang="en-GB" sz="1800">
                <a:solidFill>
                  <a:srgbClr val="29A5DA"/>
                </a:solidFill>
              </a:rPr>
              <a:t>To standardize </a:t>
            </a:r>
            <a:r>
              <a:rPr lang="en-GB" sz="1800">
                <a:solidFill>
                  <a:srgbClr val="2D2D2D"/>
                </a:solidFill>
              </a:rPr>
              <a:t>the structure and the content of data so that tools and services can be built over it for visualization, analysis or comparison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100000"/>
              <a:buFont typeface="Lato"/>
              <a:buAutoNum type="alphaLcPeriod"/>
            </a:pPr>
            <a:r>
              <a:rPr lang="en-GB" sz="1800">
                <a:solidFill>
                  <a:srgbClr val="29A5DA"/>
                </a:solidFill>
              </a:rPr>
              <a:t>To improve data quality and make it consistent </a:t>
            </a:r>
            <a:r>
              <a:rPr lang="en-GB" sz="1800">
                <a:solidFill>
                  <a:srgbClr val="2D2D2D"/>
                </a:solidFill>
              </a:rPr>
              <a:t>by providing a solid framework of publication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374525" y="619625"/>
            <a:ext cx="8397900" cy="41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2D2D2D"/>
                </a:solidFill>
              </a:rPr>
              <a:t>How do we develop the OFDP? </a:t>
            </a:r>
            <a:br>
              <a:rPr b="1" lang="en-GB" sz="2400">
                <a:solidFill>
                  <a:srgbClr val="2D2D2D"/>
                </a:solidFill>
              </a:rPr>
            </a:br>
            <a:r>
              <a:rPr b="1" lang="en-GB" sz="2400">
                <a:solidFill>
                  <a:srgbClr val="2D2D2D"/>
                </a:solidFill>
              </a:rPr>
              <a:t>By trailing as we develop it: </a:t>
            </a:r>
          </a:p>
          <a:p>
            <a:pPr indent="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D2D2D"/>
                </a:solidFill>
              </a:rPr>
              <a:t>1 - Improving our prototype, integrating suggestions and comments as we trial</a:t>
            </a:r>
          </a:p>
          <a:p>
            <a:pPr indent="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D2D2D"/>
                </a:solidFill>
              </a:rPr>
              <a:t>2 - Updating the specification based on that feedback and learning </a:t>
            </a:r>
          </a:p>
          <a:p>
            <a:pPr indent="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D2D2D"/>
                </a:solidFill>
              </a:rPr>
              <a:t>3 - Improving existing tools based on the specification (aggregation, visualization and comparison)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2166950" y="619625"/>
            <a:ext cx="4786200" cy="41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-GB" sz="3000">
                <a:solidFill>
                  <a:srgbClr val="2D2D2D"/>
                </a:solidFill>
              </a:rPr>
              <a:t>App for visualising Fiscal Data Packages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1800" u="sng">
                <a:solidFill>
                  <a:schemeClr val="hlink"/>
                </a:solidFill>
                <a:hlinkClick r:id="rId3"/>
              </a:rPr>
              <a:t>OpenSpending Packager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1800" u="sng">
                <a:solidFill>
                  <a:schemeClr val="hlink"/>
                </a:solidFill>
                <a:hlinkClick r:id="rId4"/>
              </a:rPr>
              <a:t>OpenSpending Viewer</a:t>
            </a:r>
          </a:p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1800" u="sng">
                <a:solidFill>
                  <a:schemeClr val="hlink"/>
                </a:solidFill>
                <a:hlinkClick r:id="rId5"/>
              </a:rPr>
              <a:t>OS Admin</a:t>
            </a:r>
            <a:r>
              <a:rPr lang="en-GB" sz="1800">
                <a:solidFill>
                  <a:srgbClr val="2D2D2D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2631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OS Packager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57200" y="1120531"/>
            <a:ext cx="8229600" cy="264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2D2D2D"/>
              </a:buClr>
              <a:buSzPct val="25000"/>
              <a:buFont typeface="Arial"/>
              <a:buNone/>
            </a:pPr>
            <a:r>
              <a:rPr lang="en-GB"/>
              <a:t>A tool to upload so far any Fiscal (Budget/Expenditures/Both) CSV file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u="sng">
                <a:solidFill>
                  <a:srgbClr val="0097A7"/>
                </a:solidFill>
                <a:hlinkClick r:id="rId3"/>
              </a:rPr>
              <a:t>http://next.openspending.org/packager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50" y="2238825"/>
            <a:ext cx="8991300" cy="29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57200" y="2631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OS Packager</a:t>
            </a:r>
          </a:p>
        </p:txBody>
      </p:sp>
      <p:sp>
        <p:nvSpPr>
          <p:cNvPr id="184" name="Shape 184"/>
          <p:cNvSpPr txBox="1"/>
          <p:nvPr>
            <p:ph idx="2" type="subTitle"/>
          </p:nvPr>
        </p:nvSpPr>
        <p:spPr>
          <a:xfrm>
            <a:off x="457250" y="999581"/>
            <a:ext cx="8229600" cy="71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Step 1: Upload a CSV file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825" y="1584300"/>
            <a:ext cx="7822800" cy="35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57200" y="2631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OS Packager</a:t>
            </a:r>
          </a:p>
        </p:txBody>
      </p:sp>
      <p:sp>
        <p:nvSpPr>
          <p:cNvPr id="191" name="Shape 191"/>
          <p:cNvSpPr txBox="1"/>
          <p:nvPr>
            <p:ph idx="2" type="subTitle"/>
          </p:nvPr>
        </p:nvSpPr>
        <p:spPr>
          <a:xfrm>
            <a:off x="457250" y="999581"/>
            <a:ext cx="8229600" cy="71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Step 2: Map the budget data with the model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850" y="1644300"/>
            <a:ext cx="7478700" cy="349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57200" y="2631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OS Packager</a:t>
            </a:r>
          </a:p>
        </p:txBody>
      </p:sp>
      <p:sp>
        <p:nvSpPr>
          <p:cNvPr id="198" name="Shape 198"/>
          <p:cNvSpPr txBox="1"/>
          <p:nvPr>
            <p:ph idx="2" type="subTitle"/>
          </p:nvPr>
        </p:nvSpPr>
        <p:spPr>
          <a:xfrm>
            <a:off x="457250" y="999581"/>
            <a:ext cx="8229600" cy="71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Step 3: Provide metadata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b="29298" l="0" r="0" t="0"/>
          <a:stretch/>
        </p:blipFill>
        <p:spPr>
          <a:xfrm>
            <a:off x="604575" y="1577825"/>
            <a:ext cx="7979400" cy="35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57200" y="2631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OS Packager</a:t>
            </a:r>
          </a:p>
        </p:txBody>
      </p:sp>
      <p:sp>
        <p:nvSpPr>
          <p:cNvPr id="205" name="Shape 205"/>
          <p:cNvSpPr txBox="1"/>
          <p:nvPr>
            <p:ph idx="2" type="subTitle"/>
          </p:nvPr>
        </p:nvSpPr>
        <p:spPr>
          <a:xfrm>
            <a:off x="457250" y="999581"/>
            <a:ext cx="8229600" cy="71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Step 4: Publish the data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9050" y="1580100"/>
            <a:ext cx="5565900" cy="356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57200" y="2631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OS Viewer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457200" y="903825"/>
            <a:ext cx="2484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A tool to visualise the uploaded Fiscal Datasets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u="sng">
                <a:solidFill>
                  <a:srgbClr val="0097A7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http://next.openspending.org/viewer/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2D2D2D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Bildschirmfoto 2017-03-09 um 09.54.48.png"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7700" y="631250"/>
            <a:ext cx="6009224" cy="428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439050" y="509600"/>
            <a:ext cx="8523000" cy="2020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2D2D2D"/>
                </a:solidFill>
              </a:rPr>
              <a:t>OS Viewer Features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25000"/>
              <a:buFont typeface="Arial"/>
              <a:buNone/>
            </a:pPr>
            <a:r>
              <a:rPr lang="en-GB" sz="1400">
                <a:solidFill>
                  <a:srgbClr val="2D2D2D"/>
                </a:solidFill>
              </a:rPr>
              <a:t>Set of Data Visualisations:</a:t>
            </a:r>
          </a:p>
          <a:p>
            <a:pPr indent="-203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100000"/>
              <a:buFont typeface="Arial"/>
              <a:buChar char="-"/>
            </a:pPr>
            <a:r>
              <a:rPr lang="en-GB" sz="1400">
                <a:solidFill>
                  <a:srgbClr val="2D2D2D"/>
                </a:solidFill>
              </a:rPr>
              <a:t>Tree Map - Pie Chart - Bubble Tree - Bar Chart - Sankey Diagram - Tables - Radar Chart -  Line Chart - Pivot Table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1BC30"/>
              </a:solidFill>
            </a:endParaRPr>
          </a:p>
        </p:txBody>
      </p:sp>
      <p:pic>
        <p:nvPicPr>
          <p:cNvPr descr="Bildschirmfoto 2017-03-09 um 09.55.42.png"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150699"/>
            <a:ext cx="8523125" cy="23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263125"/>
            <a:ext cx="86868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Open Knowledge International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50" y="1714475"/>
            <a:ext cx="4229400" cy="300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spcBef>
                <a:spcPts val="0"/>
              </a:spcBef>
              <a:buSzPct val="100000"/>
              <a:buChar char="-"/>
            </a:pPr>
            <a:r>
              <a:rPr lang="en-GB" sz="1100"/>
              <a:t>NGO that cares </a:t>
            </a:r>
            <a:r>
              <a:rPr lang="en-GB" sz="1100"/>
              <a:t>about open data</a:t>
            </a:r>
          </a:p>
          <a:p>
            <a:pPr indent="-298450" lvl="0" marL="457200" rtl="0">
              <a:spcBef>
                <a:spcPts val="0"/>
              </a:spcBef>
              <a:buSzPct val="100000"/>
              <a:buChar char="-"/>
            </a:pPr>
            <a:r>
              <a:rPr lang="en-GB" sz="1100"/>
              <a:t>runs </a:t>
            </a:r>
            <a:r>
              <a:rPr lang="en-GB" sz="1100"/>
              <a:t>numerous</a:t>
            </a:r>
            <a:r>
              <a:rPr lang="en-GB" sz="1100"/>
              <a:t> projects around different aspects of open data</a:t>
            </a:r>
          </a:p>
          <a:p>
            <a:pPr indent="-298450" lvl="0" marL="457200" rtl="0">
              <a:spcBef>
                <a:spcPts val="0"/>
              </a:spcBef>
              <a:buSzPct val="100000"/>
              <a:buChar char="-"/>
            </a:pPr>
            <a:r>
              <a:rPr lang="en-GB" sz="1100"/>
              <a:t>We mostly collaborate with CSOs and a dedicated community</a:t>
            </a:r>
          </a:p>
          <a:p>
            <a:pPr indent="-298450" lvl="0" marL="457200" rtl="0">
              <a:spcBef>
                <a:spcPts val="0"/>
              </a:spcBef>
              <a:buSzPct val="100000"/>
              <a:buChar char="-"/>
            </a:pPr>
            <a:r>
              <a:rPr lang="en-GB" sz="1100"/>
              <a:t>Our work includes policy making &amp; advocacy  as well as hands-on-projects</a:t>
            </a:r>
          </a:p>
          <a:p>
            <a:pPr indent="-298450" lvl="0" marL="457200" rtl="0">
              <a:spcBef>
                <a:spcPts val="0"/>
              </a:spcBef>
              <a:buSzPct val="100000"/>
              <a:buChar char="-"/>
            </a:pPr>
            <a:r>
              <a:rPr lang="en-GB" sz="1100"/>
              <a:t>We are a worldwide network of people passionate about openness, using advocacy, technology and training to unlock information and enable people to work with it to create and share knowledge.</a:t>
            </a:r>
          </a:p>
        </p:txBody>
      </p:sp>
      <p:sp>
        <p:nvSpPr>
          <p:cNvPr id="112" name="Shape 112"/>
          <p:cNvSpPr txBox="1"/>
          <p:nvPr>
            <p:ph idx="2" type="subTitle"/>
          </p:nvPr>
        </p:nvSpPr>
        <p:spPr>
          <a:xfrm>
            <a:off x="457250" y="770981"/>
            <a:ext cx="8229600" cy="71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Non-profit founded in 2004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099" y="1714475"/>
            <a:ext cx="3136013" cy="323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457200" y="2631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457200" y="1006206"/>
            <a:ext cx="8229600" cy="264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250" y="0"/>
            <a:ext cx="69195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457200" y="2631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Next steps	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457200" y="1429675"/>
            <a:ext cx="8229600" cy="353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en-GB" sz="1600"/>
              <a:t>Proof of concept to demonstrate the functionality of transactional spending data to be </a:t>
            </a:r>
            <a:r>
              <a:rPr lang="en-GB" sz="1600"/>
              <a:t>integrated</a:t>
            </a:r>
            <a:r>
              <a:rPr lang="en-GB" sz="1600"/>
              <a:t> into OpenSpending 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en-GB" sz="1600"/>
              <a:t>Improve </a:t>
            </a:r>
            <a:r>
              <a:rPr lang="en-GB" sz="1600"/>
              <a:t>stability and availability of the OpenSpending platform as a whole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en-GB" sz="1600"/>
              <a:t>Work on OS Viewer enhancements suggested during phase II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en-GB" sz="1600"/>
              <a:t>Enhancement of the OFDP 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en-GB" sz="1600"/>
              <a:t>Supporting GIFT in getting more governments interested in investing  in the cause of fiscal transparency 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-"/>
            </a:pPr>
            <a:r>
              <a:rPr lang="en-GB" sz="1600"/>
              <a:t>OKI will look into the </a:t>
            </a:r>
            <a:r>
              <a:rPr lang="en-GB" sz="1600"/>
              <a:t>possibility</a:t>
            </a:r>
            <a:r>
              <a:rPr lang="en-GB" sz="1600"/>
              <a:t> to link OpenContracting standard to its fiscal </a:t>
            </a:r>
            <a:r>
              <a:rPr lang="en-GB" sz="1600"/>
              <a:t>specification</a:t>
            </a:r>
            <a:r>
              <a:rPr lang="en-GB" sz="16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2166950" y="619625"/>
            <a:ext cx="4786200" cy="4135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25000"/>
              <a:buFont typeface="Arial"/>
              <a:buNone/>
            </a:pPr>
            <a:r>
              <a:rPr b="1" lang="en-GB" sz="3600">
                <a:solidFill>
                  <a:srgbClr val="2D2D2D"/>
                </a:solidFill>
              </a:rPr>
              <a:t>Useful Links</a:t>
            </a:r>
            <a:br>
              <a:rPr b="1" lang="en-GB" sz="4800">
                <a:solidFill>
                  <a:srgbClr val="2D2D2D"/>
                </a:solidFill>
              </a:rPr>
            </a:br>
            <a:r>
              <a:rPr lang="en-GB" sz="1400">
                <a:solidFill>
                  <a:srgbClr val="2D2D2D"/>
                </a:solidFill>
              </a:rPr>
              <a:t>What is the Open Fiscal Data Package:</a:t>
            </a:r>
            <a:br>
              <a:rPr lang="en-GB" sz="1400">
                <a:solidFill>
                  <a:srgbClr val="2D2D2D"/>
                </a:solidFill>
              </a:rPr>
            </a:br>
            <a:r>
              <a:rPr lang="en-GB" sz="1400">
                <a:solidFill>
                  <a:srgbClr val="2D2D2D"/>
                </a:solidFill>
              </a:rPr>
              <a:t> </a:t>
            </a:r>
            <a:br>
              <a:rPr lang="en-GB" sz="1400">
                <a:solidFill>
                  <a:srgbClr val="2D2D2D"/>
                </a:solidFill>
              </a:rPr>
            </a:br>
            <a:r>
              <a:rPr lang="en-GB" sz="1400" u="sng">
                <a:solidFill>
                  <a:schemeClr val="hlink"/>
                </a:solidFill>
                <a:hlinkClick r:id="rId3"/>
              </a:rPr>
              <a:t>https://blog.okfn.org/2016/10/20/what-is-the-open-fiscal-data-package/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25000"/>
              <a:buFont typeface="Arial"/>
              <a:buNone/>
            </a:pPr>
            <a:br>
              <a:rPr lang="en-GB" sz="1400">
                <a:solidFill>
                  <a:srgbClr val="2D2D2D"/>
                </a:solidFill>
              </a:rPr>
            </a:br>
            <a:r>
              <a:rPr lang="en-GB" sz="1400">
                <a:solidFill>
                  <a:srgbClr val="2D2D2D"/>
                </a:solidFill>
              </a:rPr>
              <a:t>Open Fiscal Data Package Documentation :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25000"/>
              <a:buFont typeface="Arial"/>
              <a:buNone/>
            </a:pPr>
            <a:r>
              <a:rPr lang="en-GB" sz="1400" u="sng">
                <a:solidFill>
                  <a:schemeClr val="accent5"/>
                </a:solidFill>
                <a:hlinkClick r:id="rId4"/>
              </a:rPr>
              <a:t>http://fiscal.dataprotocols.org/</a:t>
            </a:r>
            <a:br>
              <a:rPr lang="en-GB" sz="1400">
                <a:solidFill>
                  <a:srgbClr val="2D2D2D"/>
                </a:solidFill>
              </a:rPr>
            </a:br>
            <a:br>
              <a:rPr lang="en-GB" sz="1400">
                <a:solidFill>
                  <a:srgbClr val="2D2D2D"/>
                </a:solidFill>
              </a:rPr>
            </a:br>
            <a:r>
              <a:rPr lang="en-GB" sz="1400">
                <a:solidFill>
                  <a:srgbClr val="2D2D2D"/>
                </a:solidFill>
              </a:rPr>
              <a:t>OpenSpending Documentation: </a:t>
            </a:r>
            <a:br>
              <a:rPr lang="en-GB" sz="1400">
                <a:solidFill>
                  <a:srgbClr val="2D2D2D"/>
                </a:solidFill>
              </a:rPr>
            </a:br>
            <a:r>
              <a:rPr lang="en-GB" sz="1400" u="sng">
                <a:solidFill>
                  <a:schemeClr val="hlink"/>
                </a:solidFill>
                <a:hlinkClick r:id="rId5"/>
              </a:rPr>
              <a:t>http://docs.openspending.org/en/latest/</a:t>
            </a:r>
            <a:br>
              <a:rPr lang="en-GB" sz="1400">
                <a:solidFill>
                  <a:srgbClr val="2D2D2D"/>
                </a:solidFill>
              </a:rPr>
            </a:br>
            <a:br>
              <a:rPr lang="en-GB" sz="1400">
                <a:solidFill>
                  <a:srgbClr val="2D2D2D"/>
                </a:solidFill>
              </a:rPr>
            </a:br>
            <a:r>
              <a:rPr lang="en-GB" sz="1400">
                <a:solidFill>
                  <a:srgbClr val="2D2D2D"/>
                </a:solidFill>
              </a:rPr>
              <a:t>What you also can do with OpenSpending:</a:t>
            </a:r>
            <a:br>
              <a:rPr lang="en-GB" sz="1400">
                <a:solidFill>
                  <a:srgbClr val="2D2D2D"/>
                </a:solidFill>
              </a:rPr>
            </a:br>
            <a:r>
              <a:rPr lang="en-GB" sz="1400" u="sng">
                <a:solidFill>
                  <a:schemeClr val="hlink"/>
                </a:solidFill>
                <a:hlinkClick r:id="rId6"/>
              </a:rPr>
              <a:t>www. subsidystories.eu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25000"/>
              <a:buFont typeface="Arial"/>
              <a:buNone/>
            </a:pPr>
            <a:br>
              <a:rPr lang="en-GB" sz="1400">
                <a:solidFill>
                  <a:srgbClr val="2D2D2D"/>
                </a:solidFill>
              </a:rPr>
            </a:br>
            <a:r>
              <a:rPr lang="en-GB" sz="1400">
                <a:solidFill>
                  <a:srgbClr val="2D2D2D"/>
                </a:solidFill>
              </a:rPr>
              <a:t>Also: The code is Open Source and open to the public</a:t>
            </a:r>
            <a:br>
              <a:rPr lang="en-GB" sz="1800">
                <a:solidFill>
                  <a:srgbClr val="2D2D2D"/>
                </a:solidFill>
              </a:rPr>
            </a:br>
            <a:r>
              <a:rPr lang="en-GB" sz="1800">
                <a:solidFill>
                  <a:schemeClr val="dk1"/>
                </a:solidFill>
              </a:rPr>
              <a:t>Twitter:</a:t>
            </a:r>
            <a:r>
              <a:rPr b="1" lang="en-GB" sz="1800">
                <a:solidFill>
                  <a:schemeClr val="dk1"/>
                </a:solidFill>
              </a:rPr>
              <a:t> @openspending</a:t>
            </a:r>
            <a:br>
              <a:rPr b="1" lang="en-GB" sz="1800">
                <a:solidFill>
                  <a:schemeClr val="dk1"/>
                </a:solidFill>
              </a:rPr>
            </a:b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2170225" y="2032000"/>
            <a:ext cx="4789800" cy="1092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Thank you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2170225" y="3152225"/>
            <a:ext cx="4789800" cy="136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 txBox="1"/>
          <p:nvPr>
            <p:ph idx="2" type="body"/>
          </p:nvPr>
        </p:nvSpPr>
        <p:spPr>
          <a:xfrm>
            <a:off x="2170225" y="1596575"/>
            <a:ext cx="4789800" cy="608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63125"/>
            <a:ext cx="86868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/>
              <a:t>OpenSpending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250" y="1714475"/>
            <a:ext cx="4203900" cy="264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OpenSpending is a community-driven project that comes with a platform that offers an extensive quality database of public finances,  allows upload, analysis and visualisation and search of fiscal datasets</a:t>
            </a:r>
          </a:p>
        </p:txBody>
      </p:sp>
      <p:sp>
        <p:nvSpPr>
          <p:cNvPr id="120" name="Shape 120"/>
          <p:cNvSpPr txBox="1"/>
          <p:nvPr>
            <p:ph idx="2" type="subTitle"/>
          </p:nvPr>
        </p:nvSpPr>
        <p:spPr>
          <a:xfrm>
            <a:off x="457250" y="847181"/>
            <a:ext cx="8229600" cy="71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 project by Open Knowledge International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2275" y="1810925"/>
            <a:ext cx="3229900" cy="322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ldschirmfoto 2017-03-09 um 09.35.43.png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24" y="332224"/>
            <a:ext cx="6434276" cy="4658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ldschirmfoto 2017-03-09 um 09.38.31.png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21" y="0"/>
            <a:ext cx="5949051" cy="36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449425" y="3512225"/>
            <a:ext cx="5855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en-GB" sz="1200"/>
              <a:t>Where do we want to go from here?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br>
              <a:rPr b="1" lang="en-GB" sz="1200"/>
            </a:br>
            <a:r>
              <a:rPr b="1" lang="en-GB" sz="1200"/>
              <a:t>“Centralise data, and decentralise views on data”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6441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-GB" sz="3600"/>
              <a:t>The solution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457200" y="1714406"/>
            <a:ext cx="8229600" cy="264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platform with a large, centralised database that allows for deep analysis across a range of datasets, </a:t>
            </a:r>
            <a:b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GB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decentralising views acknowledges that an ecosystem around fiscal data needs to be tailored to specific, local contexts, not a one size fits all approach.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2" type="subTitle"/>
          </p:nvPr>
        </p:nvSpPr>
        <p:spPr>
          <a:xfrm>
            <a:off x="457250" y="1380581"/>
            <a:ext cx="8229600" cy="71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/>
              <a:t>A solid core platform and a Budget Data Model specification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6312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OpenSpending Next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1120531"/>
            <a:ext cx="8229600" cy="2648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During 2015-2016 the OpenSpending platform has been revamped to be based on the OFDP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-GB" sz="2400" u="sng">
                <a:solidFill>
                  <a:srgbClr val="0097A7"/>
                </a:solidFill>
                <a:hlinkClick r:id="rId3"/>
              </a:rPr>
              <a:t>http://next.openspending.org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pic>
        <p:nvPicPr>
          <p:cNvPr descr="Capture d’écran 2016-04-06 à 02.32.05.png" id="146" name="Shape 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447744"/>
            <a:ext cx="9144000" cy="304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2171700" y="618825"/>
            <a:ext cx="5055900" cy="3894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OFDP at the core of OpenSpending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307950" y="404500"/>
            <a:ext cx="8239500" cy="2397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800"/>
            </a:b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As a </a:t>
            </a:r>
            <a:r>
              <a:rPr lang="en-GB" sz="1800"/>
              <a:t>result of a collaboration with the Global Initiative for Fiscal Transparency (GIFT) and the World Bank (BOOST platform)</a:t>
            </a:r>
            <a:br>
              <a:rPr lang="en-GB" sz="1800"/>
            </a:b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GB" sz="1800"/>
              <a:t>we </a:t>
            </a:r>
            <a:r>
              <a:rPr lang="en-GB" sz="1800">
                <a:solidFill>
                  <a:srgbClr val="2D2D2D"/>
                </a:solidFill>
              </a:rPr>
              <a:t>developed the Open Fiscal Data Package as a </a:t>
            </a:r>
            <a:r>
              <a:rPr lang="en-GB" sz="1800">
                <a:solidFill>
                  <a:srgbClr val="69B93B"/>
                </a:solidFill>
              </a:rPr>
              <a:t>Fiscal Data Standard</a:t>
            </a:r>
            <a:r>
              <a:rPr b="1" lang="en-GB" sz="1800">
                <a:solidFill>
                  <a:srgbClr val="2D2D2D"/>
                </a:solidFill>
              </a:rPr>
              <a:t> </a:t>
            </a:r>
            <a:r>
              <a:rPr lang="en-GB" sz="1800">
                <a:solidFill>
                  <a:srgbClr val="2D2D2D"/>
                </a:solidFill>
              </a:rPr>
              <a:t>to be used at a broader scale, as a </a:t>
            </a:r>
            <a:r>
              <a:rPr b="1" lang="en-GB" sz="1800">
                <a:solidFill>
                  <a:srgbClr val="2D2D2D"/>
                </a:solidFill>
              </a:rPr>
              <a:t>global tool</a:t>
            </a:r>
            <a:r>
              <a:rPr lang="en-GB" sz="1800">
                <a:solidFill>
                  <a:srgbClr val="2D2D2D"/>
                </a:solidFill>
              </a:rPr>
              <a:t> for </a:t>
            </a:r>
            <a:r>
              <a:rPr b="1" lang="en-GB" sz="1800">
                <a:solidFill>
                  <a:srgbClr val="2D2D2D"/>
                </a:solidFill>
              </a:rPr>
              <a:t>publishing budget information in open data formats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ct val="100000"/>
            </a:pPr>
            <a:r>
              <a:rPr lang="en-GB" sz="1800">
                <a:solidFill>
                  <a:srgbClr val="2D2D2D"/>
                </a:solidFill>
              </a:rPr>
              <a:t>OFDP is now an open specification at the centre of a new set of tools and workflows for fiscal data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D2D2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pen Knowledg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KI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