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4"/>
  </p:notesMasterIdLst>
  <p:sldIdLst>
    <p:sldId id="256" r:id="rId2"/>
    <p:sldId id="571" r:id="rId3"/>
    <p:sldId id="574" r:id="rId4"/>
    <p:sldId id="569" r:id="rId5"/>
    <p:sldId id="517" r:id="rId6"/>
    <p:sldId id="476" r:id="rId7"/>
    <p:sldId id="643" r:id="rId8"/>
    <p:sldId id="591" r:id="rId9"/>
    <p:sldId id="516" r:id="rId10"/>
    <p:sldId id="535" r:id="rId11"/>
    <p:sldId id="646" r:id="rId12"/>
    <p:sldId id="647" r:id="rId13"/>
    <p:sldId id="425" r:id="rId14"/>
    <p:sldId id="455" r:id="rId15"/>
    <p:sldId id="577" r:id="rId16"/>
    <p:sldId id="648" r:id="rId17"/>
    <p:sldId id="650" r:id="rId18"/>
    <p:sldId id="431" r:id="rId19"/>
    <p:sldId id="432" r:id="rId20"/>
    <p:sldId id="598" r:id="rId21"/>
    <p:sldId id="642" r:id="rId22"/>
    <p:sldId id="5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571"/>
            <p14:sldId id="574"/>
            <p14:sldId id="569"/>
            <p14:sldId id="517"/>
            <p14:sldId id="476"/>
            <p14:sldId id="643"/>
            <p14:sldId id="591"/>
            <p14:sldId id="516"/>
            <p14:sldId id="535"/>
            <p14:sldId id="646"/>
            <p14:sldId id="647"/>
            <p14:sldId id="425"/>
            <p14:sldId id="455"/>
            <p14:sldId id="577"/>
            <p14:sldId id="648"/>
            <p14:sldId id="650"/>
            <p14:sldId id="431"/>
            <p14:sldId id="432"/>
            <p14:sldId id="598"/>
            <p14:sldId id="642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648"/>
    <a:srgbClr val="FF6900"/>
    <a:srgbClr val="FB530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2" autoAdjust="0"/>
    <p:restoredTop sz="94331" autoAdjust="0"/>
  </p:normalViewPr>
  <p:slideViewPr>
    <p:cSldViewPr snapToGrid="0" snapToObjects="1">
      <p:cViewPr varScale="1">
        <p:scale>
          <a:sx n="103" d="100"/>
          <a:sy n="103" d="100"/>
        </p:scale>
        <p:origin x="2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4B482-FF2D-4316-9084-4E15C61A12EF}" type="doc">
      <dgm:prSet loTypeId="urn:microsoft.com/office/officeart/2005/8/layout/cycle4#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83BDF7E-A954-4642-82F6-588D38FDF75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Government (19)</a:t>
          </a:r>
        </a:p>
      </dgm:t>
    </dgm:pt>
    <dgm:pt modelId="{17A951AD-5DE0-4FA7-A584-4C4ACA929C84}" type="par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50F59-E675-4098-9CD7-A485567C55AA}" type="sib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F5AB1-0AA1-4E1B-80B2-D3D63B10A52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Brazil (Budget Sec)</a:t>
          </a:r>
        </a:p>
      </dgm:t>
    </dgm:pt>
    <dgm:pt modelId="{94C75587-22EB-40F9-9B74-F293C9B3942C}" type="par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B00C5-D977-4B45-A2D1-52488450DD7E}" type="sib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CCC43-59D9-4D12-AFD6-F7411BC59F7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Intl Orgs/ Networks (10)</a:t>
          </a:r>
        </a:p>
      </dgm:t>
    </dgm:pt>
    <dgm:pt modelId="{0F009063-5596-499E-95C8-2F24AF85C2B3}" type="par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2623B-4584-486E-8E69-4F9925EB85BF}" type="sib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6F643-FB26-4572-9F76-FAB4A5F70FB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WBG, IMF</a:t>
          </a:r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OECD</a:t>
          </a:r>
        </a:p>
      </dgm:t>
    </dgm:pt>
    <dgm:pt modelId="{9F4CC527-83AA-4236-B052-3858D211D87B}" type="par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504C8-EB2B-4E76-89B4-70E53FE7706C}" type="sib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73C97-D954-4534-9355-16B8993F60CC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Funders/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Foundations (4)</a:t>
          </a:r>
        </a:p>
      </dgm:t>
    </dgm:pt>
    <dgm:pt modelId="{6E526CD3-3293-406F-998E-26A6A0FDF94F}" type="par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D56F4-0765-4895-95BC-D8FCF8D9D8BD}" type="sib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5A71-4CA5-441C-92D2-390393606B83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Civil Society Organization (15)</a:t>
          </a:r>
        </a:p>
      </dgm:t>
    </dgm:pt>
    <dgm:pt modelId="{F6F98D6E-6B5C-40BA-ACFF-91BA739F04E7}" type="par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39AF-E3D4-477A-AFF0-67F3290FB56E}" type="sib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1C6E4-914C-4736-9D89-E5647E45537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IFAC</a:t>
          </a:r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MITRE, OCP</a:t>
          </a:r>
        </a:p>
      </dgm:t>
    </dgm:pt>
    <dgm:pt modelId="{475F99E1-EEFB-46C4-8180-D02032797F7F}" type="par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38872-05F3-4B04-B296-CF0E83B0EFEB}" type="sib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A898B-0174-4D42-A015-86314136F7A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Philippines (DBM)</a:t>
          </a:r>
        </a:p>
      </dgm:t>
    </dgm:pt>
    <dgm:pt modelId="{D9F27181-C073-431B-AB22-13E54B0A861B}" type="par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55CA1-7048-4911-BA63-E437DBCA6615}" type="sib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A960D-18B3-4F4A-8BBC-B4BC30E34EB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 b="1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16 budget  Government agencies</a:t>
          </a:r>
        </a:p>
      </dgm:t>
    </dgm:pt>
    <dgm:pt modelId="{36F784E5-4871-436F-9C90-F3BFE060337A}" type="par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EB3CF-86F9-40E8-B90D-9101A117575D}" type="sib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7E363-B332-4D37-83E5-3902CA99BCA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Mexico (SHCP)</a:t>
          </a:r>
        </a:p>
      </dgm:t>
    </dgm:pt>
    <dgm:pt modelId="{CDACC7FA-132B-480A-8896-3E653305C423}" type="par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38A1B-9753-41C3-8EA1-3F26E84EF37A}" type="sib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E2DB2-ED77-4BB5-A01E-3146C9D5979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CABRI, IPF, Global Integrity, PEFA</a:t>
          </a:r>
        </a:p>
      </dgm:t>
    </dgm:pt>
    <dgm:pt modelId="{0FD3FB04-DDF3-4489-8053-ECB1DA255796}" type="par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D76A0-DBC7-47A8-81ED-B0F914116A31}" type="sib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8E824-4275-46B9-9413-69F6363C184E}" type="pres">
      <dgm:prSet presAssocID="{3BE4B482-FF2D-4316-9084-4E15C61A12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AD8E1E-436C-45CB-A786-DFDC5139F873}" type="pres">
      <dgm:prSet presAssocID="{3BE4B482-FF2D-4316-9084-4E15C61A12EF}" presName="children" presStyleCnt="0"/>
      <dgm:spPr/>
    </dgm:pt>
    <dgm:pt modelId="{0D9A01AA-E752-4F01-9CEC-D972D59AACBF}" type="pres">
      <dgm:prSet presAssocID="{3BE4B482-FF2D-4316-9084-4E15C61A12EF}" presName="child1group" presStyleCnt="0"/>
      <dgm:spPr/>
    </dgm:pt>
    <dgm:pt modelId="{813FDA80-2C9A-4DBA-9DEF-67C0AE5033F6}" type="pres">
      <dgm:prSet presAssocID="{3BE4B482-FF2D-4316-9084-4E15C61A12EF}" presName="child1" presStyleLbl="bgAcc1" presStyleIdx="0" presStyleCnt="2" custScaleX="132917" custScaleY="88102" custLinFactNeighborX="-24742"/>
      <dgm:spPr/>
    </dgm:pt>
    <dgm:pt modelId="{51B19274-E57B-4BEE-BFED-E935DB92B553}" type="pres">
      <dgm:prSet presAssocID="{3BE4B482-FF2D-4316-9084-4E15C61A12EF}" presName="child1Text" presStyleLbl="bgAcc1" presStyleIdx="0" presStyleCnt="2">
        <dgm:presLayoutVars>
          <dgm:bulletEnabled val="1"/>
        </dgm:presLayoutVars>
      </dgm:prSet>
      <dgm:spPr/>
    </dgm:pt>
    <dgm:pt modelId="{5179D0AE-808E-480B-AA2F-CB1CFA20ED30}" type="pres">
      <dgm:prSet presAssocID="{3BE4B482-FF2D-4316-9084-4E15C61A12EF}" presName="child2group" presStyleCnt="0"/>
      <dgm:spPr/>
    </dgm:pt>
    <dgm:pt modelId="{B1368A03-92B9-4039-9676-BE6EB1D1EB21}" type="pres">
      <dgm:prSet presAssocID="{3BE4B482-FF2D-4316-9084-4E15C61A12EF}" presName="child2" presStyleLbl="bgAcc1" presStyleIdx="1" presStyleCnt="2" custScaleX="139652" custScaleY="88605" custLinFactNeighborX="8240" custLinFactNeighborY="-155"/>
      <dgm:spPr/>
    </dgm:pt>
    <dgm:pt modelId="{61F0E38C-26B4-4515-9D25-496B993ED491}" type="pres">
      <dgm:prSet presAssocID="{3BE4B482-FF2D-4316-9084-4E15C61A12EF}" presName="child2Text" presStyleLbl="bgAcc1" presStyleIdx="1" presStyleCnt="2">
        <dgm:presLayoutVars>
          <dgm:bulletEnabled val="1"/>
        </dgm:presLayoutVars>
      </dgm:prSet>
      <dgm:spPr/>
    </dgm:pt>
    <dgm:pt modelId="{910C7CC2-E20E-4185-AC89-8208DF31ABCD}" type="pres">
      <dgm:prSet presAssocID="{3BE4B482-FF2D-4316-9084-4E15C61A12EF}" presName="childPlaceholder" presStyleCnt="0"/>
      <dgm:spPr/>
    </dgm:pt>
    <dgm:pt modelId="{11EB5FC7-B614-4D81-91B0-F4735D328BBC}" type="pres">
      <dgm:prSet presAssocID="{3BE4B482-FF2D-4316-9084-4E15C61A12EF}" presName="circle" presStyleCnt="0"/>
      <dgm:spPr/>
    </dgm:pt>
    <dgm:pt modelId="{82057F03-AD20-4DDF-B82E-C9A0AB89D0BF}" type="pres">
      <dgm:prSet presAssocID="{3BE4B482-FF2D-4316-9084-4E15C61A12E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90BA7D8-1CAE-4799-9445-112A5FD8A62B}" type="pres">
      <dgm:prSet presAssocID="{3BE4B482-FF2D-4316-9084-4E15C61A12E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DB7202D-0F1D-458A-BF5B-DE32AB0B950C}" type="pres">
      <dgm:prSet presAssocID="{3BE4B482-FF2D-4316-9084-4E15C61A12E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F92A654-BE29-4D6E-87EA-9CA1E7789D08}" type="pres">
      <dgm:prSet presAssocID="{3BE4B482-FF2D-4316-9084-4E15C61A12E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D0B8007-25DD-4E90-85D9-D99351A0E071}" type="pres">
      <dgm:prSet presAssocID="{3BE4B482-FF2D-4316-9084-4E15C61A12EF}" presName="quadrantPlaceholder" presStyleCnt="0"/>
      <dgm:spPr/>
    </dgm:pt>
    <dgm:pt modelId="{48F69FB1-2362-4237-9F7F-B953079E3E30}" type="pres">
      <dgm:prSet presAssocID="{3BE4B482-FF2D-4316-9084-4E15C61A12EF}" presName="center1" presStyleLbl="fgShp" presStyleIdx="0" presStyleCnt="2"/>
      <dgm:spPr>
        <a:solidFill>
          <a:schemeClr val="bg1"/>
        </a:solidFill>
        <a:ln>
          <a:solidFill>
            <a:schemeClr val="bg1"/>
          </a:solidFill>
        </a:ln>
      </dgm:spPr>
    </dgm:pt>
    <dgm:pt modelId="{C6E5EADE-C99C-4E08-908E-2200D4B51F91}" type="pres">
      <dgm:prSet presAssocID="{3BE4B482-FF2D-4316-9084-4E15C61A12EF}" presName="center2" presStyleLbl="fgShp" presStyleIdx="1" presStyleCnt="2" custLinFactNeighborX="0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89269F01-6EE7-4680-A5A2-7D2BA0A06271}" type="presOf" srcId="{BBE7E363-B332-4D37-83E5-3902CA99BCA8}" destId="{51B19274-E57B-4BEE-BFED-E935DB92B553}" srcOrd="1" destOrd="2" presId="urn:microsoft.com/office/officeart/2005/8/layout/cycle4#1"/>
    <dgm:cxn modelId="{9680AA09-0088-4274-8E40-8F4925DCD5CF}" srcId="{383BDF7E-A954-4642-82F6-588D38FDF759}" destId="{755A960D-18B3-4F4A-8BBC-B4BC30E34EBE}" srcOrd="3" destOrd="0" parTransId="{36F784E5-4871-436F-9C90-F3BFE060337A}" sibTransId="{3C5EB3CF-86F9-40E8-B90D-9101A117575D}"/>
    <dgm:cxn modelId="{D856550A-D1AA-490E-A117-F4BBE58CB5AF}" type="presOf" srcId="{3BE4B482-FF2D-4316-9084-4E15C61A12EF}" destId="{ED28E824-4275-46B9-9413-69F6363C184E}" srcOrd="0" destOrd="0" presId="urn:microsoft.com/office/officeart/2005/8/layout/cycle4#1"/>
    <dgm:cxn modelId="{DAD16A0E-400D-4060-82B1-97942850CECD}" type="presOf" srcId="{383BDF7E-A954-4642-82F6-588D38FDF759}" destId="{82057F03-AD20-4DDF-B82E-C9A0AB89D0BF}" srcOrd="0" destOrd="0" presId="urn:microsoft.com/office/officeart/2005/8/layout/cycle4#1"/>
    <dgm:cxn modelId="{1662151B-1B01-4ED7-870C-D8FF7C0B607A}" type="presOf" srcId="{A791C6E4-914C-4736-9D89-E5647E455373}" destId="{B1368A03-92B9-4039-9676-BE6EB1D1EB21}" srcOrd="0" destOrd="1" presId="urn:microsoft.com/office/officeart/2005/8/layout/cycle4#1"/>
    <dgm:cxn modelId="{A13A5727-D259-47FF-AED3-49FA8F17E8B3}" srcId="{507CCC43-59D9-4D12-AFD6-F7411BC59F79}" destId="{3F6E2DB2-ED77-4BB5-A01E-3146C9D59795}" srcOrd="2" destOrd="0" parTransId="{0FD3FB04-DDF3-4489-8053-ECB1DA255796}" sibTransId="{8BBD76A0-DBC7-47A8-81ED-B0F914116A31}"/>
    <dgm:cxn modelId="{D6C09831-FA42-4D38-B6F3-5DE91AB9D54E}" srcId="{383BDF7E-A954-4642-82F6-588D38FDF759}" destId="{4AAA898B-0174-4D42-A015-86314136F7A1}" srcOrd="1" destOrd="0" parTransId="{D9F27181-C073-431B-AB22-13E54B0A861B}" sibTransId="{04E55CA1-7048-4911-BA63-E437DBCA6615}"/>
    <dgm:cxn modelId="{86E01534-36A2-4F8F-BF30-3FEC8C7627EA}" type="presOf" srcId="{A791C6E4-914C-4736-9D89-E5647E455373}" destId="{61F0E38C-26B4-4515-9D25-496B993ED491}" srcOrd="1" destOrd="1" presId="urn:microsoft.com/office/officeart/2005/8/layout/cycle4#1"/>
    <dgm:cxn modelId="{F9CF5063-B42B-40AB-89B8-989CA57BE352}" type="presOf" srcId="{3F6E2DB2-ED77-4BB5-A01E-3146C9D59795}" destId="{B1368A03-92B9-4039-9676-BE6EB1D1EB21}" srcOrd="0" destOrd="2" presId="urn:microsoft.com/office/officeart/2005/8/layout/cycle4#1"/>
    <dgm:cxn modelId="{8B922C75-3168-427A-B31D-1FD9DA9EEF9F}" srcId="{3BE4B482-FF2D-4316-9084-4E15C61A12EF}" destId="{507CCC43-59D9-4D12-AFD6-F7411BC59F79}" srcOrd="1" destOrd="0" parTransId="{0F009063-5596-499E-95C8-2F24AF85C2B3}" sibTransId="{F7C2623B-4584-486E-8E69-4F9925EB85BF}"/>
    <dgm:cxn modelId="{E16DEB7C-8C0A-4674-A12D-963DB6C03F5A}" type="presOf" srcId="{BBE7E363-B332-4D37-83E5-3902CA99BCA8}" destId="{813FDA80-2C9A-4DBA-9DEF-67C0AE5033F6}" srcOrd="0" destOrd="2" presId="urn:microsoft.com/office/officeart/2005/8/layout/cycle4#1"/>
    <dgm:cxn modelId="{ECA82581-2638-45B4-80DE-D7D33EA41981}" srcId="{3BE4B482-FF2D-4316-9084-4E15C61A12EF}" destId="{383BDF7E-A954-4642-82F6-588D38FDF759}" srcOrd="0" destOrd="0" parTransId="{17A951AD-5DE0-4FA7-A584-4C4ACA929C84}" sibTransId="{9A250F59-E675-4098-9CD7-A485567C55AA}"/>
    <dgm:cxn modelId="{C7AE7781-C6FA-44E3-8AB6-C001FFFA69D1}" srcId="{507CCC43-59D9-4D12-AFD6-F7411BC59F79}" destId="{5446F643-FB26-4572-9F76-FAB4A5F70FBF}" srcOrd="0" destOrd="0" parTransId="{9F4CC527-83AA-4236-B052-3858D211D87B}" sibTransId="{37C504C8-EB2B-4E76-89B4-70E53FE7706C}"/>
    <dgm:cxn modelId="{E51FEA86-6BA8-4187-9B86-1F09CA2F6525}" type="presOf" srcId="{339F5AB1-0AA1-4E1B-80B2-D3D63B10A52B}" destId="{813FDA80-2C9A-4DBA-9DEF-67C0AE5033F6}" srcOrd="0" destOrd="0" presId="urn:microsoft.com/office/officeart/2005/8/layout/cycle4#1"/>
    <dgm:cxn modelId="{A930FA9E-7D2B-43C7-9F6C-A56C50B112EB}" srcId="{383BDF7E-A954-4642-82F6-588D38FDF759}" destId="{BBE7E363-B332-4D37-83E5-3902CA99BCA8}" srcOrd="2" destOrd="0" parTransId="{CDACC7FA-132B-480A-8896-3E653305C423}" sibTransId="{4CF38A1B-9753-41C3-8EA1-3F26E84EF37A}"/>
    <dgm:cxn modelId="{DFEE6EAF-A602-4D30-9145-2E424263D188}" type="presOf" srcId="{4AAA898B-0174-4D42-A015-86314136F7A1}" destId="{813FDA80-2C9A-4DBA-9DEF-67C0AE5033F6}" srcOrd="0" destOrd="1" presId="urn:microsoft.com/office/officeart/2005/8/layout/cycle4#1"/>
    <dgm:cxn modelId="{55288DB1-AA0E-4F8A-8F05-019E8FB8BFF6}" type="presOf" srcId="{5446F643-FB26-4572-9F76-FAB4A5F70FBF}" destId="{B1368A03-92B9-4039-9676-BE6EB1D1EB21}" srcOrd="0" destOrd="0" presId="urn:microsoft.com/office/officeart/2005/8/layout/cycle4#1"/>
    <dgm:cxn modelId="{9FD760B2-1F5D-49C7-8A73-158599E99C81}" type="presOf" srcId="{173C5A71-4CA5-441C-92D2-390393606B83}" destId="{FF92A654-BE29-4D6E-87EA-9CA1E7789D08}" srcOrd="0" destOrd="0" presId="urn:microsoft.com/office/officeart/2005/8/layout/cycle4#1"/>
    <dgm:cxn modelId="{CA2010B8-E2E0-4B31-95BE-12F7A737AB22}" srcId="{3BE4B482-FF2D-4316-9084-4E15C61A12EF}" destId="{173C5A71-4CA5-441C-92D2-390393606B83}" srcOrd="3" destOrd="0" parTransId="{F6F98D6E-6B5C-40BA-ACFF-91BA739F04E7}" sibTransId="{050439AF-E3D4-477A-AFF0-67F3290FB56E}"/>
    <dgm:cxn modelId="{CD6A36BC-D8A2-4555-BFF0-9183CD7DAD9F}" type="presOf" srcId="{13573C97-D954-4534-9355-16B8993F60CC}" destId="{4DB7202D-0F1D-458A-BF5B-DE32AB0B950C}" srcOrd="0" destOrd="0" presId="urn:microsoft.com/office/officeart/2005/8/layout/cycle4#1"/>
    <dgm:cxn modelId="{C7D303BD-12AC-4CB7-B816-DA965C736013}" type="presOf" srcId="{339F5AB1-0AA1-4E1B-80B2-D3D63B10A52B}" destId="{51B19274-E57B-4BEE-BFED-E935DB92B553}" srcOrd="1" destOrd="0" presId="urn:microsoft.com/office/officeart/2005/8/layout/cycle4#1"/>
    <dgm:cxn modelId="{B4CA2AC6-EEFC-4848-949C-800EAA00EE64}" type="presOf" srcId="{755A960D-18B3-4F4A-8BBC-B4BC30E34EBE}" destId="{813FDA80-2C9A-4DBA-9DEF-67C0AE5033F6}" srcOrd="0" destOrd="3" presId="urn:microsoft.com/office/officeart/2005/8/layout/cycle4#1"/>
    <dgm:cxn modelId="{E64B6CD2-2A66-480F-B51A-7EBA024B4BCD}" srcId="{3BE4B482-FF2D-4316-9084-4E15C61A12EF}" destId="{13573C97-D954-4534-9355-16B8993F60CC}" srcOrd="2" destOrd="0" parTransId="{6E526CD3-3293-406F-998E-26A6A0FDF94F}" sibTransId="{84DD56F4-0765-4895-95BC-D8FCF8D9D8BD}"/>
    <dgm:cxn modelId="{4AE847D6-505F-49E8-A0D6-1E891717B161}" type="presOf" srcId="{4AAA898B-0174-4D42-A015-86314136F7A1}" destId="{51B19274-E57B-4BEE-BFED-E935DB92B553}" srcOrd="1" destOrd="1" presId="urn:microsoft.com/office/officeart/2005/8/layout/cycle4#1"/>
    <dgm:cxn modelId="{DC2E44DF-AA72-4C19-8E57-39EDD444FF1A}" type="presOf" srcId="{5446F643-FB26-4572-9F76-FAB4A5F70FBF}" destId="{61F0E38C-26B4-4515-9D25-496B993ED491}" srcOrd="1" destOrd="0" presId="urn:microsoft.com/office/officeart/2005/8/layout/cycle4#1"/>
    <dgm:cxn modelId="{E70E89E6-52D3-49A5-9258-E2184186EC07}" type="presOf" srcId="{755A960D-18B3-4F4A-8BBC-B4BC30E34EBE}" destId="{51B19274-E57B-4BEE-BFED-E935DB92B553}" srcOrd="1" destOrd="3" presId="urn:microsoft.com/office/officeart/2005/8/layout/cycle4#1"/>
    <dgm:cxn modelId="{5D99CAF1-BD15-4ECE-95E5-DFDA711CE76B}" srcId="{507CCC43-59D9-4D12-AFD6-F7411BC59F79}" destId="{A791C6E4-914C-4736-9D89-E5647E455373}" srcOrd="1" destOrd="0" parTransId="{475F99E1-EEFB-46C4-8180-D02032797F7F}" sibTransId="{03638872-05F3-4B04-B296-CF0E83B0EFEB}"/>
    <dgm:cxn modelId="{407BAEF2-74D6-4121-9233-1B6DCFD88B55}" type="presOf" srcId="{507CCC43-59D9-4D12-AFD6-F7411BC59F79}" destId="{790BA7D8-1CAE-4799-9445-112A5FD8A62B}" srcOrd="0" destOrd="0" presId="urn:microsoft.com/office/officeart/2005/8/layout/cycle4#1"/>
    <dgm:cxn modelId="{C16BBEF9-5224-4F60-B5CF-CE1A536B45AD}" type="presOf" srcId="{3F6E2DB2-ED77-4BB5-A01E-3146C9D59795}" destId="{61F0E38C-26B4-4515-9D25-496B993ED491}" srcOrd="1" destOrd="2" presId="urn:microsoft.com/office/officeart/2005/8/layout/cycle4#1"/>
    <dgm:cxn modelId="{E668C8F9-9E99-40D4-ADDB-1A5019A1A03F}" srcId="{383BDF7E-A954-4642-82F6-588D38FDF759}" destId="{339F5AB1-0AA1-4E1B-80B2-D3D63B10A52B}" srcOrd="0" destOrd="0" parTransId="{94C75587-22EB-40F9-9B74-F293C9B3942C}" sibTransId="{120B00C5-D977-4B45-A2D1-52488450DD7E}"/>
    <dgm:cxn modelId="{0FBF50B8-4279-4A8A-BCE2-0C5FF19A8CAA}" type="presParOf" srcId="{ED28E824-4275-46B9-9413-69F6363C184E}" destId="{C1AD8E1E-436C-45CB-A786-DFDC5139F873}" srcOrd="0" destOrd="0" presId="urn:microsoft.com/office/officeart/2005/8/layout/cycle4#1"/>
    <dgm:cxn modelId="{69BF27DF-CE60-42DB-9A26-880B949E3315}" type="presParOf" srcId="{C1AD8E1E-436C-45CB-A786-DFDC5139F873}" destId="{0D9A01AA-E752-4F01-9CEC-D972D59AACBF}" srcOrd="0" destOrd="0" presId="urn:microsoft.com/office/officeart/2005/8/layout/cycle4#1"/>
    <dgm:cxn modelId="{D6C9DA48-21B9-4D78-A560-828DE9285BE8}" type="presParOf" srcId="{0D9A01AA-E752-4F01-9CEC-D972D59AACBF}" destId="{813FDA80-2C9A-4DBA-9DEF-67C0AE5033F6}" srcOrd="0" destOrd="0" presId="urn:microsoft.com/office/officeart/2005/8/layout/cycle4#1"/>
    <dgm:cxn modelId="{EC7A788A-C498-4AE4-AAE9-DF57EF68014D}" type="presParOf" srcId="{0D9A01AA-E752-4F01-9CEC-D972D59AACBF}" destId="{51B19274-E57B-4BEE-BFED-E935DB92B553}" srcOrd="1" destOrd="0" presId="urn:microsoft.com/office/officeart/2005/8/layout/cycle4#1"/>
    <dgm:cxn modelId="{11B58374-60AC-49F0-AF65-F7846A8C63A1}" type="presParOf" srcId="{C1AD8E1E-436C-45CB-A786-DFDC5139F873}" destId="{5179D0AE-808E-480B-AA2F-CB1CFA20ED30}" srcOrd="1" destOrd="0" presId="urn:microsoft.com/office/officeart/2005/8/layout/cycle4#1"/>
    <dgm:cxn modelId="{5EA933FB-99CC-42FE-A1E4-1BDDCF591CF0}" type="presParOf" srcId="{5179D0AE-808E-480B-AA2F-CB1CFA20ED30}" destId="{B1368A03-92B9-4039-9676-BE6EB1D1EB21}" srcOrd="0" destOrd="0" presId="urn:microsoft.com/office/officeart/2005/8/layout/cycle4#1"/>
    <dgm:cxn modelId="{165A442B-43D2-4900-82DD-C232799E00BB}" type="presParOf" srcId="{5179D0AE-808E-480B-AA2F-CB1CFA20ED30}" destId="{61F0E38C-26B4-4515-9D25-496B993ED491}" srcOrd="1" destOrd="0" presId="urn:microsoft.com/office/officeart/2005/8/layout/cycle4#1"/>
    <dgm:cxn modelId="{44855DDF-D4C5-48D6-805D-ABC43E87ED34}" type="presParOf" srcId="{C1AD8E1E-436C-45CB-A786-DFDC5139F873}" destId="{910C7CC2-E20E-4185-AC89-8208DF31ABCD}" srcOrd="2" destOrd="0" presId="urn:microsoft.com/office/officeart/2005/8/layout/cycle4#1"/>
    <dgm:cxn modelId="{C34C6098-B7D9-4AEF-8FE1-E5C8D28D0ECC}" type="presParOf" srcId="{ED28E824-4275-46B9-9413-69F6363C184E}" destId="{11EB5FC7-B614-4D81-91B0-F4735D328BBC}" srcOrd="1" destOrd="0" presId="urn:microsoft.com/office/officeart/2005/8/layout/cycle4#1"/>
    <dgm:cxn modelId="{B7B77C8C-AEA2-4732-A671-7ED9AEAB1666}" type="presParOf" srcId="{11EB5FC7-B614-4D81-91B0-F4735D328BBC}" destId="{82057F03-AD20-4DDF-B82E-C9A0AB89D0BF}" srcOrd="0" destOrd="0" presId="urn:microsoft.com/office/officeart/2005/8/layout/cycle4#1"/>
    <dgm:cxn modelId="{2D3633E2-8CC4-4013-84A2-4AFCB9397A45}" type="presParOf" srcId="{11EB5FC7-B614-4D81-91B0-F4735D328BBC}" destId="{790BA7D8-1CAE-4799-9445-112A5FD8A62B}" srcOrd="1" destOrd="0" presId="urn:microsoft.com/office/officeart/2005/8/layout/cycle4#1"/>
    <dgm:cxn modelId="{4B1D8090-3E3D-457E-846E-AEB234DB0796}" type="presParOf" srcId="{11EB5FC7-B614-4D81-91B0-F4735D328BBC}" destId="{4DB7202D-0F1D-458A-BF5B-DE32AB0B950C}" srcOrd="2" destOrd="0" presId="urn:microsoft.com/office/officeart/2005/8/layout/cycle4#1"/>
    <dgm:cxn modelId="{3E40151C-B11F-4819-BBC0-D17A0FAACA35}" type="presParOf" srcId="{11EB5FC7-B614-4D81-91B0-F4735D328BBC}" destId="{FF92A654-BE29-4D6E-87EA-9CA1E7789D08}" srcOrd="3" destOrd="0" presId="urn:microsoft.com/office/officeart/2005/8/layout/cycle4#1"/>
    <dgm:cxn modelId="{145AC1A2-D074-4BBE-B934-F1534C9D2742}" type="presParOf" srcId="{11EB5FC7-B614-4D81-91B0-F4735D328BBC}" destId="{7D0B8007-25DD-4E90-85D9-D99351A0E071}" srcOrd="4" destOrd="0" presId="urn:microsoft.com/office/officeart/2005/8/layout/cycle4#1"/>
    <dgm:cxn modelId="{4FFCB221-B993-4B48-9774-4E87E085A742}" type="presParOf" srcId="{ED28E824-4275-46B9-9413-69F6363C184E}" destId="{48F69FB1-2362-4237-9F7F-B953079E3E30}" srcOrd="2" destOrd="0" presId="urn:microsoft.com/office/officeart/2005/8/layout/cycle4#1"/>
    <dgm:cxn modelId="{2FCB4637-DBE1-429C-8B27-D1FECE956AC6}" type="presParOf" srcId="{ED28E824-4275-46B9-9413-69F6363C184E}" destId="{C6E5EADE-C99C-4E08-908E-2200D4B51F9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6B6E5-E2CE-4A66-BF6C-EF483F89FA9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822A7-EE29-40FE-878A-B772D1DC2867}">
      <dgm:prSet phldrT="[Texto]" custT="1"/>
      <dgm:spPr>
        <a:solidFill>
          <a:srgbClr val="F6A20A">
            <a:alpha val="62000"/>
          </a:srgbClr>
        </a:solidFill>
      </dgm:spPr>
      <dgm:t>
        <a:bodyPr/>
        <a:lstStyle/>
        <a:p>
          <a:r>
            <a:rPr lang="en-US" sz="1600" dirty="0"/>
            <a:t>Community of Practice</a:t>
          </a:r>
        </a:p>
      </dgm:t>
    </dgm:pt>
    <dgm:pt modelId="{CFDD1D75-84CB-4029-894D-1B574FD2D097}" type="parTrans" cxnId="{6EFB8B91-467E-48B6-95CF-00D2DD9AAE51}">
      <dgm:prSet/>
      <dgm:spPr/>
      <dgm:t>
        <a:bodyPr/>
        <a:lstStyle/>
        <a:p>
          <a:endParaRPr lang="en-US"/>
        </a:p>
      </dgm:t>
    </dgm:pt>
    <dgm:pt modelId="{B0291A37-7B09-41B6-8C5E-1E807266FFA5}" type="sibTrans" cxnId="{6EFB8B91-467E-48B6-95CF-00D2DD9AAE51}">
      <dgm:prSet/>
      <dgm:spPr/>
      <dgm:t>
        <a:bodyPr/>
        <a:lstStyle/>
        <a:p>
          <a:endParaRPr lang="en-US"/>
        </a:p>
      </dgm:t>
    </dgm:pt>
    <dgm:pt modelId="{6CFC911C-BAC5-478A-84B0-724ADA3E7E66}">
      <dgm:prSet phldrT="[Texto]" custT="1"/>
      <dgm:spPr>
        <a:solidFill>
          <a:srgbClr val="F78609"/>
        </a:solidFill>
        <a:ln w="133350" cap="sq" cmpd="sng">
          <a:solidFill>
            <a:schemeClr val="bg1"/>
          </a:solidFill>
        </a:ln>
      </dgm:spPr>
      <dgm:t>
        <a:bodyPr/>
        <a:lstStyle/>
        <a:p>
          <a:r>
            <a:rPr lang="en-US" sz="1600" dirty="0"/>
            <a:t>Partners</a:t>
          </a:r>
        </a:p>
      </dgm:t>
    </dgm:pt>
    <dgm:pt modelId="{C53673FD-B184-4D61-AF0F-BEB7BEE45115}" type="parTrans" cxnId="{187D6630-F8D0-4024-AACB-119EBCAF5351}">
      <dgm:prSet/>
      <dgm:spPr/>
      <dgm:t>
        <a:bodyPr/>
        <a:lstStyle/>
        <a:p>
          <a:endParaRPr lang="en-US"/>
        </a:p>
      </dgm:t>
    </dgm:pt>
    <dgm:pt modelId="{3B5DA052-6E9B-4C01-BC91-2A2D3C9D5529}" type="sibTrans" cxnId="{187D6630-F8D0-4024-AACB-119EBCAF5351}">
      <dgm:prSet/>
      <dgm:spPr/>
      <dgm:t>
        <a:bodyPr/>
        <a:lstStyle/>
        <a:p>
          <a:endParaRPr lang="en-US"/>
        </a:p>
      </dgm:t>
    </dgm:pt>
    <dgm:pt modelId="{CD60B796-D347-419E-9837-F9891E529874}">
      <dgm:prSet phldrT="[Texto]" custT="1"/>
      <dgm:spPr>
        <a:solidFill>
          <a:srgbClr val="FF6900"/>
        </a:solidFill>
      </dgm:spPr>
      <dgm:t>
        <a:bodyPr/>
        <a:lstStyle/>
        <a:p>
          <a:r>
            <a:rPr lang="en-US" sz="1600" dirty="0"/>
            <a:t>Stewards</a:t>
          </a:r>
        </a:p>
      </dgm:t>
    </dgm:pt>
    <dgm:pt modelId="{E6CAF0C3-8B40-4F12-990D-C035626B73B2}" type="parTrans" cxnId="{166FC3A4-9A0E-4C19-89F5-CE8091DF1878}">
      <dgm:prSet/>
      <dgm:spPr/>
      <dgm:t>
        <a:bodyPr/>
        <a:lstStyle/>
        <a:p>
          <a:endParaRPr lang="en-US"/>
        </a:p>
      </dgm:t>
    </dgm:pt>
    <dgm:pt modelId="{F219B523-E271-4AAF-BD9A-87FA909ED264}" type="sibTrans" cxnId="{166FC3A4-9A0E-4C19-89F5-CE8091DF1878}">
      <dgm:prSet/>
      <dgm:spPr/>
      <dgm:t>
        <a:bodyPr/>
        <a:lstStyle/>
        <a:p>
          <a:endParaRPr lang="en-US"/>
        </a:p>
      </dgm:t>
    </dgm:pt>
    <dgm:pt modelId="{C2957F49-8206-4481-9937-5BA9041FA769}">
      <dgm:prSet phldrT="[Texto]" custT="1"/>
      <dgm:spPr>
        <a:solidFill>
          <a:srgbClr val="FB5308"/>
        </a:solidFill>
      </dgm:spPr>
      <dgm:t>
        <a:bodyPr/>
        <a:lstStyle/>
        <a:p>
          <a:r>
            <a:rPr lang="en-US" sz="1400" dirty="0"/>
            <a:t>Lead Stewards</a:t>
          </a:r>
        </a:p>
      </dgm:t>
    </dgm:pt>
    <dgm:pt modelId="{EFE8F4D6-6F79-4C51-AF33-3C76D88E42DA}" type="parTrans" cxnId="{4CF4E183-1708-48BE-8D86-2C1F8721ECA7}">
      <dgm:prSet/>
      <dgm:spPr/>
      <dgm:t>
        <a:bodyPr/>
        <a:lstStyle/>
        <a:p>
          <a:endParaRPr lang="en-US"/>
        </a:p>
      </dgm:t>
    </dgm:pt>
    <dgm:pt modelId="{B6C0C7D5-320C-46D3-BD82-58B41C0975F3}" type="sibTrans" cxnId="{4CF4E183-1708-48BE-8D86-2C1F8721ECA7}">
      <dgm:prSet/>
      <dgm:spPr/>
      <dgm:t>
        <a:bodyPr/>
        <a:lstStyle/>
        <a:p>
          <a:endParaRPr lang="en-US"/>
        </a:p>
      </dgm:t>
    </dgm:pt>
    <dgm:pt modelId="{A4DEE345-8906-4B57-9B5C-D898079243E3}" type="pres">
      <dgm:prSet presAssocID="{DF96B6E5-E2CE-4A66-BF6C-EF483F89FA91}" presName="Name0" presStyleCnt="0">
        <dgm:presLayoutVars>
          <dgm:chMax val="7"/>
          <dgm:resizeHandles val="exact"/>
        </dgm:presLayoutVars>
      </dgm:prSet>
      <dgm:spPr/>
    </dgm:pt>
    <dgm:pt modelId="{63C11164-2814-4BC2-9CA6-49D9B3CE525C}" type="pres">
      <dgm:prSet presAssocID="{DF96B6E5-E2CE-4A66-BF6C-EF483F89FA91}" presName="comp1" presStyleCnt="0"/>
      <dgm:spPr/>
    </dgm:pt>
    <dgm:pt modelId="{414A4FF4-AAA4-4435-BBFD-B029878B440A}" type="pres">
      <dgm:prSet presAssocID="{DF96B6E5-E2CE-4A66-BF6C-EF483F89FA91}" presName="circle1" presStyleLbl="node1" presStyleIdx="0" presStyleCnt="4" custScaleX="102305" custLinFactNeighborX="-18924" custLinFactNeighborY="83"/>
      <dgm:spPr/>
    </dgm:pt>
    <dgm:pt modelId="{57FDF1C6-D1C7-44C4-B4D8-39F4AA873DCA}" type="pres">
      <dgm:prSet presAssocID="{DF96B6E5-E2CE-4A66-BF6C-EF483F89FA91}" presName="c1text" presStyleLbl="node1" presStyleIdx="0" presStyleCnt="4">
        <dgm:presLayoutVars>
          <dgm:bulletEnabled val="1"/>
        </dgm:presLayoutVars>
      </dgm:prSet>
      <dgm:spPr/>
    </dgm:pt>
    <dgm:pt modelId="{3854A20C-F445-4CA3-BBBE-61051454B121}" type="pres">
      <dgm:prSet presAssocID="{DF96B6E5-E2CE-4A66-BF6C-EF483F89FA91}" presName="comp2" presStyleCnt="0"/>
      <dgm:spPr/>
    </dgm:pt>
    <dgm:pt modelId="{5DC19A69-4F91-4BE8-8578-CEB1F1257CAF}" type="pres">
      <dgm:prSet presAssocID="{DF96B6E5-E2CE-4A66-BF6C-EF483F89FA91}" presName="circle2" presStyleLbl="node1" presStyleIdx="1" presStyleCnt="4" custScaleY="95484" custLinFactNeighborX="-21564" custLinFactNeighborY="-4407"/>
      <dgm:spPr/>
    </dgm:pt>
    <dgm:pt modelId="{A212A35D-EA0D-4936-8D8F-2C60D2FDBBD1}" type="pres">
      <dgm:prSet presAssocID="{DF96B6E5-E2CE-4A66-BF6C-EF483F89FA91}" presName="c2text" presStyleLbl="node1" presStyleIdx="1" presStyleCnt="4">
        <dgm:presLayoutVars>
          <dgm:bulletEnabled val="1"/>
        </dgm:presLayoutVars>
      </dgm:prSet>
      <dgm:spPr/>
    </dgm:pt>
    <dgm:pt modelId="{0614BEC6-D95A-48B8-A44C-572EBE72A90B}" type="pres">
      <dgm:prSet presAssocID="{DF96B6E5-E2CE-4A66-BF6C-EF483F89FA91}" presName="comp3" presStyleCnt="0"/>
      <dgm:spPr/>
    </dgm:pt>
    <dgm:pt modelId="{3235F275-C0FA-4973-B9B8-E4BA481F3791}" type="pres">
      <dgm:prSet presAssocID="{DF96B6E5-E2CE-4A66-BF6C-EF483F89FA91}" presName="circle3" presStyleLbl="node1" presStyleIdx="2" presStyleCnt="4" custLinFactNeighborX="-26802" custLinFactNeighborY="-14245"/>
      <dgm:spPr/>
    </dgm:pt>
    <dgm:pt modelId="{6F721468-7A7C-4660-9401-DDDBB876BD95}" type="pres">
      <dgm:prSet presAssocID="{DF96B6E5-E2CE-4A66-BF6C-EF483F89FA91}" presName="c3text" presStyleLbl="node1" presStyleIdx="2" presStyleCnt="4">
        <dgm:presLayoutVars>
          <dgm:bulletEnabled val="1"/>
        </dgm:presLayoutVars>
      </dgm:prSet>
      <dgm:spPr/>
    </dgm:pt>
    <dgm:pt modelId="{1B0BCE84-B252-4FAF-915B-3207DF6AF3E2}" type="pres">
      <dgm:prSet presAssocID="{DF96B6E5-E2CE-4A66-BF6C-EF483F89FA91}" presName="comp4" presStyleCnt="0"/>
      <dgm:spPr/>
    </dgm:pt>
    <dgm:pt modelId="{85CCF631-0659-43F3-8279-30FFF7C8F41F}" type="pres">
      <dgm:prSet presAssocID="{DF96B6E5-E2CE-4A66-BF6C-EF483F89FA91}" presName="circle4" presStyleLbl="node1" presStyleIdx="3" presStyleCnt="4" custScaleX="88502" custScaleY="90505" custLinFactNeighborX="-35408" custLinFactNeighborY="-36921"/>
      <dgm:spPr/>
    </dgm:pt>
    <dgm:pt modelId="{1DAF40DB-6B10-4F0E-89EE-4B4255BDA9EE}" type="pres">
      <dgm:prSet presAssocID="{DF96B6E5-E2CE-4A66-BF6C-EF483F89FA9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187D6630-F8D0-4024-AACB-119EBCAF5351}" srcId="{DF96B6E5-E2CE-4A66-BF6C-EF483F89FA91}" destId="{6CFC911C-BAC5-478A-84B0-724ADA3E7E66}" srcOrd="1" destOrd="0" parTransId="{C53673FD-B184-4D61-AF0F-BEB7BEE45115}" sibTransId="{3B5DA052-6E9B-4C01-BC91-2A2D3C9D5529}"/>
    <dgm:cxn modelId="{15F71552-EFC3-4A48-AF84-0C7FE644EDEE}" type="presOf" srcId="{B00822A7-EE29-40FE-878A-B772D1DC2867}" destId="{414A4FF4-AAA4-4435-BBFD-B029878B440A}" srcOrd="0" destOrd="0" presId="urn:microsoft.com/office/officeart/2005/8/layout/venn2"/>
    <dgm:cxn modelId="{EC0FAA7E-5913-47DA-8291-2361B4D92CD0}" type="presOf" srcId="{C2957F49-8206-4481-9937-5BA9041FA769}" destId="{85CCF631-0659-43F3-8279-30FFF7C8F41F}" srcOrd="0" destOrd="0" presId="urn:microsoft.com/office/officeart/2005/8/layout/venn2"/>
    <dgm:cxn modelId="{4CF4E183-1708-48BE-8D86-2C1F8721ECA7}" srcId="{DF96B6E5-E2CE-4A66-BF6C-EF483F89FA91}" destId="{C2957F49-8206-4481-9937-5BA9041FA769}" srcOrd="3" destOrd="0" parTransId="{EFE8F4D6-6F79-4C51-AF33-3C76D88E42DA}" sibTransId="{B6C0C7D5-320C-46D3-BD82-58B41C0975F3}"/>
    <dgm:cxn modelId="{6EFB8B91-467E-48B6-95CF-00D2DD9AAE51}" srcId="{DF96B6E5-E2CE-4A66-BF6C-EF483F89FA91}" destId="{B00822A7-EE29-40FE-878A-B772D1DC2867}" srcOrd="0" destOrd="0" parTransId="{CFDD1D75-84CB-4029-894D-1B574FD2D097}" sibTransId="{B0291A37-7B09-41B6-8C5E-1E807266FFA5}"/>
    <dgm:cxn modelId="{E4AF26A1-631F-4C20-AAA6-E362B23FF015}" type="presOf" srcId="{B00822A7-EE29-40FE-878A-B772D1DC2867}" destId="{57FDF1C6-D1C7-44C4-B4D8-39F4AA873DCA}" srcOrd="1" destOrd="0" presId="urn:microsoft.com/office/officeart/2005/8/layout/venn2"/>
    <dgm:cxn modelId="{166FC3A4-9A0E-4C19-89F5-CE8091DF1878}" srcId="{DF96B6E5-E2CE-4A66-BF6C-EF483F89FA91}" destId="{CD60B796-D347-419E-9837-F9891E529874}" srcOrd="2" destOrd="0" parTransId="{E6CAF0C3-8B40-4F12-990D-C035626B73B2}" sibTransId="{F219B523-E271-4AAF-BD9A-87FA909ED264}"/>
    <dgm:cxn modelId="{CA629CC3-A3CD-408B-B5BC-914AFC7DB7A0}" type="presOf" srcId="{6CFC911C-BAC5-478A-84B0-724ADA3E7E66}" destId="{A212A35D-EA0D-4936-8D8F-2C60D2FDBBD1}" srcOrd="1" destOrd="0" presId="urn:microsoft.com/office/officeart/2005/8/layout/venn2"/>
    <dgm:cxn modelId="{9163B8CD-D230-4522-9E71-D6AC470A98E2}" type="presOf" srcId="{CD60B796-D347-419E-9837-F9891E529874}" destId="{3235F275-C0FA-4973-B9B8-E4BA481F3791}" srcOrd="0" destOrd="0" presId="urn:microsoft.com/office/officeart/2005/8/layout/venn2"/>
    <dgm:cxn modelId="{EE99F3DC-88C6-4C66-84F3-9A25F23F698A}" type="presOf" srcId="{DF96B6E5-E2CE-4A66-BF6C-EF483F89FA91}" destId="{A4DEE345-8906-4B57-9B5C-D898079243E3}" srcOrd="0" destOrd="0" presId="urn:microsoft.com/office/officeart/2005/8/layout/venn2"/>
    <dgm:cxn modelId="{3C849CE5-CB85-432B-8D75-C9F0445A5D67}" type="presOf" srcId="{C2957F49-8206-4481-9937-5BA9041FA769}" destId="{1DAF40DB-6B10-4F0E-89EE-4B4255BDA9EE}" srcOrd="1" destOrd="0" presId="urn:microsoft.com/office/officeart/2005/8/layout/venn2"/>
    <dgm:cxn modelId="{54EC26E9-F194-411B-9E3B-DF9612AECDEE}" type="presOf" srcId="{6CFC911C-BAC5-478A-84B0-724ADA3E7E66}" destId="{5DC19A69-4F91-4BE8-8578-CEB1F1257CAF}" srcOrd="0" destOrd="0" presId="urn:microsoft.com/office/officeart/2005/8/layout/venn2"/>
    <dgm:cxn modelId="{F927B5F1-CBF0-4AA7-8116-0B26AFD9B5A4}" type="presOf" srcId="{CD60B796-D347-419E-9837-F9891E529874}" destId="{6F721468-7A7C-4660-9401-DDDBB876BD95}" srcOrd="1" destOrd="0" presId="urn:microsoft.com/office/officeart/2005/8/layout/venn2"/>
    <dgm:cxn modelId="{791090A1-DB05-42EE-A13E-0C1165D0ECBB}" type="presParOf" srcId="{A4DEE345-8906-4B57-9B5C-D898079243E3}" destId="{63C11164-2814-4BC2-9CA6-49D9B3CE525C}" srcOrd="0" destOrd="0" presId="urn:microsoft.com/office/officeart/2005/8/layout/venn2"/>
    <dgm:cxn modelId="{016CAC53-8F81-435F-9BC5-DD67951A7CB5}" type="presParOf" srcId="{63C11164-2814-4BC2-9CA6-49D9B3CE525C}" destId="{414A4FF4-AAA4-4435-BBFD-B029878B440A}" srcOrd="0" destOrd="0" presId="urn:microsoft.com/office/officeart/2005/8/layout/venn2"/>
    <dgm:cxn modelId="{1B2662AE-D209-4C7F-92DE-004625EC88E1}" type="presParOf" srcId="{63C11164-2814-4BC2-9CA6-49D9B3CE525C}" destId="{57FDF1C6-D1C7-44C4-B4D8-39F4AA873DCA}" srcOrd="1" destOrd="0" presId="urn:microsoft.com/office/officeart/2005/8/layout/venn2"/>
    <dgm:cxn modelId="{DCCDFB63-AED3-4498-AB95-461194179C88}" type="presParOf" srcId="{A4DEE345-8906-4B57-9B5C-D898079243E3}" destId="{3854A20C-F445-4CA3-BBBE-61051454B121}" srcOrd="1" destOrd="0" presId="urn:microsoft.com/office/officeart/2005/8/layout/venn2"/>
    <dgm:cxn modelId="{83C1F36E-9988-4CD0-9659-B1216968B45F}" type="presParOf" srcId="{3854A20C-F445-4CA3-BBBE-61051454B121}" destId="{5DC19A69-4F91-4BE8-8578-CEB1F1257CAF}" srcOrd="0" destOrd="0" presId="urn:microsoft.com/office/officeart/2005/8/layout/venn2"/>
    <dgm:cxn modelId="{605A70BC-069D-4F14-8DCF-BA3028A06521}" type="presParOf" srcId="{3854A20C-F445-4CA3-BBBE-61051454B121}" destId="{A212A35D-EA0D-4936-8D8F-2C60D2FDBBD1}" srcOrd="1" destOrd="0" presId="urn:microsoft.com/office/officeart/2005/8/layout/venn2"/>
    <dgm:cxn modelId="{64381CBC-8AE9-493E-AF84-D95BC6CD75C3}" type="presParOf" srcId="{A4DEE345-8906-4B57-9B5C-D898079243E3}" destId="{0614BEC6-D95A-48B8-A44C-572EBE72A90B}" srcOrd="2" destOrd="0" presId="urn:microsoft.com/office/officeart/2005/8/layout/venn2"/>
    <dgm:cxn modelId="{2FF5C605-E9DB-44CE-BBAE-CDA6489FC75D}" type="presParOf" srcId="{0614BEC6-D95A-48B8-A44C-572EBE72A90B}" destId="{3235F275-C0FA-4973-B9B8-E4BA481F3791}" srcOrd="0" destOrd="0" presId="urn:microsoft.com/office/officeart/2005/8/layout/venn2"/>
    <dgm:cxn modelId="{685E216B-FCCB-42AE-B559-4C2E4C895091}" type="presParOf" srcId="{0614BEC6-D95A-48B8-A44C-572EBE72A90B}" destId="{6F721468-7A7C-4660-9401-DDDBB876BD95}" srcOrd="1" destOrd="0" presId="urn:microsoft.com/office/officeart/2005/8/layout/venn2"/>
    <dgm:cxn modelId="{E804285F-2CE8-479A-B5CC-2CB45E50F528}" type="presParOf" srcId="{A4DEE345-8906-4B57-9B5C-D898079243E3}" destId="{1B0BCE84-B252-4FAF-915B-3207DF6AF3E2}" srcOrd="3" destOrd="0" presId="urn:microsoft.com/office/officeart/2005/8/layout/venn2"/>
    <dgm:cxn modelId="{25FBA9FA-A916-4EFB-B68D-6A844607EF04}" type="presParOf" srcId="{1B0BCE84-B252-4FAF-915B-3207DF6AF3E2}" destId="{85CCF631-0659-43F3-8279-30FFF7C8F41F}" srcOrd="0" destOrd="0" presId="urn:microsoft.com/office/officeart/2005/8/layout/venn2"/>
    <dgm:cxn modelId="{22C6F287-887E-4171-A393-BEDE3497FCAB}" type="presParOf" srcId="{1B0BCE84-B252-4FAF-915B-3207DF6AF3E2}" destId="{1DAF40DB-6B10-4F0E-89EE-4B4255BDA9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F3D6E-0CF4-AC48-ADD4-FF2063B5967A}" type="doc">
      <dgm:prSet loTypeId="urn:microsoft.com/office/officeart/2005/8/layout/hProcess9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077037E-DD65-E64F-B87C-399E692D4057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Fiscal transparency</a:t>
          </a: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disclosure of high quality fiscal data &amp; information in budgets, forecasts, outturns </a:t>
          </a:r>
          <a:r>
            <a:rPr lang="en-US" sz="14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D013D-162F-A74F-92D5-810FEA22375B}" type="par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8DFAC-1405-374A-989E-EB27CEC09658}" type="sib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BBE4B-DDE7-DE40-8401-1BB1394209A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Public participation</a:t>
          </a: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Direct engagement by the public in fiscal policy  design &amp; implementation</a:t>
          </a:r>
        </a:p>
      </dgm:t>
    </dgm:pt>
    <dgm:pt modelId="{74BC0D63-ACF0-E645-8E87-B6C92C3595FA}" type="par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6C20E-656F-F647-8635-6C8B3FCF7445}" type="sib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EA565-A2E4-BA43-823E-5ED960AD00C4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officials held effectively to account  for stewardship of public resources</a:t>
          </a:r>
        </a:p>
      </dgm:t>
    </dgm:pt>
    <dgm:pt modelId="{EFEE1912-BF10-A845-9A4C-7C6FDA5436D0}" type="par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4337B-7F43-3B45-A297-54E5E1521671}" type="sib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3DFA4-8D62-1146-9F25-551AB04F684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social, economic and environmental outcomes</a:t>
          </a:r>
        </a:p>
        <a:p>
          <a:pPr>
            <a:lnSpc>
              <a:spcPts val="1360"/>
            </a:lnSpc>
          </a:pP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e.g.  Improvement in SDG indicators</a:t>
          </a:r>
        </a:p>
      </dgm:t>
    </dgm:pt>
    <dgm:pt modelId="{6F35A15C-793B-CB4D-BA09-941872F688D0}" type="par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883D2-4018-E34C-AD17-15D365774B65}" type="sib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1C440-E0EC-E442-BCC2-010458CBC878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en-US" sz="1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fiscal outcomes</a:t>
          </a:r>
        </a:p>
        <a:p>
          <a:pPr>
            <a:lnSpc>
              <a:spcPts val="1360"/>
            </a:lnSpc>
          </a:pPr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fairer, more efficient &amp; effective taxation &amp; public services, more legitimate &amp; sustainable fiscal performance</a:t>
          </a:r>
        </a:p>
      </dgm:t>
    </dgm:pt>
    <dgm:pt modelId="{72C9E125-C08E-4748-8157-772DB780D000}" type="par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D8E77-5156-1748-BBE1-BC0ED1604B7F}" type="sib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57E77-13BC-1F44-B5D6-E8E742E786EC}" type="pres">
      <dgm:prSet presAssocID="{BD2F3D6E-0CF4-AC48-ADD4-FF2063B5967A}" presName="CompostProcess" presStyleCnt="0">
        <dgm:presLayoutVars>
          <dgm:dir/>
          <dgm:resizeHandles val="exact"/>
        </dgm:presLayoutVars>
      </dgm:prSet>
      <dgm:spPr/>
    </dgm:pt>
    <dgm:pt modelId="{26051986-0679-AC48-BAAD-96FEE2BCCB4C}" type="pres">
      <dgm:prSet presAssocID="{BD2F3D6E-0CF4-AC48-ADD4-FF2063B5967A}" presName="arrow" presStyleLbl="bgShp" presStyleIdx="0" presStyleCnt="1" custScaleX="117647" custLinFactNeighborX="-248" custLinFactNeighborY="-1737"/>
      <dgm:spPr>
        <a:solidFill>
          <a:srgbClr val="FF6900"/>
        </a:solidFill>
      </dgm:spPr>
    </dgm:pt>
    <dgm:pt modelId="{BFF38868-C6E4-7B47-928D-F76E8C9F5197}" type="pres">
      <dgm:prSet presAssocID="{BD2F3D6E-0CF4-AC48-ADD4-FF2063B5967A}" presName="linearProcess" presStyleCnt="0"/>
      <dgm:spPr/>
    </dgm:pt>
    <dgm:pt modelId="{A7AA1A7F-43F1-0C45-BB1B-9164F60FC53D}" type="pres">
      <dgm:prSet presAssocID="{5077037E-DD65-E64F-B87C-399E692D4057}" presName="textNode" presStyleLbl="node1" presStyleIdx="0" presStyleCnt="5" custAng="0" custScaleX="86367" custScaleY="150959" custLinFactNeighborX="55825" custLinFactNeighborY="5652">
        <dgm:presLayoutVars>
          <dgm:bulletEnabled val="1"/>
        </dgm:presLayoutVars>
      </dgm:prSet>
      <dgm:spPr/>
    </dgm:pt>
    <dgm:pt modelId="{AE5CBA5E-655A-BC4B-ADF2-D34C48931669}" type="pres">
      <dgm:prSet presAssocID="{3518DFAC-1405-374A-989E-EB27CEC09658}" presName="sibTrans" presStyleCnt="0"/>
      <dgm:spPr/>
    </dgm:pt>
    <dgm:pt modelId="{EB9E387C-CACA-1D4F-BB93-1C6F09299ABB}" type="pres">
      <dgm:prSet presAssocID="{51CBBE4B-DDE7-DE40-8401-1BB1394209A6}" presName="textNode" presStyleLbl="node1" presStyleIdx="1" presStyleCnt="5" custAng="0" custScaleX="93187" custScaleY="152984" custLinFactNeighborX="-7292" custLinFactNeighborY="5673">
        <dgm:presLayoutVars>
          <dgm:bulletEnabled val="1"/>
        </dgm:presLayoutVars>
      </dgm:prSet>
      <dgm:spPr/>
    </dgm:pt>
    <dgm:pt modelId="{9AEDDCE4-32CA-0042-8368-CB0936FA9F7A}" type="pres">
      <dgm:prSet presAssocID="{6AB6C20E-656F-F647-8635-6C8B3FCF7445}" presName="sibTrans" presStyleCnt="0"/>
      <dgm:spPr/>
    </dgm:pt>
    <dgm:pt modelId="{F6447F02-00AB-4A43-9DE6-C418D3411A60}" type="pres">
      <dgm:prSet presAssocID="{996EA565-A2E4-BA43-823E-5ED960AD00C4}" presName="textNode" presStyleLbl="node1" presStyleIdx="2" presStyleCnt="5" custScaleX="103216" custScaleY="152142" custLinFactNeighborX="-57548" custLinFactNeighborY="6094">
        <dgm:presLayoutVars>
          <dgm:bulletEnabled val="1"/>
        </dgm:presLayoutVars>
      </dgm:prSet>
      <dgm:spPr/>
    </dgm:pt>
    <dgm:pt modelId="{111E678D-695E-9E43-84FE-8B9278213794}" type="pres">
      <dgm:prSet presAssocID="{57A4337B-7F43-3B45-A297-54E5E1521671}" presName="sibTrans" presStyleCnt="0"/>
      <dgm:spPr/>
    </dgm:pt>
    <dgm:pt modelId="{8F457A9E-B7F3-5E4B-BBD4-EB27BEF9E2BA}" type="pres">
      <dgm:prSet presAssocID="{7CE1C440-E0EC-E442-BCC2-010458CBC878}" presName="textNode" presStyleLbl="node1" presStyleIdx="3" presStyleCnt="5" custScaleX="93304" custScaleY="152987" custLinFactX="-886" custLinFactNeighborX="-100000" custLinFactNeighborY="5671">
        <dgm:presLayoutVars>
          <dgm:bulletEnabled val="1"/>
        </dgm:presLayoutVars>
      </dgm:prSet>
      <dgm:spPr/>
    </dgm:pt>
    <dgm:pt modelId="{37900DA4-73FD-6847-A267-CF337FDA47AD}" type="pres">
      <dgm:prSet presAssocID="{9B9D8E77-5156-1748-BBE1-BC0ED1604B7F}" presName="sibTrans" presStyleCnt="0"/>
      <dgm:spPr/>
    </dgm:pt>
    <dgm:pt modelId="{350F245A-C6D8-F34F-BB05-D6FEC1A5E2CD}" type="pres">
      <dgm:prSet presAssocID="{5333DFA4-8D62-1146-9F25-551AB04F6846}" presName="textNode" presStyleLbl="node1" presStyleIdx="4" presStyleCnt="5" custScaleX="94697" custScaleY="155529" custLinFactX="-9631" custLinFactNeighborX="-100000" custLinFactNeighborY="6466">
        <dgm:presLayoutVars>
          <dgm:bulletEnabled val="1"/>
        </dgm:presLayoutVars>
      </dgm:prSet>
      <dgm:spPr/>
    </dgm:pt>
  </dgm:ptLst>
  <dgm:cxnLst>
    <dgm:cxn modelId="{B2FFF201-3BA5-E546-B0C3-F6AAA63ACA9C}" srcId="{BD2F3D6E-0CF4-AC48-ADD4-FF2063B5967A}" destId="{996EA565-A2E4-BA43-823E-5ED960AD00C4}" srcOrd="2" destOrd="0" parTransId="{EFEE1912-BF10-A845-9A4C-7C6FDA5436D0}" sibTransId="{57A4337B-7F43-3B45-A297-54E5E1521671}"/>
    <dgm:cxn modelId="{5727D907-9E70-2A40-BC44-8D2BB5FE031C}" srcId="{BD2F3D6E-0CF4-AC48-ADD4-FF2063B5967A}" destId="{51CBBE4B-DDE7-DE40-8401-1BB1394209A6}" srcOrd="1" destOrd="0" parTransId="{74BC0D63-ACF0-E645-8E87-B6C92C3595FA}" sibTransId="{6AB6C20E-656F-F647-8635-6C8B3FCF7445}"/>
    <dgm:cxn modelId="{F2A9DC09-625D-E74B-AF58-01A8E927503B}" type="presOf" srcId="{BD2F3D6E-0CF4-AC48-ADD4-FF2063B5967A}" destId="{55D57E77-13BC-1F44-B5D6-E8E742E786EC}" srcOrd="0" destOrd="0" presId="urn:microsoft.com/office/officeart/2005/8/layout/hProcess9"/>
    <dgm:cxn modelId="{449F270D-E626-BE44-810B-EF86A8C92934}" type="presOf" srcId="{51CBBE4B-DDE7-DE40-8401-1BB1394209A6}" destId="{EB9E387C-CACA-1D4F-BB93-1C6F09299ABB}" srcOrd="0" destOrd="0" presId="urn:microsoft.com/office/officeart/2005/8/layout/hProcess9"/>
    <dgm:cxn modelId="{79C24311-250A-654E-864E-2A182CF55838}" type="presOf" srcId="{5333DFA4-8D62-1146-9F25-551AB04F6846}" destId="{350F245A-C6D8-F34F-BB05-D6FEC1A5E2CD}" srcOrd="0" destOrd="0" presId="urn:microsoft.com/office/officeart/2005/8/layout/hProcess9"/>
    <dgm:cxn modelId="{D08FA83D-8153-A640-8BAB-905EDC899F35}" srcId="{BD2F3D6E-0CF4-AC48-ADD4-FF2063B5967A}" destId="{5333DFA4-8D62-1146-9F25-551AB04F6846}" srcOrd="4" destOrd="0" parTransId="{6F35A15C-793B-CB4D-BA09-941872F688D0}" sibTransId="{588883D2-4018-E34C-AD17-15D365774B65}"/>
    <dgm:cxn modelId="{0AFE9042-3E2D-D242-B199-AFF00DF6C4A1}" type="presOf" srcId="{5077037E-DD65-E64F-B87C-399E692D4057}" destId="{A7AA1A7F-43F1-0C45-BB1B-9164F60FC53D}" srcOrd="0" destOrd="0" presId="urn:microsoft.com/office/officeart/2005/8/layout/hProcess9"/>
    <dgm:cxn modelId="{5C40D4AB-05D6-CF42-B814-FCAC92D987A1}" srcId="{BD2F3D6E-0CF4-AC48-ADD4-FF2063B5967A}" destId="{5077037E-DD65-E64F-B87C-399E692D4057}" srcOrd="0" destOrd="0" parTransId="{6B9D013D-162F-A74F-92D5-810FEA22375B}" sibTransId="{3518DFAC-1405-374A-989E-EB27CEC09658}"/>
    <dgm:cxn modelId="{AA8C26C0-CD44-E445-9E35-4F5680311458}" type="presOf" srcId="{7CE1C440-E0EC-E442-BCC2-010458CBC878}" destId="{8F457A9E-B7F3-5E4B-BBD4-EB27BEF9E2BA}" srcOrd="0" destOrd="0" presId="urn:microsoft.com/office/officeart/2005/8/layout/hProcess9"/>
    <dgm:cxn modelId="{FE9904D8-064F-3A48-B63D-A927E0F3458A}" type="presOf" srcId="{996EA565-A2E4-BA43-823E-5ED960AD00C4}" destId="{F6447F02-00AB-4A43-9DE6-C418D3411A60}" srcOrd="0" destOrd="0" presId="urn:microsoft.com/office/officeart/2005/8/layout/hProcess9"/>
    <dgm:cxn modelId="{A8FBD6D9-4162-1747-9403-04C73AF6ADFC}" srcId="{BD2F3D6E-0CF4-AC48-ADD4-FF2063B5967A}" destId="{7CE1C440-E0EC-E442-BCC2-010458CBC878}" srcOrd="3" destOrd="0" parTransId="{72C9E125-C08E-4748-8157-772DB780D000}" sibTransId="{9B9D8E77-5156-1748-BBE1-BC0ED1604B7F}"/>
    <dgm:cxn modelId="{16E931B3-9B96-2447-B5DB-7D8DE8580B35}" type="presParOf" srcId="{55D57E77-13BC-1F44-B5D6-E8E742E786EC}" destId="{26051986-0679-AC48-BAAD-96FEE2BCCB4C}" srcOrd="0" destOrd="0" presId="urn:microsoft.com/office/officeart/2005/8/layout/hProcess9"/>
    <dgm:cxn modelId="{470C39FF-44D5-5F42-A552-74B352D2003E}" type="presParOf" srcId="{55D57E77-13BC-1F44-B5D6-E8E742E786EC}" destId="{BFF38868-C6E4-7B47-928D-F76E8C9F5197}" srcOrd="1" destOrd="0" presId="urn:microsoft.com/office/officeart/2005/8/layout/hProcess9"/>
    <dgm:cxn modelId="{81DD007D-954D-BD41-9DDA-C96C771DA61D}" type="presParOf" srcId="{BFF38868-C6E4-7B47-928D-F76E8C9F5197}" destId="{A7AA1A7F-43F1-0C45-BB1B-9164F60FC53D}" srcOrd="0" destOrd="0" presId="urn:microsoft.com/office/officeart/2005/8/layout/hProcess9"/>
    <dgm:cxn modelId="{C9C03C03-6C40-314E-AB9D-803747547327}" type="presParOf" srcId="{BFF38868-C6E4-7B47-928D-F76E8C9F5197}" destId="{AE5CBA5E-655A-BC4B-ADF2-D34C48931669}" srcOrd="1" destOrd="0" presId="urn:microsoft.com/office/officeart/2005/8/layout/hProcess9"/>
    <dgm:cxn modelId="{B8602023-2848-A94D-8992-6A8898016E09}" type="presParOf" srcId="{BFF38868-C6E4-7B47-928D-F76E8C9F5197}" destId="{EB9E387C-CACA-1D4F-BB93-1C6F09299ABB}" srcOrd="2" destOrd="0" presId="urn:microsoft.com/office/officeart/2005/8/layout/hProcess9"/>
    <dgm:cxn modelId="{4832145B-E154-8D49-91F9-5F94A9722702}" type="presParOf" srcId="{BFF38868-C6E4-7B47-928D-F76E8C9F5197}" destId="{9AEDDCE4-32CA-0042-8368-CB0936FA9F7A}" srcOrd="3" destOrd="0" presId="urn:microsoft.com/office/officeart/2005/8/layout/hProcess9"/>
    <dgm:cxn modelId="{923C0948-487D-9B41-9631-8D658D586400}" type="presParOf" srcId="{BFF38868-C6E4-7B47-928D-F76E8C9F5197}" destId="{F6447F02-00AB-4A43-9DE6-C418D3411A60}" srcOrd="4" destOrd="0" presId="urn:microsoft.com/office/officeart/2005/8/layout/hProcess9"/>
    <dgm:cxn modelId="{E64EFD37-0DB2-6144-BB98-48F497EDCA35}" type="presParOf" srcId="{BFF38868-C6E4-7B47-928D-F76E8C9F5197}" destId="{111E678D-695E-9E43-84FE-8B9278213794}" srcOrd="5" destOrd="0" presId="urn:microsoft.com/office/officeart/2005/8/layout/hProcess9"/>
    <dgm:cxn modelId="{96239101-5C04-D94A-B7F4-50AC351A2D55}" type="presParOf" srcId="{BFF38868-C6E4-7B47-928D-F76E8C9F5197}" destId="{8F457A9E-B7F3-5E4B-BBD4-EB27BEF9E2BA}" srcOrd="6" destOrd="0" presId="urn:microsoft.com/office/officeart/2005/8/layout/hProcess9"/>
    <dgm:cxn modelId="{D401A48A-AAFF-3540-85C5-8DDC8538E2A0}" type="presParOf" srcId="{BFF38868-C6E4-7B47-928D-F76E8C9F5197}" destId="{37900DA4-73FD-6847-A267-CF337FDA47AD}" srcOrd="7" destOrd="0" presId="urn:microsoft.com/office/officeart/2005/8/layout/hProcess9"/>
    <dgm:cxn modelId="{26C5A3BB-3EB9-D84E-885B-A3AE221A38E6}" type="presParOf" srcId="{BFF38868-C6E4-7B47-928D-F76E8C9F5197}" destId="{350F245A-C6D8-F34F-BB05-D6FEC1A5E2CD}" srcOrd="8" destOrd="0" presId="urn:microsoft.com/office/officeart/2005/8/layout/hProcess9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06D191-F7AC-4CA1-836B-A39567A4C669}" type="doc">
      <dgm:prSet loTypeId="urn:microsoft.com/office/officeart/2005/8/layout/cycle4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8D4C6D-E1C2-4BFF-A6A0-CCC76B3134DB}">
      <dgm:prSet phldrT="[Text]"/>
      <dgm:spPr>
        <a:xfrm>
          <a:off x="912431" y="242506"/>
          <a:ext cx="1842198" cy="1842198"/>
        </a:xfrm>
        <a:solidFill>
          <a:srgbClr val="FF6900"/>
        </a:solidFill>
      </dgm:spPr>
      <dgm:t>
        <a:bodyPr/>
        <a:lstStyle/>
        <a:p>
          <a:pPr>
            <a:buNone/>
          </a:pPr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Audit and oversight</a:t>
          </a:r>
          <a:endParaRPr lang="en-US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2238D34-7CCA-410E-833B-4270B5C98198}" type="parTrans" cxnId="{EA635E0A-7068-416C-92C8-2BA7ADD053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19ED9-2AD6-4C19-BA5B-2147C4ABAF5B}" type="sibTrans" cxnId="{EA635E0A-7068-416C-92C8-2BA7ADD053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AF0DC-F3ED-4FBC-8676-99C3FC7506A8}">
      <dgm:prSet phldrT="[Text]" custT="1"/>
      <dgm:spPr>
        <a:xfrm>
          <a:off x="31749" y="0"/>
          <a:ext cx="2101723" cy="1361440"/>
        </a:xfrm>
      </dgm:spPr>
      <dgm:t>
        <a:bodyPr/>
        <a:lstStyle/>
        <a:p>
          <a:pPr>
            <a:buNone/>
          </a:pPr>
          <a:r>
            <a:rPr lang="en-US" sz="1000" b="0" i="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SAI engagement on audit planning, and conduct of performance audits (budget monitor)</a:t>
          </a:r>
        </a:p>
      </dgm:t>
    </dgm:pt>
    <dgm:pt modelId="{6410BE6F-56E4-4D3B-97A5-DB0C7786C01B}" type="parTrans" cxnId="{817F7D67-B3C1-4412-B880-EFF5F82A84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F134B-7A3A-4E8A-BC70-A569AAA9AE11}" type="sibTrans" cxnId="{817F7D67-B3C1-4412-B880-EFF5F82A84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7F0F3-9CC5-429A-A936-56B914641B43}">
      <dgm:prSet phldrT="[Text]"/>
      <dgm:spPr>
        <a:xfrm rot="5400000">
          <a:off x="2789096" y="242506"/>
          <a:ext cx="1842198" cy="1842198"/>
        </a:xfrm>
        <a:solidFill>
          <a:srgbClr val="FF6900"/>
        </a:solidFill>
      </dgm:spPr>
      <dgm:t>
        <a:bodyPr/>
        <a:lstStyle/>
        <a:p>
          <a:pPr>
            <a:buNone/>
          </a:pPr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Executive Budget Preparation</a:t>
          </a:r>
          <a:endParaRPr lang="en-US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2581139-1A69-4D71-8E1B-F520EA444A0F}" type="parTrans" cxnId="{162BAA01-186B-4D2D-9FC2-732F96AAFA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8B08A-1713-4CF5-AE90-918D2EFFCBF8}" type="sibTrans" cxnId="{162BAA01-186B-4D2D-9FC2-732F96AAFA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7FB5C-96FD-4733-8BA9-748423CDC95F}">
      <dgm:prSet phldrT="[Text]" custT="1"/>
      <dgm:spPr>
        <a:xfrm>
          <a:off x="3460877" y="0"/>
          <a:ext cx="2101723" cy="1361440"/>
        </a:xfrm>
      </dgm:spPr>
      <dgm:t>
        <a:bodyPr/>
        <a:lstStyle/>
        <a:p>
          <a:pPr>
            <a:buNone/>
          </a:pPr>
          <a:r>
            <a:rPr lang="en-US" sz="10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</a:t>
          </a: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Pre-budget hearings / consultations / submissions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00BA657D-22C7-4DBE-8660-5B3B64EFBC6E}" type="parTrans" cxnId="{239E82DB-4437-4183-8546-78B46F1187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91078-79EA-4484-8585-9E5E072EA537}" type="sibTrans" cxnId="{239E82DB-4437-4183-8546-78B46F1187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5443E-111C-45DF-9DD4-AC464F9A630D}">
      <dgm:prSet phldrT="[Text]"/>
      <dgm:spPr>
        <a:xfrm rot="10800000">
          <a:off x="2839720" y="2169795"/>
          <a:ext cx="1842198" cy="1842198"/>
        </a:xfrm>
        <a:solidFill>
          <a:srgbClr val="FF6900"/>
        </a:solidFill>
      </dgm:spPr>
      <dgm:t>
        <a:bodyPr/>
        <a:lstStyle/>
        <a:p>
          <a:pPr>
            <a:buNone/>
          </a:pPr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Legislative</a:t>
          </a:r>
        </a:p>
        <a:p>
          <a:pPr>
            <a:buNone/>
          </a:pPr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approval</a:t>
          </a:r>
        </a:p>
      </dgm:t>
    </dgm:pt>
    <dgm:pt modelId="{FC3C6F06-531D-49FF-9A49-ABC3FFBCE023}" type="parTrans" cxnId="{30BF8C82-DA5F-4301-97F8-5282B8D125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ECBFC-85B9-42B9-ADB5-04A94FF6989C}" type="sibTrans" cxnId="{30BF8C82-DA5F-4301-97F8-5282B8D125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6E00A-1EF6-44E7-9391-82E79841D686}">
      <dgm:prSet phldrT="[Text]" custT="1"/>
      <dgm:spPr>
        <a:xfrm>
          <a:off x="3460877" y="2893060"/>
          <a:ext cx="2101723" cy="1361440"/>
        </a:xfrm>
      </dgm:spPr>
      <dgm:t>
        <a:bodyPr/>
        <a:lstStyle/>
        <a:p>
          <a:pPr>
            <a:buNone/>
          </a:pPr>
          <a:r>
            <a:rPr lang="en-US" sz="1000" b="0" i="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Consultation on Policy Statement, and annual proposal</a:t>
          </a:r>
        </a:p>
      </dgm:t>
    </dgm:pt>
    <dgm:pt modelId="{C21B4098-08E8-4D15-928E-972B3F232293}" type="parTrans" cxnId="{37EBABC3-2146-488A-8FA3-274486769C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B945C-DEDE-4B18-BFA4-48BD857CE3D7}" type="sibTrans" cxnId="{37EBABC3-2146-488A-8FA3-274486769C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7AF0A-8A7B-4736-8AC1-60BF420E71DA}">
      <dgm:prSet phldrT="[Text]"/>
      <dgm:spPr>
        <a:xfrm rot="16200000">
          <a:off x="912431" y="2169795"/>
          <a:ext cx="1842198" cy="1842198"/>
        </a:xfrm>
        <a:solidFill>
          <a:srgbClr val="FF6900"/>
        </a:solidFill>
      </dgm:spPr>
      <dgm:t>
        <a:bodyPr/>
        <a:lstStyle/>
        <a:p>
          <a:pPr>
            <a:buNone/>
          </a:pPr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Budget Implementation</a:t>
          </a:r>
          <a:endParaRPr lang="en-US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5FD782-21CB-469F-8F63-61A21891A217}" type="parTrans" cxnId="{FD3E136C-2F2E-4101-B67C-B048BC5349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8A984-5B23-4E4D-B348-7DE1BB13FE93}" type="sibTrans" cxnId="{FD3E136C-2F2E-4101-B67C-B048BC5349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EC548-830A-4AA7-B008-4CFD9213ADD0}">
      <dgm:prSet phldrT="[Text]" custT="1"/>
      <dgm:spPr>
        <a:xfrm>
          <a:off x="3460877" y="2893060"/>
          <a:ext cx="2101723" cy="1361440"/>
        </a:xfrm>
      </dgm:spPr>
      <dgm:t>
        <a:bodyPr/>
        <a:lstStyle/>
        <a:p>
          <a:pPr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Public hearings +Submissions on money Bills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1D5CFB80-29B0-4EB2-B4B4-5BCDED282CFC}" type="parTrans" cxnId="{FCFDEBB3-6EDB-44A3-A906-264ACE0733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8F7C9-69A0-4C5C-9CE5-C192DE2C3123}" type="sibTrans" cxnId="{FCFDEBB3-6EDB-44A3-A906-264ACE0733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C2D6F-FEB5-4F59-9F82-6B1E0C15C8A2}">
      <dgm:prSet phldrT="[Text]" custT="1"/>
      <dgm:spPr>
        <a:xfrm>
          <a:off x="31749" y="2893060"/>
          <a:ext cx="2101723" cy="1361440"/>
        </a:xfrm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Complaint mechanisms &amp; feedback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EA324F2D-F7F4-4F0A-A0BF-606490B62CEC}" type="parTrans" cxnId="{DFF89A33-07CF-4E7A-ADBA-CE217154D10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09DB7-AB76-4A53-80C9-A4D901543953}" type="sibTrans" cxnId="{DFF89A33-07CF-4E7A-ADBA-CE217154D10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A6CC8-9E42-4003-827E-C99AF6BDEB02}">
      <dgm:prSet phldrT="[Text]" custT="1"/>
      <dgm:spPr>
        <a:xfrm>
          <a:off x="3460877" y="2893060"/>
          <a:ext cx="2101723" cy="1361440"/>
        </a:xfrm>
      </dgm:spPr>
      <dgm:t>
        <a:bodyPr/>
        <a:lstStyle/>
        <a:p>
          <a:pPr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Independent Fiscal Institutions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A1CFA957-7CE3-44F5-B362-D6DD13561889}" type="parTrans" cxnId="{982FB6BA-3469-4CB9-99AB-4F3558CC77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9FF19-A4DC-4703-864C-10A916B51F2D}" type="sibTrans" cxnId="{982FB6BA-3469-4CB9-99AB-4F3558CC77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ECC95-1E49-D74B-B23D-57F7B6494946}">
      <dgm:prSet custT="1"/>
      <dgm:spPr/>
      <dgm:t>
        <a:bodyPr/>
        <a:lstStyle/>
        <a:p>
          <a:pPr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Public Councils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885CC92E-9AF1-5F48-9FAE-F869103E867D}" type="parTrans" cxnId="{959AF757-DE41-E14B-A7F0-A62E41D2CC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ECA44-4174-C840-AA5F-ED460158AE12}" type="sibTrans" cxnId="{959AF757-DE41-E14B-A7F0-A62E41D2CC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0BD8D-B7CD-1E4C-9541-26EB12A1B808}">
      <dgm:prSet custT="1"/>
      <dgm:spPr/>
      <dgm:t>
        <a:bodyPr/>
        <a:lstStyle/>
        <a:p>
          <a:pPr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Tax policy reviews &amp; consultations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C99D1C9B-B1BF-1A44-8191-179FCDB4886E}" type="parTrans" cxnId="{5EA59446-2A30-4B4F-9446-C0E1B42711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EF748-E2E9-9045-8021-3D28F28050D2}" type="sibTrans" cxnId="{5EA59446-2A30-4B4F-9446-C0E1B42711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514C8-0E16-6148-AE9B-B0146EA55189}">
      <dgm:prSet custT="1"/>
      <dgm:spPr/>
      <dgm:t>
        <a:bodyPr/>
        <a:lstStyle/>
        <a:p>
          <a:pPr>
            <a:buNone/>
          </a:pPr>
          <a:r>
            <a:rPr lang="en-US" sz="1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  </a:t>
          </a:r>
        </a:p>
      </dgm:t>
    </dgm:pt>
    <dgm:pt modelId="{8BFC62D1-C449-EF45-B96C-BC98E6CC793E}" type="parTrans" cxnId="{1E051D3A-1A6A-C440-AC00-589785BB31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41F88-07F2-4043-86CD-12AE989C782D}" type="sibTrans" cxnId="{1E051D3A-1A6A-C440-AC00-589785BB31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56CC9-F26B-6F4C-9ABB-442E198B8129}">
      <dgm:prSet custT="1"/>
      <dgm:spPr/>
      <dgm:t>
        <a:bodyPr/>
        <a:lstStyle/>
        <a:p>
          <a:pPr>
            <a:buNone/>
          </a:pPr>
          <a:r>
            <a:rPr lang="en-US" sz="1000" b="0" i="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Online mechanisms</a:t>
          </a:r>
        </a:p>
      </dgm:t>
    </dgm:pt>
    <dgm:pt modelId="{F67965DD-C44A-0F44-AA85-5EAB4E012DE4}" type="parTrans" cxnId="{6F787BFA-CC12-F74F-A7ED-8E51EA61E1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D7EDB-8297-1845-A1DC-7018D6DC1A80}" type="sibTrans" cxnId="{6F787BFA-CC12-F74F-A7ED-8E51EA61E1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A4C9F-DF6F-5E4E-9372-598A9C67974B}">
      <dgm:prSet custT="1"/>
      <dgm:spPr/>
      <dgm:t>
        <a:bodyPr/>
        <a:lstStyle/>
        <a:p>
          <a:pPr>
            <a:buChar char="•"/>
          </a:pPr>
          <a:endParaRPr lang="en-US" sz="10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5BB01324-A98F-AF4E-B46B-C90493E772E4}" type="parTrans" cxnId="{A1027C1B-2821-934A-A9E2-2A4404275F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68946-12E6-5D4D-8BD9-A19ED5A9F3E8}" type="sibTrans" cxnId="{A1027C1B-2821-934A-A9E2-2A4404275F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17771-9825-9B45-966B-6C54F70C6101}">
      <dgm:prSet phldrT="[Text]" custT="1"/>
      <dgm:spPr>
        <a:xfrm>
          <a:off x="31749" y="2893060"/>
          <a:ext cx="2101723" cy="1361440"/>
        </a:xfrm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Citizen engaging &amp; monitoring online 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54B97FB5-2212-BC4D-B68F-9175067D2424}" type="parTrans" cxnId="{D3FBA2AA-9E96-0649-838F-D515ECD643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5851A-10ED-7343-917D-01ED81B45419}" type="sibTrans" cxnId="{D3FBA2AA-9E96-0649-838F-D515ECD643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CF25E-B296-5E40-A362-51F0A86479F2}">
      <dgm:prSet phldrT="[Text]" custT="1"/>
      <dgm:spPr>
        <a:xfrm>
          <a:off x="31749" y="2893060"/>
          <a:ext cx="2101723" cy="1361440"/>
        </a:xfrm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Bottom Up budgeting / Participatory Budgeting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CF348091-7D18-6842-9004-ACA81B55D919}" type="parTrans" cxnId="{6B55D734-E28B-C44B-BDA7-2DAFA2E356E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A7CC6-D845-C04F-9D3C-76CDC5625AC4}" type="sibTrans" cxnId="{6B55D734-E28B-C44B-BDA7-2DAFA2E356E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BB32E-1B62-AE46-B55A-BCCC42D049C9}">
      <dgm:prSet phldrT="[Text]" custT="1"/>
      <dgm:spPr>
        <a:xfrm>
          <a:off x="31749" y="0"/>
          <a:ext cx="2101723" cy="1361440"/>
        </a:xfrm>
      </dgm:spPr>
      <dgm:t>
        <a:bodyPr/>
        <a:lstStyle/>
        <a:p>
          <a:pPr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Legislative consultation on departmental reviews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6D846B7D-91D7-1348-8325-52BA4686013E}" type="parTrans" cxnId="{42A421CA-7093-454B-AB8A-58DF8DC5EC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AC054-4EDB-EF4D-85D2-2858373A2014}" type="sibTrans" cxnId="{42A421CA-7093-454B-AB8A-58DF8DC5EC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CB266-7FDD-9844-80D0-53695BB1652F}">
      <dgm:prSet phldrT="[Text]" custT="1"/>
      <dgm:spPr>
        <a:xfrm>
          <a:off x="31749" y="0"/>
          <a:ext cx="2101723" cy="1361440"/>
        </a:xfrm>
      </dgm:spPr>
      <dgm:t>
        <a:bodyPr/>
        <a:lstStyle/>
        <a:p>
          <a:pPr>
            <a:buNone/>
          </a:pP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Social audits of</a:t>
          </a:r>
          <a:b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</a:br>
          <a:r>
            <a:rPr lang="en-US" sz="1000" b="0" i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revenues +expenditures</a:t>
          </a:r>
          <a:endParaRPr lang="en-US" sz="1000" b="0" i="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gm:t>
    </dgm:pt>
    <dgm:pt modelId="{506FF334-EE31-9D42-B5D4-D628FD9AAE2D}" type="parTrans" cxnId="{B44B85D9-13A7-C04A-8438-CAC12BB339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046FD-1F82-834C-B9A8-B1F17FCF5D76}" type="sibTrans" cxnId="{B44B85D9-13A7-C04A-8438-CAC12BB339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576BA-FCF2-5641-BF9F-DE41800CDDAC}">
      <dgm:prSet custT="1"/>
      <dgm:spPr/>
      <dgm:t>
        <a:bodyPr/>
        <a:lstStyle/>
        <a:p>
          <a:pPr>
            <a:buNone/>
          </a:pPr>
          <a:r>
            <a:rPr lang="en-US" sz="1000" b="0" i="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Bottom-Up consultations</a:t>
          </a:r>
        </a:p>
      </dgm:t>
    </dgm:pt>
    <dgm:pt modelId="{BD2FAA84-0A28-734A-B886-1B7CDFF2321F}" type="parTrans" cxnId="{27C5B2C9-5552-E642-8380-F75334611F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540B2-B428-E644-A3A5-C8940DEB2A23}" type="sibTrans" cxnId="{27C5B2C9-5552-E642-8380-F75334611F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CCD64-E584-4E39-BE4A-4A67D33BA71A}" type="pres">
      <dgm:prSet presAssocID="{DA06D191-F7AC-4CA1-836B-A39567A4C66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7793C6E-2077-49B2-9E7C-D506159561F5}" type="pres">
      <dgm:prSet presAssocID="{DA06D191-F7AC-4CA1-836B-A39567A4C669}" presName="children" presStyleCnt="0"/>
      <dgm:spPr/>
    </dgm:pt>
    <dgm:pt modelId="{753D5173-EC48-43E6-97E2-E8D85264BF53}" type="pres">
      <dgm:prSet presAssocID="{DA06D191-F7AC-4CA1-836B-A39567A4C669}" presName="child1group" presStyleCnt="0"/>
      <dgm:spPr/>
    </dgm:pt>
    <dgm:pt modelId="{BC3CED0C-C7FD-4ED1-98DA-93F983AD8804}" type="pres">
      <dgm:prSet presAssocID="{DA06D191-F7AC-4CA1-836B-A39567A4C669}" presName="child1" presStyleLbl="bgAcc1" presStyleIdx="0" presStyleCnt="4" custScaleX="114462" custScaleY="127820" custLinFactNeighborX="2019" custLinFactNeighborY="21820"/>
      <dgm:spPr>
        <a:prstGeom prst="roundRect">
          <a:avLst>
            <a:gd name="adj" fmla="val 10000"/>
          </a:avLst>
        </a:prstGeom>
      </dgm:spPr>
    </dgm:pt>
    <dgm:pt modelId="{FFFE291B-DF2C-4CDA-9AA7-424F68291551}" type="pres">
      <dgm:prSet presAssocID="{DA06D191-F7AC-4CA1-836B-A39567A4C669}" presName="child1Text" presStyleLbl="bgAcc1" presStyleIdx="0" presStyleCnt="4">
        <dgm:presLayoutVars>
          <dgm:bulletEnabled val="1"/>
        </dgm:presLayoutVars>
      </dgm:prSet>
      <dgm:spPr/>
    </dgm:pt>
    <dgm:pt modelId="{0D610EB5-7079-45A3-88BC-D46AE212747D}" type="pres">
      <dgm:prSet presAssocID="{DA06D191-F7AC-4CA1-836B-A39567A4C669}" presName="child2group" presStyleCnt="0"/>
      <dgm:spPr/>
    </dgm:pt>
    <dgm:pt modelId="{841AF87A-6A08-494C-9497-1A80CED7700D}" type="pres">
      <dgm:prSet presAssocID="{DA06D191-F7AC-4CA1-836B-A39567A4C669}" presName="child2" presStyleLbl="bgAcc1" presStyleIdx="1" presStyleCnt="4" custScaleX="101865" custScaleY="98344" custLinFactNeighborX="3908" custLinFactNeighborY="8059"/>
      <dgm:spPr>
        <a:prstGeom prst="roundRect">
          <a:avLst>
            <a:gd name="adj" fmla="val 10000"/>
          </a:avLst>
        </a:prstGeom>
      </dgm:spPr>
    </dgm:pt>
    <dgm:pt modelId="{F05B5450-5494-4FBA-84AF-E754E9C5C986}" type="pres">
      <dgm:prSet presAssocID="{DA06D191-F7AC-4CA1-836B-A39567A4C669}" presName="child2Text" presStyleLbl="bgAcc1" presStyleIdx="1" presStyleCnt="4">
        <dgm:presLayoutVars>
          <dgm:bulletEnabled val="1"/>
        </dgm:presLayoutVars>
      </dgm:prSet>
      <dgm:spPr/>
    </dgm:pt>
    <dgm:pt modelId="{208CD692-DA61-4B08-80DE-1BE90D1CCAA0}" type="pres">
      <dgm:prSet presAssocID="{DA06D191-F7AC-4CA1-836B-A39567A4C669}" presName="child3group" presStyleCnt="0"/>
      <dgm:spPr/>
    </dgm:pt>
    <dgm:pt modelId="{08E346B6-3CC9-4619-8209-FC81BC2F2189}" type="pres">
      <dgm:prSet presAssocID="{DA06D191-F7AC-4CA1-836B-A39567A4C669}" presName="child3" presStyleLbl="bgAcc1" presStyleIdx="2" presStyleCnt="4" custLinFactNeighborX="8266" custLinFactNeighborY="532"/>
      <dgm:spPr>
        <a:prstGeom prst="roundRect">
          <a:avLst>
            <a:gd name="adj" fmla="val 10000"/>
          </a:avLst>
        </a:prstGeom>
      </dgm:spPr>
    </dgm:pt>
    <dgm:pt modelId="{EEC7F23B-3923-4BE8-81C1-ACBF3A6536B1}" type="pres">
      <dgm:prSet presAssocID="{DA06D191-F7AC-4CA1-836B-A39567A4C669}" presName="child3Text" presStyleLbl="bgAcc1" presStyleIdx="2" presStyleCnt="4">
        <dgm:presLayoutVars>
          <dgm:bulletEnabled val="1"/>
        </dgm:presLayoutVars>
      </dgm:prSet>
      <dgm:spPr/>
    </dgm:pt>
    <dgm:pt modelId="{FCEAFF85-8FBD-4E47-919C-A53490A9DA11}" type="pres">
      <dgm:prSet presAssocID="{DA06D191-F7AC-4CA1-836B-A39567A4C669}" presName="child4group" presStyleCnt="0"/>
      <dgm:spPr/>
    </dgm:pt>
    <dgm:pt modelId="{1F250CCE-6473-40DA-9EFD-7318CA96212D}" type="pres">
      <dgm:prSet presAssocID="{DA06D191-F7AC-4CA1-836B-A39567A4C669}" presName="child4" presStyleLbl="bgAcc1" presStyleIdx="3" presStyleCnt="4" custScaleX="98651" custScaleY="93045"/>
      <dgm:spPr>
        <a:prstGeom prst="roundRect">
          <a:avLst>
            <a:gd name="adj" fmla="val 10000"/>
          </a:avLst>
        </a:prstGeom>
      </dgm:spPr>
    </dgm:pt>
    <dgm:pt modelId="{5C12EF8D-FFFA-4854-92E3-F906BB8D505C}" type="pres">
      <dgm:prSet presAssocID="{DA06D191-F7AC-4CA1-836B-A39567A4C669}" presName="child4Text" presStyleLbl="bgAcc1" presStyleIdx="3" presStyleCnt="4">
        <dgm:presLayoutVars>
          <dgm:bulletEnabled val="1"/>
        </dgm:presLayoutVars>
      </dgm:prSet>
      <dgm:spPr/>
    </dgm:pt>
    <dgm:pt modelId="{3ED99203-7CF3-455E-AC18-5DD4DC732001}" type="pres">
      <dgm:prSet presAssocID="{DA06D191-F7AC-4CA1-836B-A39567A4C669}" presName="childPlaceholder" presStyleCnt="0"/>
      <dgm:spPr/>
    </dgm:pt>
    <dgm:pt modelId="{A037AD45-D0DC-4A9D-95C6-49F37F503511}" type="pres">
      <dgm:prSet presAssocID="{DA06D191-F7AC-4CA1-836B-A39567A4C669}" presName="circle" presStyleCnt="0"/>
      <dgm:spPr/>
    </dgm:pt>
    <dgm:pt modelId="{BCCC1D97-8F47-43EF-9A34-509686FCCFCB}" type="pres">
      <dgm:prSet presAssocID="{DA06D191-F7AC-4CA1-836B-A39567A4C669}" presName="quadrant1" presStyleLbl="node1" presStyleIdx="0" presStyleCnt="4" custScaleX="93244" custScaleY="88740" custLinFactNeighborX="5559" custLinFactNeighborY="7885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646996FA-ED0B-4942-825E-E4A5F6C84460}" type="pres">
      <dgm:prSet presAssocID="{DA06D191-F7AC-4CA1-836B-A39567A4C669}" presName="quadrant2" presStyleLbl="node1" presStyleIdx="1" presStyleCnt="4" custScaleX="89731" custScaleY="87834" custLinFactNeighborX="-365" custLinFactNeighborY="8393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1142F58D-266C-4806-A5E0-A469571C4F24}" type="pres">
      <dgm:prSet presAssocID="{DA06D191-F7AC-4CA1-836B-A39567A4C669}" presName="quadrant3" presStyleLbl="node1" presStyleIdx="2" presStyleCnt="4" custScaleX="89915" custScaleY="90278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797FAB98-536B-42F9-B8E7-71B0BA2E92C2}" type="pres">
      <dgm:prSet presAssocID="{DA06D191-F7AC-4CA1-836B-A39567A4C669}" presName="quadrant4" presStyleLbl="node1" presStyleIdx="3" presStyleCnt="4" custScaleX="93244" custScaleY="88340" custLinFactNeighborX="5688" custLinFactNeighborY="0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BED26B3B-7944-4754-B74B-2C85D60451EA}" type="pres">
      <dgm:prSet presAssocID="{DA06D191-F7AC-4CA1-836B-A39567A4C669}" presName="quadrantPlaceholder" presStyleCnt="0"/>
      <dgm:spPr/>
    </dgm:pt>
    <dgm:pt modelId="{01E7A100-8D38-4D5D-B1C3-55C61F6C81B8}" type="pres">
      <dgm:prSet presAssocID="{DA06D191-F7AC-4CA1-836B-A39567A4C669}" presName="center1" presStyleLbl="fgShp" presStyleIdx="0" presStyleCnt="2" custLinFactNeighborX="9200" custLinFactNeighborY="1322"/>
      <dgm:spPr>
        <a:xfrm>
          <a:off x="2479151" y="1744345"/>
          <a:ext cx="636047" cy="553085"/>
        </a:xfrm>
        <a:prstGeom prst="circularArrow">
          <a:avLst/>
        </a:prstGeom>
      </dgm:spPr>
    </dgm:pt>
    <dgm:pt modelId="{45FB82D4-57F2-41AF-B178-AF9152BE72ED}" type="pres">
      <dgm:prSet presAssocID="{DA06D191-F7AC-4CA1-836B-A39567A4C669}" presName="center2" presStyleLbl="fgShp" presStyleIdx="1" presStyleCnt="2" custLinFactNeighborX="9200" custLinFactNeighborY="1322"/>
      <dgm:spPr>
        <a:xfrm rot="10800000">
          <a:off x="2479151" y="1957070"/>
          <a:ext cx="636047" cy="553085"/>
        </a:xfrm>
        <a:prstGeom prst="circularArrow">
          <a:avLst/>
        </a:prstGeom>
      </dgm:spPr>
    </dgm:pt>
  </dgm:ptLst>
  <dgm:cxnLst>
    <dgm:cxn modelId="{162BAA01-186B-4D2D-9FC2-732F96AAFA3E}" srcId="{DA06D191-F7AC-4CA1-836B-A39567A4C669}" destId="{4E97F0F3-9CC5-429A-A936-56B914641B43}" srcOrd="1" destOrd="0" parTransId="{B2581139-1A69-4D71-8E1B-F520EA444A0F}" sibTransId="{6548B08A-1713-4CF5-AE90-918D2EFFCBF8}"/>
    <dgm:cxn modelId="{FCD61305-1796-5243-9409-6A1676E48C12}" type="presOf" srcId="{3ADC2D6F-FEB5-4F59-9F82-6B1E0C15C8A2}" destId="{5C12EF8D-FFFA-4854-92E3-F906BB8D505C}" srcOrd="1" destOrd="0" presId="urn:microsoft.com/office/officeart/2005/8/layout/cycle4"/>
    <dgm:cxn modelId="{85D16205-E2EB-C947-AA3A-E49C5866054F}" type="presOf" srcId="{56FCB266-7FDD-9844-80D0-53695BB1652F}" destId="{BC3CED0C-C7FD-4ED1-98DA-93F983AD8804}" srcOrd="0" destOrd="2" presId="urn:microsoft.com/office/officeart/2005/8/layout/cycle4"/>
    <dgm:cxn modelId="{BC38A005-FF00-8845-BF8C-5DB1C6CB39F2}" type="presOf" srcId="{70DA6CC8-9E42-4003-827E-C99AF6BDEB02}" destId="{08E346B6-3CC9-4619-8209-FC81BC2F2189}" srcOrd="0" destOrd="2" presId="urn:microsoft.com/office/officeart/2005/8/layout/cycle4"/>
    <dgm:cxn modelId="{EA635E0A-7068-416C-92C8-2BA7ADD05390}" srcId="{DA06D191-F7AC-4CA1-836B-A39567A4C669}" destId="{CE8D4C6D-E1C2-4BFF-A6A0-CCC76B3134DB}" srcOrd="0" destOrd="0" parTransId="{22238D34-7CCA-410E-833B-4270B5C98198}" sibTransId="{DE119ED9-2AD6-4C19-BA5B-2147C4ABAF5B}"/>
    <dgm:cxn modelId="{34211C0D-5D3F-B64E-A87B-AC23067016D7}" type="presOf" srcId="{332EC548-830A-4AA7-B008-4CFD9213ADD0}" destId="{08E346B6-3CC9-4619-8209-FC81BC2F2189}" srcOrd="0" destOrd="1" presId="urn:microsoft.com/office/officeart/2005/8/layout/cycle4"/>
    <dgm:cxn modelId="{30AEEA17-C9C2-8D4A-A421-A60326F35738}" type="presOf" srcId="{33D56CC9-F26B-6F4C-9ABB-442E198B8129}" destId="{841AF87A-6A08-494C-9497-1A80CED7700D}" srcOrd="0" destOrd="4" presId="urn:microsoft.com/office/officeart/2005/8/layout/cycle4"/>
    <dgm:cxn modelId="{7501FF17-F987-0046-A000-6AFE88C879F9}" type="presOf" srcId="{D49A4C9F-DF6F-5E4E-9372-598A9C67974B}" destId="{841AF87A-6A08-494C-9497-1A80CED7700D}" srcOrd="0" destOrd="5" presId="urn:microsoft.com/office/officeart/2005/8/layout/cycle4"/>
    <dgm:cxn modelId="{7650131B-5566-2B41-B28E-A6BCD2A8F684}" type="presOf" srcId="{A47BB32E-1B62-AE46-B55A-BCCC42D049C9}" destId="{FFFE291B-DF2C-4CDA-9AA7-424F68291551}" srcOrd="1" destOrd="1" presId="urn:microsoft.com/office/officeart/2005/8/layout/cycle4"/>
    <dgm:cxn modelId="{A1027C1B-2821-934A-A9E2-2A4404275FC6}" srcId="{33D56CC9-F26B-6F4C-9ABB-442E198B8129}" destId="{D49A4C9F-DF6F-5E4E-9372-598A9C67974B}" srcOrd="0" destOrd="0" parTransId="{5BB01324-A98F-AF4E-B46B-C90493E772E4}" sibTransId="{2E468946-12E6-5D4D-8BD9-A19ED5A9F3E8}"/>
    <dgm:cxn modelId="{AC417A1E-E784-1E4D-A020-427576A9DF1F}" type="presOf" srcId="{33D56CC9-F26B-6F4C-9ABB-442E198B8129}" destId="{F05B5450-5494-4FBA-84AF-E754E9C5C986}" srcOrd="1" destOrd="4" presId="urn:microsoft.com/office/officeart/2005/8/layout/cycle4"/>
    <dgm:cxn modelId="{F8553329-DBB4-674D-BB18-13D0976AE02B}" type="presOf" srcId="{5547AF0A-8A7B-4736-8AC1-60BF420E71DA}" destId="{797FAB98-536B-42F9-B8E7-71B0BA2E92C2}" srcOrd="0" destOrd="0" presId="urn:microsoft.com/office/officeart/2005/8/layout/cycle4"/>
    <dgm:cxn modelId="{005D212A-6313-D746-8019-7A302F1D32BE}" type="presOf" srcId="{4ABAF0DC-F3ED-4FBC-8676-99C3FC7506A8}" destId="{FFFE291B-DF2C-4CDA-9AA7-424F68291551}" srcOrd="1" destOrd="0" presId="urn:microsoft.com/office/officeart/2005/8/layout/cycle4"/>
    <dgm:cxn modelId="{DFF89A33-07CF-4E7A-ADBA-CE217154D10E}" srcId="{5547AF0A-8A7B-4736-8AC1-60BF420E71DA}" destId="{3ADC2D6F-FEB5-4F59-9F82-6B1E0C15C8A2}" srcOrd="0" destOrd="0" parTransId="{EA324F2D-F7F4-4F0A-A0BF-606490B62CEC}" sibTransId="{33A09DB7-AB76-4A53-80C9-A4D901543953}"/>
    <dgm:cxn modelId="{6B55D734-E28B-C44B-BDA7-2DAFA2E356E2}" srcId="{5547AF0A-8A7B-4736-8AC1-60BF420E71DA}" destId="{4D1CF25E-B296-5E40-A362-51F0A86479F2}" srcOrd="1" destOrd="0" parTransId="{CF348091-7D18-6842-9004-ACA81B55D919}" sibTransId="{0B1A7CC6-D845-C04F-9D3C-76CDC5625AC4}"/>
    <dgm:cxn modelId="{F19F9F37-44F9-254D-A065-324BC860E904}" type="presOf" srcId="{332EC548-830A-4AA7-B008-4CFD9213ADD0}" destId="{EEC7F23B-3923-4BE8-81C1-ACBF3A6536B1}" srcOrd="1" destOrd="1" presId="urn:microsoft.com/office/officeart/2005/8/layout/cycle4"/>
    <dgm:cxn modelId="{1E051D3A-1A6A-C440-AC00-589785BB3158}" srcId="{4E97F0F3-9CC5-429A-A936-56B914641B43}" destId="{575514C8-0E16-6148-AE9B-B0146EA55189}" srcOrd="5" destOrd="0" parTransId="{8BFC62D1-C449-EF45-B96C-BC98E6CC793E}" sibTransId="{25141F88-07F2-4043-86CD-12AE989C782D}"/>
    <dgm:cxn modelId="{4AA4483A-2E9B-FA4E-ACB2-330D1A6E879C}" type="presOf" srcId="{4100BD8D-B7CD-1E4C-9541-26EB12A1B808}" destId="{841AF87A-6A08-494C-9497-1A80CED7700D}" srcOrd="0" destOrd="2" presId="urn:microsoft.com/office/officeart/2005/8/layout/cycle4"/>
    <dgm:cxn modelId="{51DBA33D-DC15-EC42-AE66-ECA18D8C2755}" type="presOf" srcId="{4E97F0F3-9CC5-429A-A936-56B914641B43}" destId="{646996FA-ED0B-4942-825E-E4A5F6C84460}" srcOrd="0" destOrd="0" presId="urn:microsoft.com/office/officeart/2005/8/layout/cycle4"/>
    <dgm:cxn modelId="{5EA59446-2A30-4B4F-9446-C0E1B4271189}" srcId="{4E97F0F3-9CC5-429A-A936-56B914641B43}" destId="{4100BD8D-B7CD-1E4C-9541-26EB12A1B808}" srcOrd="2" destOrd="0" parTransId="{C99D1C9B-B1BF-1A44-8191-179FCDB4886E}" sibTransId="{749EF748-E2E9-9045-8021-3D28F28050D2}"/>
    <dgm:cxn modelId="{E4102449-AAE4-5342-AD07-B3A38BB7FB51}" type="presOf" srcId="{0597FB5C-96FD-4733-8BA9-748423CDC95F}" destId="{841AF87A-6A08-494C-9497-1A80CED7700D}" srcOrd="0" destOrd="0" presId="urn:microsoft.com/office/officeart/2005/8/layout/cycle4"/>
    <dgm:cxn modelId="{9643C44C-BD3C-9640-9E97-B2ABCE373E0C}" type="presOf" srcId="{D49A4C9F-DF6F-5E4E-9372-598A9C67974B}" destId="{F05B5450-5494-4FBA-84AF-E754E9C5C986}" srcOrd="1" destOrd="5" presId="urn:microsoft.com/office/officeart/2005/8/layout/cycle4"/>
    <dgm:cxn modelId="{959AF757-DE41-E14B-A7F0-A62E41D2CC9D}" srcId="{4E97F0F3-9CC5-429A-A936-56B914641B43}" destId="{11DECC95-1E49-D74B-B23D-57F7B6494946}" srcOrd="1" destOrd="0" parTransId="{885CC92E-9AF1-5F48-9FAE-F869103E867D}" sibTransId="{397ECA44-4174-C840-AA5F-ED460158AE12}"/>
    <dgm:cxn modelId="{7CD2645B-3789-6D44-8B38-CB3017D0329E}" type="presOf" srcId="{A47BB32E-1B62-AE46-B55A-BCCC42D049C9}" destId="{BC3CED0C-C7FD-4ED1-98DA-93F983AD8804}" srcOrd="0" destOrd="1" presId="urn:microsoft.com/office/officeart/2005/8/layout/cycle4"/>
    <dgm:cxn modelId="{817F7D67-B3C1-4412-B880-EFF5F82A84DB}" srcId="{CE8D4C6D-E1C2-4BFF-A6A0-CCC76B3134DB}" destId="{4ABAF0DC-F3ED-4FBC-8676-99C3FC7506A8}" srcOrd="0" destOrd="0" parTransId="{6410BE6F-56E4-4D3B-97A5-DB0C7786C01B}" sibTransId="{E0BF134B-7A3A-4E8A-BC70-A569AAA9AE11}"/>
    <dgm:cxn modelId="{6D1DA46A-B01A-0541-BE3C-1F548B23F754}" type="presOf" srcId="{CE8D4C6D-E1C2-4BFF-A6A0-CCC76B3134DB}" destId="{BCCC1D97-8F47-43EF-9A34-509686FCCFCB}" srcOrd="0" destOrd="0" presId="urn:microsoft.com/office/officeart/2005/8/layout/cycle4"/>
    <dgm:cxn modelId="{FD3E136C-2F2E-4101-B67C-B048BC5349A7}" srcId="{DA06D191-F7AC-4CA1-836B-A39567A4C669}" destId="{5547AF0A-8A7B-4736-8AC1-60BF420E71DA}" srcOrd="3" destOrd="0" parTransId="{BF5FD782-21CB-469F-8F63-61A21891A217}" sibTransId="{4F28A984-5B23-4E4D-B348-7DE1BB13FE93}"/>
    <dgm:cxn modelId="{3BC9316D-C16B-4744-9DC2-C2925E615B61}" type="presOf" srcId="{11DECC95-1E49-D74B-B23D-57F7B6494946}" destId="{F05B5450-5494-4FBA-84AF-E754E9C5C986}" srcOrd="1" destOrd="1" presId="urn:microsoft.com/office/officeart/2005/8/layout/cycle4"/>
    <dgm:cxn modelId="{9505CF73-31FC-0A43-A17D-8315B16BC118}" type="presOf" srcId="{9CB576BA-FCF2-5641-BF9F-DE41800CDDAC}" destId="{841AF87A-6A08-494C-9497-1A80CED7700D}" srcOrd="0" destOrd="3" presId="urn:microsoft.com/office/officeart/2005/8/layout/cycle4"/>
    <dgm:cxn modelId="{ABA1AA74-B592-3C41-9C82-F6B5CCEB32A5}" type="presOf" srcId="{56FCB266-7FDD-9844-80D0-53695BB1652F}" destId="{FFFE291B-DF2C-4CDA-9AA7-424F68291551}" srcOrd="1" destOrd="2" presId="urn:microsoft.com/office/officeart/2005/8/layout/cycle4"/>
    <dgm:cxn modelId="{30BF8C82-DA5F-4301-97F8-5282B8D125C7}" srcId="{DA06D191-F7AC-4CA1-836B-A39567A4C669}" destId="{A2E5443E-111C-45DF-9DD4-AC464F9A630D}" srcOrd="2" destOrd="0" parTransId="{FC3C6F06-531D-49FF-9A49-ABC3FFBCE023}" sibTransId="{FF2ECBFC-85B9-42B9-ADB5-04A94FF6989C}"/>
    <dgm:cxn modelId="{C34DCD8B-46E1-B741-8E57-67F38067C9F8}" type="presOf" srcId="{70DA6CC8-9E42-4003-827E-C99AF6BDEB02}" destId="{EEC7F23B-3923-4BE8-81C1-ACBF3A6536B1}" srcOrd="1" destOrd="2" presId="urn:microsoft.com/office/officeart/2005/8/layout/cycle4"/>
    <dgm:cxn modelId="{089A8897-6E86-4F49-B3F8-6BD28BF7E4C0}" type="presOf" srcId="{11DECC95-1E49-D74B-B23D-57F7B6494946}" destId="{841AF87A-6A08-494C-9497-1A80CED7700D}" srcOrd="0" destOrd="1" presId="urn:microsoft.com/office/officeart/2005/8/layout/cycle4"/>
    <dgm:cxn modelId="{B7DEE9A4-95AB-E547-8207-5150B26626D5}" type="presOf" srcId="{4D1CF25E-B296-5E40-A362-51F0A86479F2}" destId="{5C12EF8D-FFFA-4854-92E3-F906BB8D505C}" srcOrd="1" destOrd="1" presId="urn:microsoft.com/office/officeart/2005/8/layout/cycle4"/>
    <dgm:cxn modelId="{D3FBA2AA-9E96-0649-838F-D515ECD643A5}" srcId="{5547AF0A-8A7B-4736-8AC1-60BF420E71DA}" destId="{EDF17771-9825-9B45-966B-6C54F70C6101}" srcOrd="2" destOrd="0" parTransId="{54B97FB5-2212-BC4D-B68F-9175067D2424}" sibTransId="{0B15851A-10ED-7343-917D-01ED81B45419}"/>
    <dgm:cxn modelId="{48A9DDAA-616A-4D47-9BA4-44A14657D422}" type="presOf" srcId="{0597FB5C-96FD-4733-8BA9-748423CDC95F}" destId="{F05B5450-5494-4FBA-84AF-E754E9C5C986}" srcOrd="1" destOrd="0" presId="urn:microsoft.com/office/officeart/2005/8/layout/cycle4"/>
    <dgm:cxn modelId="{B8A052AD-AFB1-6845-AE70-2A927FF906EA}" type="presOf" srcId="{EDF17771-9825-9B45-966B-6C54F70C6101}" destId="{1F250CCE-6473-40DA-9EFD-7318CA96212D}" srcOrd="0" destOrd="2" presId="urn:microsoft.com/office/officeart/2005/8/layout/cycle4"/>
    <dgm:cxn modelId="{0C7442AF-58DF-5049-A429-F92262955839}" type="presOf" srcId="{DA06D191-F7AC-4CA1-836B-A39567A4C669}" destId="{8D1CCD64-E584-4E39-BE4A-4A67D33BA71A}" srcOrd="0" destOrd="0" presId="urn:microsoft.com/office/officeart/2005/8/layout/cycle4"/>
    <dgm:cxn modelId="{0AE04EB1-F4B6-E74B-9725-E9B5BB8865CB}" type="presOf" srcId="{4D1CF25E-B296-5E40-A362-51F0A86479F2}" destId="{1F250CCE-6473-40DA-9EFD-7318CA96212D}" srcOrd="0" destOrd="1" presId="urn:microsoft.com/office/officeart/2005/8/layout/cycle4"/>
    <dgm:cxn modelId="{8DF33CB3-FE1E-EC4A-A263-1041CF5E9AF2}" type="presOf" srcId="{FFC6E00A-1EF6-44E7-9391-82E79841D686}" destId="{08E346B6-3CC9-4619-8209-FC81BC2F2189}" srcOrd="0" destOrd="0" presId="urn:microsoft.com/office/officeart/2005/8/layout/cycle4"/>
    <dgm:cxn modelId="{FCFDEBB3-6EDB-44A3-A906-264ACE0733B6}" srcId="{A2E5443E-111C-45DF-9DD4-AC464F9A630D}" destId="{332EC548-830A-4AA7-B008-4CFD9213ADD0}" srcOrd="1" destOrd="0" parTransId="{1D5CFB80-29B0-4EB2-B4B4-5BCDED282CFC}" sibTransId="{B9D8F7C9-69A0-4C5C-9CE5-C192DE2C3123}"/>
    <dgm:cxn modelId="{23EDF2B3-3F6A-C642-A518-F88A3E26CCD7}" type="presOf" srcId="{575514C8-0E16-6148-AE9B-B0146EA55189}" destId="{F05B5450-5494-4FBA-84AF-E754E9C5C986}" srcOrd="1" destOrd="6" presId="urn:microsoft.com/office/officeart/2005/8/layout/cycle4"/>
    <dgm:cxn modelId="{982FB6BA-3469-4CB9-99AB-4F3558CC7764}" srcId="{A2E5443E-111C-45DF-9DD4-AC464F9A630D}" destId="{70DA6CC8-9E42-4003-827E-C99AF6BDEB02}" srcOrd="2" destOrd="0" parTransId="{A1CFA957-7CE3-44F5-B362-D6DD13561889}" sibTransId="{0409FF19-A4DC-4703-864C-10A916B51F2D}"/>
    <dgm:cxn modelId="{CDAA4BBF-39F5-A94B-9087-D2C5DCFC522E}" type="presOf" srcId="{575514C8-0E16-6148-AE9B-B0146EA55189}" destId="{841AF87A-6A08-494C-9497-1A80CED7700D}" srcOrd="0" destOrd="6" presId="urn:microsoft.com/office/officeart/2005/8/layout/cycle4"/>
    <dgm:cxn modelId="{37EBABC3-2146-488A-8FA3-274486769CF9}" srcId="{A2E5443E-111C-45DF-9DD4-AC464F9A630D}" destId="{FFC6E00A-1EF6-44E7-9391-82E79841D686}" srcOrd="0" destOrd="0" parTransId="{C21B4098-08E8-4D15-928E-972B3F232293}" sibTransId="{A71B945C-DEDE-4B18-BFA4-48BD857CE3D7}"/>
    <dgm:cxn modelId="{27C5B2C9-5552-E642-8380-F75334611F4F}" srcId="{4E97F0F3-9CC5-429A-A936-56B914641B43}" destId="{9CB576BA-FCF2-5641-BF9F-DE41800CDDAC}" srcOrd="3" destOrd="0" parTransId="{BD2FAA84-0A28-734A-B886-1B7CDFF2321F}" sibTransId="{6AC540B2-B428-E644-A3A5-C8940DEB2A23}"/>
    <dgm:cxn modelId="{42A421CA-7093-454B-AB8A-58DF8DC5ECDC}" srcId="{CE8D4C6D-E1C2-4BFF-A6A0-CCC76B3134DB}" destId="{A47BB32E-1B62-AE46-B55A-BCCC42D049C9}" srcOrd="1" destOrd="0" parTransId="{6D846B7D-91D7-1348-8325-52BA4686013E}" sibTransId="{C9AAC054-4EDB-EF4D-85D2-2858373A2014}"/>
    <dgm:cxn modelId="{7533A4CA-E13C-6643-AB15-9436425357A5}" type="presOf" srcId="{FFC6E00A-1EF6-44E7-9391-82E79841D686}" destId="{EEC7F23B-3923-4BE8-81C1-ACBF3A6536B1}" srcOrd="1" destOrd="0" presId="urn:microsoft.com/office/officeart/2005/8/layout/cycle4"/>
    <dgm:cxn modelId="{B44B85D9-13A7-C04A-8438-CAC12BB3393F}" srcId="{CE8D4C6D-E1C2-4BFF-A6A0-CCC76B3134DB}" destId="{56FCB266-7FDD-9844-80D0-53695BB1652F}" srcOrd="2" destOrd="0" parTransId="{506FF334-EE31-9D42-B5D4-D628FD9AAE2D}" sibTransId="{228046FD-1F82-834C-B9A8-B1F17FCF5D76}"/>
    <dgm:cxn modelId="{239E82DB-4437-4183-8546-78B46F118706}" srcId="{4E97F0F3-9CC5-429A-A936-56B914641B43}" destId="{0597FB5C-96FD-4733-8BA9-748423CDC95F}" srcOrd="0" destOrd="0" parTransId="{00BA657D-22C7-4DBE-8660-5B3B64EFBC6E}" sibTransId="{8D591078-79EA-4484-8585-9E5E072EA537}"/>
    <dgm:cxn modelId="{77F063DD-5C39-9345-9316-8A1D7BE6494E}" type="presOf" srcId="{4100BD8D-B7CD-1E4C-9541-26EB12A1B808}" destId="{F05B5450-5494-4FBA-84AF-E754E9C5C986}" srcOrd="1" destOrd="2" presId="urn:microsoft.com/office/officeart/2005/8/layout/cycle4"/>
    <dgm:cxn modelId="{797E65EA-8581-C049-9D0D-A7B4393C037E}" type="presOf" srcId="{4ABAF0DC-F3ED-4FBC-8676-99C3FC7506A8}" destId="{BC3CED0C-C7FD-4ED1-98DA-93F983AD8804}" srcOrd="0" destOrd="0" presId="urn:microsoft.com/office/officeart/2005/8/layout/cycle4"/>
    <dgm:cxn modelId="{0C863EF4-2B91-5E44-A35E-02D95CBAF32C}" type="presOf" srcId="{9CB576BA-FCF2-5641-BF9F-DE41800CDDAC}" destId="{F05B5450-5494-4FBA-84AF-E754E9C5C986}" srcOrd="1" destOrd="3" presId="urn:microsoft.com/office/officeart/2005/8/layout/cycle4"/>
    <dgm:cxn modelId="{87705AFA-7DA7-A74B-8F8D-95D207A6FD89}" type="presOf" srcId="{A2E5443E-111C-45DF-9DD4-AC464F9A630D}" destId="{1142F58D-266C-4806-A5E0-A469571C4F24}" srcOrd="0" destOrd="0" presId="urn:microsoft.com/office/officeart/2005/8/layout/cycle4"/>
    <dgm:cxn modelId="{6F787BFA-CC12-F74F-A7ED-8E51EA61E17E}" srcId="{4E97F0F3-9CC5-429A-A936-56B914641B43}" destId="{33D56CC9-F26B-6F4C-9ABB-442E198B8129}" srcOrd="4" destOrd="0" parTransId="{F67965DD-C44A-0F44-AA85-5EAB4E012DE4}" sibTransId="{7B8D7EDB-8297-1845-A1DC-7018D6DC1A80}"/>
    <dgm:cxn modelId="{CE0652FC-D628-F341-9F86-C51AFA3D1A5B}" type="presOf" srcId="{EDF17771-9825-9B45-966B-6C54F70C6101}" destId="{5C12EF8D-FFFA-4854-92E3-F906BB8D505C}" srcOrd="1" destOrd="2" presId="urn:microsoft.com/office/officeart/2005/8/layout/cycle4"/>
    <dgm:cxn modelId="{C693B9FC-381F-C74C-9B89-4D35892C7A38}" type="presOf" srcId="{3ADC2D6F-FEB5-4F59-9F82-6B1E0C15C8A2}" destId="{1F250CCE-6473-40DA-9EFD-7318CA96212D}" srcOrd="0" destOrd="0" presId="urn:microsoft.com/office/officeart/2005/8/layout/cycle4"/>
    <dgm:cxn modelId="{F05402F1-DDC6-7D45-8746-E246F622BF8F}" type="presParOf" srcId="{8D1CCD64-E584-4E39-BE4A-4A67D33BA71A}" destId="{A7793C6E-2077-49B2-9E7C-D506159561F5}" srcOrd="0" destOrd="0" presId="urn:microsoft.com/office/officeart/2005/8/layout/cycle4"/>
    <dgm:cxn modelId="{FA79D3D7-0F02-B741-BBE4-FC9D9A356E91}" type="presParOf" srcId="{A7793C6E-2077-49B2-9E7C-D506159561F5}" destId="{753D5173-EC48-43E6-97E2-E8D85264BF53}" srcOrd="0" destOrd="0" presId="urn:microsoft.com/office/officeart/2005/8/layout/cycle4"/>
    <dgm:cxn modelId="{DEB66EC2-285A-7E43-A59A-F81D73419F0E}" type="presParOf" srcId="{753D5173-EC48-43E6-97E2-E8D85264BF53}" destId="{BC3CED0C-C7FD-4ED1-98DA-93F983AD8804}" srcOrd="0" destOrd="0" presId="urn:microsoft.com/office/officeart/2005/8/layout/cycle4"/>
    <dgm:cxn modelId="{785CC28A-631D-1648-AAEB-7437A8A1F229}" type="presParOf" srcId="{753D5173-EC48-43E6-97E2-E8D85264BF53}" destId="{FFFE291B-DF2C-4CDA-9AA7-424F68291551}" srcOrd="1" destOrd="0" presId="urn:microsoft.com/office/officeart/2005/8/layout/cycle4"/>
    <dgm:cxn modelId="{ADFF2CEA-5BEA-A345-ACFB-C04F46853980}" type="presParOf" srcId="{A7793C6E-2077-49B2-9E7C-D506159561F5}" destId="{0D610EB5-7079-45A3-88BC-D46AE212747D}" srcOrd="1" destOrd="0" presId="urn:microsoft.com/office/officeart/2005/8/layout/cycle4"/>
    <dgm:cxn modelId="{032B56B0-2AB1-674E-91D7-C7F98DFBADEA}" type="presParOf" srcId="{0D610EB5-7079-45A3-88BC-D46AE212747D}" destId="{841AF87A-6A08-494C-9497-1A80CED7700D}" srcOrd="0" destOrd="0" presId="urn:microsoft.com/office/officeart/2005/8/layout/cycle4"/>
    <dgm:cxn modelId="{9B522376-DDA0-5E48-8968-0CCF01B05B17}" type="presParOf" srcId="{0D610EB5-7079-45A3-88BC-D46AE212747D}" destId="{F05B5450-5494-4FBA-84AF-E754E9C5C986}" srcOrd="1" destOrd="0" presId="urn:microsoft.com/office/officeart/2005/8/layout/cycle4"/>
    <dgm:cxn modelId="{97F485BB-7883-6D46-9681-19A6D9334972}" type="presParOf" srcId="{A7793C6E-2077-49B2-9E7C-D506159561F5}" destId="{208CD692-DA61-4B08-80DE-1BE90D1CCAA0}" srcOrd="2" destOrd="0" presId="urn:microsoft.com/office/officeart/2005/8/layout/cycle4"/>
    <dgm:cxn modelId="{6F5D1627-DEAF-5947-B223-D1DEDBAB993E}" type="presParOf" srcId="{208CD692-DA61-4B08-80DE-1BE90D1CCAA0}" destId="{08E346B6-3CC9-4619-8209-FC81BC2F2189}" srcOrd="0" destOrd="0" presId="urn:microsoft.com/office/officeart/2005/8/layout/cycle4"/>
    <dgm:cxn modelId="{27326CC3-9D40-6C48-9CFF-5C0C7AD647EE}" type="presParOf" srcId="{208CD692-DA61-4B08-80DE-1BE90D1CCAA0}" destId="{EEC7F23B-3923-4BE8-81C1-ACBF3A6536B1}" srcOrd="1" destOrd="0" presId="urn:microsoft.com/office/officeart/2005/8/layout/cycle4"/>
    <dgm:cxn modelId="{2604F2D2-2F1A-2742-970D-37B2B7907358}" type="presParOf" srcId="{A7793C6E-2077-49B2-9E7C-D506159561F5}" destId="{FCEAFF85-8FBD-4E47-919C-A53490A9DA11}" srcOrd="3" destOrd="0" presId="urn:microsoft.com/office/officeart/2005/8/layout/cycle4"/>
    <dgm:cxn modelId="{FCB27601-9579-814F-BCDA-1183B9DCCF8D}" type="presParOf" srcId="{FCEAFF85-8FBD-4E47-919C-A53490A9DA11}" destId="{1F250CCE-6473-40DA-9EFD-7318CA96212D}" srcOrd="0" destOrd="0" presId="urn:microsoft.com/office/officeart/2005/8/layout/cycle4"/>
    <dgm:cxn modelId="{584F7887-8A78-784B-BB59-B713BA168B0A}" type="presParOf" srcId="{FCEAFF85-8FBD-4E47-919C-A53490A9DA11}" destId="{5C12EF8D-FFFA-4854-92E3-F906BB8D505C}" srcOrd="1" destOrd="0" presId="urn:microsoft.com/office/officeart/2005/8/layout/cycle4"/>
    <dgm:cxn modelId="{D2CC8123-08D2-A84F-A40B-66541CD57128}" type="presParOf" srcId="{A7793C6E-2077-49B2-9E7C-D506159561F5}" destId="{3ED99203-7CF3-455E-AC18-5DD4DC732001}" srcOrd="4" destOrd="0" presId="urn:microsoft.com/office/officeart/2005/8/layout/cycle4"/>
    <dgm:cxn modelId="{C7545367-D352-A443-8F7B-558E4FA4014F}" type="presParOf" srcId="{8D1CCD64-E584-4E39-BE4A-4A67D33BA71A}" destId="{A037AD45-D0DC-4A9D-95C6-49F37F503511}" srcOrd="1" destOrd="0" presId="urn:microsoft.com/office/officeart/2005/8/layout/cycle4"/>
    <dgm:cxn modelId="{6D0D4FC2-8387-5540-AF99-81EB4FE9DDDE}" type="presParOf" srcId="{A037AD45-D0DC-4A9D-95C6-49F37F503511}" destId="{BCCC1D97-8F47-43EF-9A34-509686FCCFCB}" srcOrd="0" destOrd="0" presId="urn:microsoft.com/office/officeart/2005/8/layout/cycle4"/>
    <dgm:cxn modelId="{BD009407-9338-424C-9299-4B7146C7AFC9}" type="presParOf" srcId="{A037AD45-D0DC-4A9D-95C6-49F37F503511}" destId="{646996FA-ED0B-4942-825E-E4A5F6C84460}" srcOrd="1" destOrd="0" presId="urn:microsoft.com/office/officeart/2005/8/layout/cycle4"/>
    <dgm:cxn modelId="{BFD9E351-0A16-F140-A518-5CEBC1EDC170}" type="presParOf" srcId="{A037AD45-D0DC-4A9D-95C6-49F37F503511}" destId="{1142F58D-266C-4806-A5E0-A469571C4F24}" srcOrd="2" destOrd="0" presId="urn:microsoft.com/office/officeart/2005/8/layout/cycle4"/>
    <dgm:cxn modelId="{E60DBD94-E4BE-8A4B-AFDD-5D0363DD5D29}" type="presParOf" srcId="{A037AD45-D0DC-4A9D-95C6-49F37F503511}" destId="{797FAB98-536B-42F9-B8E7-71B0BA2E92C2}" srcOrd="3" destOrd="0" presId="urn:microsoft.com/office/officeart/2005/8/layout/cycle4"/>
    <dgm:cxn modelId="{3C2F59C5-C327-3C4F-BA3A-62940EA81C21}" type="presParOf" srcId="{A037AD45-D0DC-4A9D-95C6-49F37F503511}" destId="{BED26B3B-7944-4754-B74B-2C85D60451EA}" srcOrd="4" destOrd="0" presId="urn:microsoft.com/office/officeart/2005/8/layout/cycle4"/>
    <dgm:cxn modelId="{FD0A697D-BB10-4046-82D3-F15A92BE08D0}" type="presParOf" srcId="{8D1CCD64-E584-4E39-BE4A-4A67D33BA71A}" destId="{01E7A100-8D38-4D5D-B1C3-55C61F6C81B8}" srcOrd="2" destOrd="0" presId="urn:microsoft.com/office/officeart/2005/8/layout/cycle4"/>
    <dgm:cxn modelId="{42C5A9D7-0FD1-9947-972A-455833273E04}" type="presParOf" srcId="{8D1CCD64-E584-4E39-BE4A-4A67D33BA71A}" destId="{45FB82D4-57F2-41AF-B178-AF9152BE72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68A03-92B9-4039-9676-BE6EB1D1EB21}">
      <dsp:nvSpPr>
        <dsp:cNvPr id="0" name=""/>
        <dsp:cNvSpPr/>
      </dsp:nvSpPr>
      <dsp:spPr>
        <a:xfrm>
          <a:off x="4292337" y="84299"/>
          <a:ext cx="3279022" cy="1347654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WBG, IMF</a:t>
          </a: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OECD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IFAC</a:t>
          </a: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MITRE, OCP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CABRI, IPF, Global Integrity, PEFA</a:t>
          </a:r>
        </a:p>
      </dsp:txBody>
      <dsp:txXfrm>
        <a:off x="5305647" y="113903"/>
        <a:ext cx="2236107" cy="951532"/>
      </dsp:txXfrm>
    </dsp:sp>
    <dsp:sp modelId="{813FDA80-2C9A-4DBA-9DEF-67C0AE5033F6}">
      <dsp:nvSpPr>
        <dsp:cNvPr id="0" name=""/>
        <dsp:cNvSpPr/>
      </dsp:nvSpPr>
      <dsp:spPr>
        <a:xfrm>
          <a:off x="0" y="90482"/>
          <a:ext cx="3120884" cy="1340003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Brazil (Budget Sec)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Philippines (DBM)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Mexico (SHCP)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16 budget  Government agencies</a:t>
          </a:r>
        </a:p>
      </dsp:txBody>
      <dsp:txXfrm>
        <a:off x="29436" y="119918"/>
        <a:ext cx="2125747" cy="946130"/>
      </dsp:txXfrm>
    </dsp:sp>
    <dsp:sp modelId="{82057F03-AD20-4DDF-B82E-C9A0AB89D0BF}">
      <dsp:nvSpPr>
        <dsp:cNvPr id="0" name=""/>
        <dsp:cNvSpPr/>
      </dsp:nvSpPr>
      <dsp:spPr>
        <a:xfrm>
          <a:off x="1756847" y="270922"/>
          <a:ext cx="2058060" cy="2058060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Government (19)</a:t>
          </a:r>
        </a:p>
      </dsp:txBody>
      <dsp:txXfrm>
        <a:off x="2359639" y="873714"/>
        <a:ext cx="1455268" cy="1455268"/>
      </dsp:txXfrm>
    </dsp:sp>
    <dsp:sp modelId="{790BA7D8-1CAE-4799-9445-112A5FD8A62B}">
      <dsp:nvSpPr>
        <dsp:cNvPr id="0" name=""/>
        <dsp:cNvSpPr/>
      </dsp:nvSpPr>
      <dsp:spPr>
        <a:xfrm rot="5400000">
          <a:off x="3909968" y="270922"/>
          <a:ext cx="2058060" cy="2058060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Intl Orgs/ Networks (10)</a:t>
          </a:r>
        </a:p>
      </dsp:txBody>
      <dsp:txXfrm rot="-5400000">
        <a:off x="3909968" y="873714"/>
        <a:ext cx="1455268" cy="1455268"/>
      </dsp:txXfrm>
    </dsp:sp>
    <dsp:sp modelId="{4DB7202D-0F1D-458A-BF5B-DE32AB0B950C}">
      <dsp:nvSpPr>
        <dsp:cNvPr id="0" name=""/>
        <dsp:cNvSpPr/>
      </dsp:nvSpPr>
      <dsp:spPr>
        <a:xfrm rot="10800000">
          <a:off x="3909968" y="2424043"/>
          <a:ext cx="2058060" cy="2058060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Funders/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Foundations (4)</a:t>
          </a:r>
        </a:p>
      </dsp:txBody>
      <dsp:txXfrm rot="10800000">
        <a:off x="3909968" y="2424043"/>
        <a:ext cx="1455268" cy="1455268"/>
      </dsp:txXfrm>
    </dsp:sp>
    <dsp:sp modelId="{FF92A654-BE29-4D6E-87EA-9CA1E7789D08}">
      <dsp:nvSpPr>
        <dsp:cNvPr id="0" name=""/>
        <dsp:cNvSpPr/>
      </dsp:nvSpPr>
      <dsp:spPr>
        <a:xfrm rot="16200000">
          <a:off x="1756847" y="2424043"/>
          <a:ext cx="2058060" cy="2058060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Civil Society Organization (15)</a:t>
          </a:r>
        </a:p>
      </dsp:txBody>
      <dsp:txXfrm rot="5400000">
        <a:off x="2359639" y="2424043"/>
        <a:ext cx="1455268" cy="1455268"/>
      </dsp:txXfrm>
    </dsp:sp>
    <dsp:sp modelId="{48F69FB1-2362-4237-9F7F-B953079E3E30}">
      <dsp:nvSpPr>
        <dsp:cNvPr id="0" name=""/>
        <dsp:cNvSpPr/>
      </dsp:nvSpPr>
      <dsp:spPr>
        <a:xfrm>
          <a:off x="3507149" y="1948741"/>
          <a:ext cx="710577" cy="617893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EADE-C99C-4E08-908E-2200D4B51F91}">
      <dsp:nvSpPr>
        <dsp:cNvPr id="0" name=""/>
        <dsp:cNvSpPr/>
      </dsp:nvSpPr>
      <dsp:spPr>
        <a:xfrm rot="10800000">
          <a:off x="3507149" y="2186392"/>
          <a:ext cx="710577" cy="617893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4FF4-AAA4-4435-BBFD-B029878B440A}">
      <dsp:nvSpPr>
        <dsp:cNvPr id="0" name=""/>
        <dsp:cNvSpPr/>
      </dsp:nvSpPr>
      <dsp:spPr>
        <a:xfrm>
          <a:off x="0" y="0"/>
          <a:ext cx="4962695" cy="4850883"/>
        </a:xfrm>
        <a:prstGeom prst="ellipse">
          <a:avLst/>
        </a:prstGeom>
        <a:solidFill>
          <a:srgbClr val="F6A20A">
            <a:alpha val="6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of Practice</a:t>
          </a:r>
        </a:p>
      </dsp:txBody>
      <dsp:txXfrm>
        <a:off x="1787563" y="242544"/>
        <a:ext cx="1387569" cy="727632"/>
      </dsp:txXfrm>
    </dsp:sp>
    <dsp:sp modelId="{5DC19A69-4F91-4BE8-8578-CEB1F1257CAF}">
      <dsp:nvSpPr>
        <dsp:cNvPr id="0" name=""/>
        <dsp:cNvSpPr/>
      </dsp:nvSpPr>
      <dsp:spPr>
        <a:xfrm>
          <a:off x="598096" y="886780"/>
          <a:ext cx="3880706" cy="3705453"/>
        </a:xfrm>
        <a:prstGeom prst="ellipse">
          <a:avLst/>
        </a:prstGeom>
        <a:solidFill>
          <a:srgbClr val="F78609"/>
        </a:solidFill>
        <a:ln w="133350" cap="sq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Partners</a:t>
          </a:r>
        </a:p>
      </dsp:txBody>
      <dsp:txXfrm>
        <a:off x="1860296" y="1109107"/>
        <a:ext cx="1356306" cy="666981"/>
      </dsp:txXfrm>
    </dsp:sp>
    <dsp:sp modelId="{3235F275-C0FA-4973-B9B8-E4BA481F3791}">
      <dsp:nvSpPr>
        <dsp:cNvPr id="0" name=""/>
        <dsp:cNvSpPr/>
      </dsp:nvSpPr>
      <dsp:spPr>
        <a:xfrm>
          <a:off x="1139940" y="1525748"/>
          <a:ext cx="2910529" cy="2910529"/>
        </a:xfrm>
        <a:prstGeom prst="ellips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Stewards</a:t>
          </a:r>
        </a:p>
      </dsp:txBody>
      <dsp:txXfrm>
        <a:off x="1917051" y="1744037"/>
        <a:ext cx="1356306" cy="654869"/>
      </dsp:txXfrm>
    </dsp:sp>
    <dsp:sp modelId="{85CCF631-0659-43F3-8279-30FFF7C8F41F}">
      <dsp:nvSpPr>
        <dsp:cNvPr id="0" name=""/>
        <dsp:cNvSpPr/>
      </dsp:nvSpPr>
      <dsp:spPr>
        <a:xfrm>
          <a:off x="1829619" y="2286250"/>
          <a:ext cx="1717251" cy="1756116"/>
        </a:xfrm>
        <a:prstGeom prst="ellipse">
          <a:avLst/>
        </a:prstGeom>
        <a:solidFill>
          <a:srgbClr val="FB53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 Stewards</a:t>
          </a:r>
        </a:p>
      </dsp:txBody>
      <dsp:txXfrm>
        <a:off x="2081105" y="2725279"/>
        <a:ext cx="1214280" cy="878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51986-0679-AC48-BAAD-96FEE2BCCB4C}">
      <dsp:nvSpPr>
        <dsp:cNvPr id="0" name=""/>
        <dsp:cNvSpPr/>
      </dsp:nvSpPr>
      <dsp:spPr>
        <a:xfrm>
          <a:off x="0" y="0"/>
          <a:ext cx="8334399" cy="4255477"/>
        </a:xfrm>
        <a:prstGeom prst="rightArrow">
          <a:avLst/>
        </a:prstGeom>
        <a:solidFill>
          <a:srgbClr val="FF6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AA1A7F-43F1-0C45-BB1B-9164F60FC53D}">
      <dsp:nvSpPr>
        <dsp:cNvPr id="0" name=""/>
        <dsp:cNvSpPr/>
      </dsp:nvSpPr>
      <dsp:spPr>
        <a:xfrm>
          <a:off x="119764" y="939141"/>
          <a:ext cx="1372305" cy="25696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Fiscal transparency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disclosure of high quality fiscal data &amp; information in budgets, forecasts, outturns </a:t>
          </a:r>
          <a:r>
            <a:rPr lang="en-US" sz="14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754" y="1006131"/>
        <a:ext cx="1238325" cy="2435630"/>
      </dsp:txXfrm>
    </dsp:sp>
    <dsp:sp modelId="{EB9E387C-CACA-1D4F-BB93-1C6F09299ABB}">
      <dsp:nvSpPr>
        <dsp:cNvPr id="0" name=""/>
        <dsp:cNvSpPr/>
      </dsp:nvSpPr>
      <dsp:spPr>
        <a:xfrm>
          <a:off x="1570694" y="922263"/>
          <a:ext cx="1480669" cy="26040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Public participation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Direct engagement by the public in fiscal policy  design &amp; implementation</a:t>
          </a:r>
        </a:p>
      </dsp:txBody>
      <dsp:txXfrm>
        <a:off x="1642974" y="994543"/>
        <a:ext cx="1336109" cy="2459519"/>
      </dsp:txXfrm>
    </dsp:sp>
    <dsp:sp modelId="{F6447F02-00AB-4A43-9DE6-C418D3411A60}">
      <dsp:nvSpPr>
        <dsp:cNvPr id="0" name=""/>
        <dsp:cNvSpPr/>
      </dsp:nvSpPr>
      <dsp:spPr>
        <a:xfrm>
          <a:off x="3157405" y="936596"/>
          <a:ext cx="1640022" cy="25897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Public officials held effectively to account  for stewardship of public resources</a:t>
          </a:r>
        </a:p>
      </dsp:txBody>
      <dsp:txXfrm>
        <a:off x="3237464" y="1016655"/>
        <a:ext cx="1479904" cy="2429629"/>
      </dsp:txXfrm>
    </dsp:sp>
    <dsp:sp modelId="{8F457A9E-B7F3-5E4B-BBD4-EB27BEF9E2BA}">
      <dsp:nvSpPr>
        <dsp:cNvPr id="0" name=""/>
        <dsp:cNvSpPr/>
      </dsp:nvSpPr>
      <dsp:spPr>
        <a:xfrm>
          <a:off x="4906027" y="922204"/>
          <a:ext cx="1482528" cy="26041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fiscal outcomes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fairer, more efficient &amp; effective taxation &amp; public services, more legitimate &amp; sustainable fiscal performance</a:t>
          </a:r>
        </a:p>
      </dsp:txBody>
      <dsp:txXfrm>
        <a:off x="4978398" y="994575"/>
        <a:ext cx="1337786" cy="2459388"/>
      </dsp:txXfrm>
    </dsp:sp>
    <dsp:sp modelId="{350F245A-C6D8-F34F-BB05-D6FEC1A5E2CD}">
      <dsp:nvSpPr>
        <dsp:cNvPr id="0" name=""/>
        <dsp:cNvSpPr/>
      </dsp:nvSpPr>
      <dsp:spPr>
        <a:xfrm>
          <a:off x="6462778" y="914101"/>
          <a:ext cx="1504662" cy="2647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Improved social, economic and environmental outcomes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e.g.  Improvement in SDG indicators</a:t>
          </a:r>
        </a:p>
      </dsp:txBody>
      <dsp:txXfrm>
        <a:off x="6536230" y="987553"/>
        <a:ext cx="1357758" cy="250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346B6-3CC9-4619-8209-FC81BC2F2189}">
      <dsp:nvSpPr>
        <dsp:cNvPr id="0" name=""/>
        <dsp:cNvSpPr/>
      </dsp:nvSpPr>
      <dsp:spPr>
        <a:xfrm>
          <a:off x="4359443" y="3747857"/>
          <a:ext cx="2575961" cy="166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Consultation on Policy Statement, and annual proposal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Public hearings +Submissions on money Bills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Independent Fiscal Institutions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sp:txBody>
      <dsp:txXfrm>
        <a:off x="5168887" y="4201672"/>
        <a:ext cx="1729863" cy="1178169"/>
      </dsp:txXfrm>
    </dsp:sp>
    <dsp:sp modelId="{1F250CCE-6473-40DA-9EFD-7318CA96212D}">
      <dsp:nvSpPr>
        <dsp:cNvPr id="0" name=""/>
        <dsp:cNvSpPr/>
      </dsp:nvSpPr>
      <dsp:spPr>
        <a:xfrm>
          <a:off x="173933" y="3805884"/>
          <a:ext cx="2541212" cy="1552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Complaint mechanisms &amp; feedback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Bottom Up budgeting / Participatory Budgeting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Citizen engaging &amp; monitoring online 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sp:txBody>
      <dsp:txXfrm>
        <a:off x="208038" y="4228135"/>
        <a:ext cx="1710638" cy="1096229"/>
      </dsp:txXfrm>
    </dsp:sp>
    <dsp:sp modelId="{841AF87A-6A08-494C-9497-1A80CED7700D}">
      <dsp:nvSpPr>
        <dsp:cNvPr id="0" name=""/>
        <dsp:cNvSpPr/>
      </dsp:nvSpPr>
      <dsp:spPr>
        <a:xfrm>
          <a:off x="4335422" y="350290"/>
          <a:ext cx="2624003" cy="1641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</a:t>
          </a: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Pre-budget hearings / consultations / submissions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Public Councils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Tax policy reviews &amp; consultations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Bottom-Up consultations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Online mechanisms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  </a:t>
          </a:r>
        </a:p>
      </dsp:txBody>
      <dsp:txXfrm>
        <a:off x="5158671" y="386338"/>
        <a:ext cx="1764706" cy="1158658"/>
      </dsp:txXfrm>
    </dsp:sp>
    <dsp:sp modelId="{BC3CED0C-C7FD-4ED1-98DA-93F983AD8804}">
      <dsp:nvSpPr>
        <dsp:cNvPr id="0" name=""/>
        <dsp:cNvSpPr/>
      </dsp:nvSpPr>
      <dsp:spPr>
        <a:xfrm>
          <a:off x="22299" y="333988"/>
          <a:ext cx="2948497" cy="2132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SAI engagement on audit planning, and conduct of performance audits (budget monitor)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Legislative consultation on departmental reviews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- Social audits of</a:t>
          </a:r>
          <a:b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</a:br>
          <a:r>
            <a:rPr lang="en-US" sz="1000" b="0" i="0" kern="1200"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revenues +expenditures</a:t>
          </a:r>
          <a:endParaRPr lang="en-US" sz="1000" b="0" i="0" kern="1200" dirty="0">
            <a:latin typeface="Arial" panose="020B0604020202020204" pitchFamily="34" charset="0"/>
            <a:ea typeface="Arial" charset="0"/>
            <a:cs typeface="Arial" panose="020B0604020202020204" pitchFamily="34" charset="0"/>
          </a:endParaRPr>
        </a:p>
      </dsp:txBody>
      <dsp:txXfrm>
        <a:off x="69151" y="380840"/>
        <a:ext cx="1970244" cy="1505937"/>
      </dsp:txXfrm>
    </dsp:sp>
    <dsp:sp modelId="{BCCC1D97-8F47-43EF-9A34-509686FCCFCB}">
      <dsp:nvSpPr>
        <dsp:cNvPr id="0" name=""/>
        <dsp:cNvSpPr/>
      </dsp:nvSpPr>
      <dsp:spPr>
        <a:xfrm>
          <a:off x="1356622" y="688323"/>
          <a:ext cx="2105335" cy="2003640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Audit and oversight</a:t>
          </a:r>
          <a:endParaRPr lang="en-U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73260" y="1275176"/>
        <a:ext cx="1488697" cy="1416787"/>
      </dsp:txXfrm>
    </dsp:sp>
    <dsp:sp modelId="{646996FA-ED0B-4942-825E-E4A5F6C84460}">
      <dsp:nvSpPr>
        <dsp:cNvPr id="0" name=""/>
        <dsp:cNvSpPr/>
      </dsp:nvSpPr>
      <dsp:spPr>
        <a:xfrm rot="5400000">
          <a:off x="3646108" y="688605"/>
          <a:ext cx="1983184" cy="2026016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Executive Budget Preparation</a:t>
          </a:r>
          <a:endParaRPr lang="en-U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624693" y="1290882"/>
        <a:ext cx="1432610" cy="1402323"/>
      </dsp:txXfrm>
    </dsp:sp>
    <dsp:sp modelId="{1142F58D-266C-4806-A5E0-A469571C4F24}">
      <dsp:nvSpPr>
        <dsp:cNvPr id="0" name=""/>
        <dsp:cNvSpPr/>
      </dsp:nvSpPr>
      <dsp:spPr>
        <a:xfrm rot="10800000">
          <a:off x="3630856" y="2855094"/>
          <a:ext cx="2030170" cy="2038366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Legislative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approval</a:t>
          </a:r>
        </a:p>
      </dsp:txBody>
      <dsp:txXfrm rot="10800000">
        <a:off x="3630856" y="2855094"/>
        <a:ext cx="1435547" cy="1441342"/>
      </dsp:txXfrm>
    </dsp:sp>
    <dsp:sp modelId="{797FAB98-536B-42F9-B8E7-71B0BA2E92C2}">
      <dsp:nvSpPr>
        <dsp:cNvPr id="0" name=""/>
        <dsp:cNvSpPr/>
      </dsp:nvSpPr>
      <dsp:spPr>
        <a:xfrm rot="16200000">
          <a:off x="1414898" y="2821610"/>
          <a:ext cx="1994608" cy="2105335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Budget Implementation</a:t>
          </a:r>
          <a:endParaRPr lang="en-U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976173" y="2876974"/>
        <a:ext cx="1488697" cy="1410401"/>
      </dsp:txXfrm>
    </dsp:sp>
    <dsp:sp modelId="{01E7A100-8D38-4D5D-B1C3-55C61F6C81B8}">
      <dsp:nvSpPr>
        <dsp:cNvPr id="0" name=""/>
        <dsp:cNvSpPr/>
      </dsp:nvSpPr>
      <dsp:spPr>
        <a:xfrm>
          <a:off x="3146794" y="2232850"/>
          <a:ext cx="779567" cy="677884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B82D4-57F2-41AF-B178-AF9152BE72ED}">
      <dsp:nvSpPr>
        <dsp:cNvPr id="0" name=""/>
        <dsp:cNvSpPr/>
      </dsp:nvSpPr>
      <dsp:spPr>
        <a:xfrm rot="10800000">
          <a:off x="3146794" y="2493575"/>
          <a:ext cx="779567" cy="677884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2FB60-DE29-46A3-B775-2E12CC5B27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-14710" y="-15239"/>
            <a:ext cx="9167024" cy="6217918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  <a:gd name="connsiteX0" fmla="*/ 748146 w 9144000"/>
              <a:gd name="connsiteY0" fmla="*/ 483523 h 6217920"/>
              <a:gd name="connsiteX1" fmla="*/ 9144000 w 9144000"/>
              <a:gd name="connsiteY1" fmla="*/ 0 h 6217920"/>
              <a:gd name="connsiteX2" fmla="*/ 9144000 w 9144000"/>
              <a:gd name="connsiteY2" fmla="*/ 5821680 h 6217920"/>
              <a:gd name="connsiteX3" fmla="*/ 0 w 9144000"/>
              <a:gd name="connsiteY3" fmla="*/ 6217920 h 6217920"/>
              <a:gd name="connsiteX4" fmla="*/ 0 w 9144000"/>
              <a:gd name="connsiteY4" fmla="*/ 426720 h 6217920"/>
              <a:gd name="connsiteX5" fmla="*/ 748146 w 9144000"/>
              <a:gd name="connsiteY5" fmla="*/ 483523 h 6217920"/>
              <a:gd name="connsiteX0" fmla="*/ 748146 w 9144000"/>
              <a:gd name="connsiteY0" fmla="*/ 483523 h 6217920"/>
              <a:gd name="connsiteX1" fmla="*/ 9144000 w 9144000"/>
              <a:gd name="connsiteY1" fmla="*/ 0 h 6217920"/>
              <a:gd name="connsiteX2" fmla="*/ 9144000 w 9144000"/>
              <a:gd name="connsiteY2" fmla="*/ 5821680 h 6217920"/>
              <a:gd name="connsiteX3" fmla="*/ 0 w 9144000"/>
              <a:gd name="connsiteY3" fmla="*/ 6217920 h 6217920"/>
              <a:gd name="connsiteX4" fmla="*/ 864524 w 9144000"/>
              <a:gd name="connsiteY4" fmla="*/ 1540625 h 6217920"/>
              <a:gd name="connsiteX5" fmla="*/ 748146 w 9144000"/>
              <a:gd name="connsiteY5" fmla="*/ 483523 h 6217920"/>
              <a:gd name="connsiteX0" fmla="*/ 748146 w 9144000"/>
              <a:gd name="connsiteY0" fmla="*/ 483523 h 6217920"/>
              <a:gd name="connsiteX1" fmla="*/ 9144000 w 9144000"/>
              <a:gd name="connsiteY1" fmla="*/ 0 h 6217920"/>
              <a:gd name="connsiteX2" fmla="*/ 9144000 w 9144000"/>
              <a:gd name="connsiteY2" fmla="*/ 5821680 h 6217920"/>
              <a:gd name="connsiteX3" fmla="*/ 0 w 9144000"/>
              <a:gd name="connsiteY3" fmla="*/ 6217920 h 6217920"/>
              <a:gd name="connsiteX4" fmla="*/ 748146 w 9144000"/>
              <a:gd name="connsiteY4" fmla="*/ 483523 h 6217920"/>
              <a:gd name="connsiteX0" fmla="*/ 0 w 9160625"/>
              <a:gd name="connsiteY0" fmla="*/ 9697 h 6217920"/>
              <a:gd name="connsiteX1" fmla="*/ 9160625 w 9160625"/>
              <a:gd name="connsiteY1" fmla="*/ 0 h 6217920"/>
              <a:gd name="connsiteX2" fmla="*/ 9160625 w 9160625"/>
              <a:gd name="connsiteY2" fmla="*/ 5821680 h 6217920"/>
              <a:gd name="connsiteX3" fmla="*/ 16625 w 9160625"/>
              <a:gd name="connsiteY3" fmla="*/ 6217920 h 6217920"/>
              <a:gd name="connsiteX4" fmla="*/ 0 w 9160625"/>
              <a:gd name="connsiteY4" fmla="*/ 9697 h 6217920"/>
              <a:gd name="connsiteX0" fmla="*/ 0 w 9160625"/>
              <a:gd name="connsiteY0" fmla="*/ 9697 h 6201294"/>
              <a:gd name="connsiteX1" fmla="*/ 9160625 w 9160625"/>
              <a:gd name="connsiteY1" fmla="*/ 0 h 6201294"/>
              <a:gd name="connsiteX2" fmla="*/ 9160625 w 9160625"/>
              <a:gd name="connsiteY2" fmla="*/ 5821680 h 6201294"/>
              <a:gd name="connsiteX3" fmla="*/ 324196 w 9160625"/>
              <a:gd name="connsiteY3" fmla="*/ 6201294 h 6201294"/>
              <a:gd name="connsiteX4" fmla="*/ 0 w 9160625"/>
              <a:gd name="connsiteY4" fmla="*/ 9697 h 6201294"/>
              <a:gd name="connsiteX0" fmla="*/ 1599 w 9162224"/>
              <a:gd name="connsiteY0" fmla="*/ 9697 h 6209606"/>
              <a:gd name="connsiteX1" fmla="*/ 9162224 w 9162224"/>
              <a:gd name="connsiteY1" fmla="*/ 0 h 6209606"/>
              <a:gd name="connsiteX2" fmla="*/ 9162224 w 9162224"/>
              <a:gd name="connsiteY2" fmla="*/ 5821680 h 6209606"/>
              <a:gd name="connsiteX3" fmla="*/ 1599 w 9162224"/>
              <a:gd name="connsiteY3" fmla="*/ 6209606 h 6209606"/>
              <a:gd name="connsiteX4" fmla="*/ 1599 w 9162224"/>
              <a:gd name="connsiteY4" fmla="*/ 9697 h 6209606"/>
              <a:gd name="connsiteX0" fmla="*/ 1599 w 9162224"/>
              <a:gd name="connsiteY0" fmla="*/ 1384 h 6201293"/>
              <a:gd name="connsiteX1" fmla="*/ 8921155 w 9162224"/>
              <a:gd name="connsiteY1" fmla="*/ 0 h 6201293"/>
              <a:gd name="connsiteX2" fmla="*/ 9162224 w 9162224"/>
              <a:gd name="connsiteY2" fmla="*/ 5813367 h 6201293"/>
              <a:gd name="connsiteX3" fmla="*/ 1599 w 9162224"/>
              <a:gd name="connsiteY3" fmla="*/ 6201293 h 6201293"/>
              <a:gd name="connsiteX4" fmla="*/ 1599 w 9162224"/>
              <a:gd name="connsiteY4" fmla="*/ 1384 h 6201293"/>
              <a:gd name="connsiteX0" fmla="*/ 1599 w 9170537"/>
              <a:gd name="connsiteY0" fmla="*/ 1384 h 6201293"/>
              <a:gd name="connsiteX1" fmla="*/ 9170537 w 9170537"/>
              <a:gd name="connsiteY1" fmla="*/ 0 h 6201293"/>
              <a:gd name="connsiteX2" fmla="*/ 9162224 w 9170537"/>
              <a:gd name="connsiteY2" fmla="*/ 5813367 h 6201293"/>
              <a:gd name="connsiteX3" fmla="*/ 1599 w 9170537"/>
              <a:gd name="connsiteY3" fmla="*/ 6201293 h 6201293"/>
              <a:gd name="connsiteX4" fmla="*/ 1599 w 9170537"/>
              <a:gd name="connsiteY4" fmla="*/ 1384 h 6201293"/>
              <a:gd name="connsiteX0" fmla="*/ 1599 w 9170537"/>
              <a:gd name="connsiteY0" fmla="*/ 175952 h 6201293"/>
              <a:gd name="connsiteX1" fmla="*/ 9170537 w 9170537"/>
              <a:gd name="connsiteY1" fmla="*/ 0 h 6201293"/>
              <a:gd name="connsiteX2" fmla="*/ 9162224 w 9170537"/>
              <a:gd name="connsiteY2" fmla="*/ 5813367 h 6201293"/>
              <a:gd name="connsiteX3" fmla="*/ 1599 w 9170537"/>
              <a:gd name="connsiteY3" fmla="*/ 6201293 h 6201293"/>
              <a:gd name="connsiteX4" fmla="*/ 1599 w 9170537"/>
              <a:gd name="connsiteY4" fmla="*/ 175952 h 6201293"/>
              <a:gd name="connsiteX0" fmla="*/ 1599 w 9170537"/>
              <a:gd name="connsiteY0" fmla="*/ 0 h 6208221"/>
              <a:gd name="connsiteX1" fmla="*/ 9170537 w 9170537"/>
              <a:gd name="connsiteY1" fmla="*/ 6928 h 6208221"/>
              <a:gd name="connsiteX2" fmla="*/ 9162224 w 9170537"/>
              <a:gd name="connsiteY2" fmla="*/ 5820295 h 6208221"/>
              <a:gd name="connsiteX3" fmla="*/ 1599 w 9170537"/>
              <a:gd name="connsiteY3" fmla="*/ 6208221 h 6208221"/>
              <a:gd name="connsiteX4" fmla="*/ 1599 w 9170537"/>
              <a:gd name="connsiteY4" fmla="*/ 0 h 6208221"/>
              <a:gd name="connsiteX0" fmla="*/ 26 w 9168964"/>
              <a:gd name="connsiteY0" fmla="*/ 0 h 6208221"/>
              <a:gd name="connsiteX1" fmla="*/ 9168964 w 9168964"/>
              <a:gd name="connsiteY1" fmla="*/ 6928 h 6208221"/>
              <a:gd name="connsiteX2" fmla="*/ 9160651 w 9168964"/>
              <a:gd name="connsiteY2" fmla="*/ 5820295 h 6208221"/>
              <a:gd name="connsiteX3" fmla="*/ 26 w 9168964"/>
              <a:gd name="connsiteY3" fmla="*/ 6208221 h 6208221"/>
              <a:gd name="connsiteX4" fmla="*/ 26 w 9168964"/>
              <a:gd name="connsiteY4" fmla="*/ 0 h 6208221"/>
              <a:gd name="connsiteX0" fmla="*/ 6398 w 9175336"/>
              <a:gd name="connsiteY0" fmla="*/ 0 h 6208221"/>
              <a:gd name="connsiteX1" fmla="*/ 9175336 w 9175336"/>
              <a:gd name="connsiteY1" fmla="*/ 6928 h 6208221"/>
              <a:gd name="connsiteX2" fmla="*/ 9167023 w 9175336"/>
              <a:gd name="connsiteY2" fmla="*/ 5820295 h 6208221"/>
              <a:gd name="connsiteX3" fmla="*/ 6398 w 9175336"/>
              <a:gd name="connsiteY3" fmla="*/ 6208221 h 6208221"/>
              <a:gd name="connsiteX4" fmla="*/ 6398 w 9175336"/>
              <a:gd name="connsiteY4" fmla="*/ 0 h 6208221"/>
              <a:gd name="connsiteX0" fmla="*/ 6398 w 9233526"/>
              <a:gd name="connsiteY0" fmla="*/ 0 h 6208221"/>
              <a:gd name="connsiteX1" fmla="*/ 9233526 w 9233526"/>
              <a:gd name="connsiteY1" fmla="*/ 397626 h 6208221"/>
              <a:gd name="connsiteX2" fmla="*/ 9167023 w 9233526"/>
              <a:gd name="connsiteY2" fmla="*/ 5820295 h 6208221"/>
              <a:gd name="connsiteX3" fmla="*/ 6398 w 9233526"/>
              <a:gd name="connsiteY3" fmla="*/ 6208221 h 6208221"/>
              <a:gd name="connsiteX4" fmla="*/ 6398 w 9233526"/>
              <a:gd name="connsiteY4" fmla="*/ 0 h 6208221"/>
              <a:gd name="connsiteX0" fmla="*/ 6398 w 9167024"/>
              <a:gd name="connsiteY0" fmla="*/ 9697 h 6217918"/>
              <a:gd name="connsiteX1" fmla="*/ 9167024 w 9167024"/>
              <a:gd name="connsiteY1" fmla="*/ 0 h 6217918"/>
              <a:gd name="connsiteX2" fmla="*/ 9167023 w 9167024"/>
              <a:gd name="connsiteY2" fmla="*/ 5829992 h 6217918"/>
              <a:gd name="connsiteX3" fmla="*/ 6398 w 9167024"/>
              <a:gd name="connsiteY3" fmla="*/ 6217918 h 6217918"/>
              <a:gd name="connsiteX4" fmla="*/ 6398 w 9167024"/>
              <a:gd name="connsiteY4" fmla="*/ 9697 h 621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024" h="6217918">
                <a:moveTo>
                  <a:pt x="6398" y="9697"/>
                </a:moveTo>
                <a:lnTo>
                  <a:pt x="9167024" y="0"/>
                </a:lnTo>
                <a:cubicBezTo>
                  <a:pt x="9167024" y="1943331"/>
                  <a:pt x="9167023" y="3886661"/>
                  <a:pt x="9167023" y="5829992"/>
                </a:cubicBezTo>
                <a:lnTo>
                  <a:pt x="6398" y="6217918"/>
                </a:lnTo>
                <a:cubicBezTo>
                  <a:pt x="856" y="4148510"/>
                  <a:pt x="-4685" y="1505526"/>
                  <a:pt x="6398" y="9697"/>
                </a:cubicBez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6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B91E27-631F-DD44-B997-755395097DA4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7A77D-E550-B048-9812-B29F86320CB2}"/>
              </a:ext>
            </a:extLst>
          </p:cNvPr>
          <p:cNvSpPr txBox="1"/>
          <p:nvPr/>
        </p:nvSpPr>
        <p:spPr>
          <a:xfrm>
            <a:off x="407935" y="728004"/>
            <a:ext cx="8328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Public Participation &amp; Meaningful Transparency in Fiscal Policy Planning  </a:t>
            </a: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Expenditure Management Network in Asia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Seoul, Korea</a:t>
            </a:r>
          </a:p>
          <a:p>
            <a:r>
              <a:rPr lang="en-US" i="1" dirty="0">
                <a:solidFill>
                  <a:schemeClr val="bg1"/>
                </a:solidFill>
                <a:latin typeface="Arial"/>
                <a:cs typeface="Arial"/>
              </a:rPr>
              <a:t>March 19, 2019</a:t>
            </a:r>
          </a:p>
          <a:p>
            <a:endParaRPr lang="en-US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Juan Pablo Guerrero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Network Director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22FD2D-5FF7-224F-BA4F-CAF616E50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50" y="3097868"/>
            <a:ext cx="3974515" cy="2886603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F46681EF-ABF4-424C-A72F-82C17AFD548B}"/>
              </a:ext>
            </a:extLst>
          </p:cNvPr>
          <p:cNvSpPr/>
          <p:nvPr/>
        </p:nvSpPr>
        <p:spPr>
          <a:xfrm flipH="1">
            <a:off x="5038165" y="5862918"/>
            <a:ext cx="4114799" cy="128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CFDFFD-C022-4923-B0F7-F9613CD7BF3D}"/>
              </a:ext>
            </a:extLst>
          </p:cNvPr>
          <p:cNvSpPr txBox="1"/>
          <p:nvPr/>
        </p:nvSpPr>
        <p:spPr>
          <a:xfrm>
            <a:off x="633133" y="768131"/>
            <a:ext cx="787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Missing: Budget Data on Public Service Delivery </a:t>
            </a:r>
            <a:b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3EBF1B-6285-42D2-B0F7-345065C7991B}"/>
              </a:ext>
            </a:extLst>
          </p:cNvPr>
          <p:cNvSpPr/>
          <p:nvPr/>
        </p:nvSpPr>
        <p:spPr>
          <a:xfrm>
            <a:off x="633132" y="2042157"/>
            <a:ext cx="7877735" cy="314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length and complexity of the funding chain + the different data sets involved</a:t>
            </a:r>
          </a:p>
          <a:p>
            <a:pPr marL="457200" indent="-45720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and fiscal reports show spending by ministry, citizens cannot see the budgets or performance information down to their local service delivery units </a:t>
            </a:r>
          </a:p>
          <a:p>
            <a:pPr marL="457200" indent="-457200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transparency of spending of individual service delivery units e.g. schools, hospitals</a:t>
            </a:r>
          </a:p>
        </p:txBody>
      </p:sp>
    </p:spTree>
    <p:extLst>
      <p:ext uri="{BB962C8B-B14F-4D97-AF65-F5344CB8AC3E}">
        <p14:creationId xmlns:p14="http://schemas.microsoft.com/office/powerpoint/2010/main" val="206093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0753" y="4699121"/>
            <a:ext cx="881342" cy="109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/>
        </p:blipFill>
        <p:spPr>
          <a:xfrm>
            <a:off x="2003553" y="734025"/>
            <a:ext cx="5126996" cy="1020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0188" y="2376697"/>
            <a:ext cx="166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Accessibility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04" y="2211880"/>
            <a:ext cx="791360" cy="791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0188" y="3196657"/>
            <a:ext cx="130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Openness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97" y="3013346"/>
            <a:ext cx="791360" cy="7913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54521" y="3987176"/>
            <a:ext cx="17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Inclusiveness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02" y="3700883"/>
            <a:ext cx="791360" cy="791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4F8787-072B-CF48-86A7-036877546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93" y="4492242"/>
            <a:ext cx="791360" cy="7913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A668F4-EE3E-5F49-90AB-1BEDE049342C}"/>
              </a:ext>
            </a:extLst>
          </p:cNvPr>
          <p:cNvSpPr txBox="1"/>
          <p:nvPr/>
        </p:nvSpPr>
        <p:spPr>
          <a:xfrm>
            <a:off x="2227595" y="4616782"/>
            <a:ext cx="239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Respect for self-expression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91296D-599F-554B-BF2D-9558C6303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84" y="5179778"/>
            <a:ext cx="791360" cy="791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3A7C24-8D8A-5440-82D3-92152C65EFC8}"/>
              </a:ext>
            </a:extLst>
          </p:cNvPr>
          <p:cNvSpPr txBox="1"/>
          <p:nvPr/>
        </p:nvSpPr>
        <p:spPr>
          <a:xfrm>
            <a:off x="2227595" y="5432164"/>
            <a:ext cx="16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Timeliness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9F478-17D1-F24C-813F-351F38C7C8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9" y="2240737"/>
            <a:ext cx="791360" cy="791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88069A-181F-7648-BA8B-794FBE2DED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13" y="3032852"/>
            <a:ext cx="791360" cy="791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167688-5859-7149-9479-13342E2A77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07" y="3730495"/>
            <a:ext cx="791360" cy="7913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9A349A-2E10-BB48-86A5-CC428E2649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07" y="4537506"/>
            <a:ext cx="791360" cy="7913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FF6FCC-4884-6649-A961-7BE7B53A87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07" y="5263113"/>
            <a:ext cx="791360" cy="791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B5F5D3-EC2A-1C43-8916-D6F59A887FCD}"/>
              </a:ext>
            </a:extLst>
          </p:cNvPr>
          <p:cNvSpPr txBox="1"/>
          <p:nvPr/>
        </p:nvSpPr>
        <p:spPr>
          <a:xfrm>
            <a:off x="6075099" y="2468299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Depth /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Relevance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B85416-E50B-5C42-ADA4-F40C54948615}"/>
              </a:ext>
            </a:extLst>
          </p:cNvPr>
          <p:cNvSpPr txBox="1"/>
          <p:nvPr/>
        </p:nvSpPr>
        <p:spPr>
          <a:xfrm>
            <a:off x="6044750" y="327243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Proportionality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5B9AE7-29B6-604A-88CB-5CE9AF7F481A}"/>
              </a:ext>
            </a:extLst>
          </p:cNvPr>
          <p:cNvSpPr txBox="1"/>
          <p:nvPr/>
        </p:nvSpPr>
        <p:spPr>
          <a:xfrm>
            <a:off x="6048140" y="4038438"/>
            <a:ext cx="190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Sustainability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5BBC69-099B-6E4D-9240-747A2A19B99C}"/>
              </a:ext>
            </a:extLst>
          </p:cNvPr>
          <p:cNvSpPr txBox="1"/>
          <p:nvPr/>
        </p:nvSpPr>
        <p:spPr>
          <a:xfrm>
            <a:off x="6038687" y="478109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Complementarity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A621C-5D65-1E40-83BE-EAB01AE7B95B}"/>
              </a:ext>
            </a:extLst>
          </p:cNvPr>
          <p:cNvSpPr/>
          <p:nvPr/>
        </p:nvSpPr>
        <p:spPr>
          <a:xfrm>
            <a:off x="6069070" y="5419887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Reciprocity</a:t>
            </a:r>
          </a:p>
        </p:txBody>
      </p:sp>
      <p:sp>
        <p:nvSpPr>
          <p:cNvPr id="26" name="Marcador de número de diapositiva 2">
            <a:extLst>
              <a:ext uri="{FF2B5EF4-FFF2-40B4-BE49-F238E27FC236}">
                <a16:creationId xmlns:a16="http://schemas.microsoft.com/office/drawing/2014/main" id="{0548959E-C700-8149-AC03-6B7D1C0A9B8F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79C84A-C153-3E45-BC60-C2BD932DDEA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7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0753" y="4699121"/>
            <a:ext cx="881342" cy="109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/>
        </p:blipFill>
        <p:spPr>
          <a:xfrm>
            <a:off x="2003553" y="669497"/>
            <a:ext cx="5126996" cy="1020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8664" y="1989421"/>
            <a:ext cx="467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Core considerations</a:t>
            </a:r>
            <a:endParaRPr lang="en-US" sz="28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129" y="2685803"/>
            <a:ext cx="832288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Publish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information accessibly + meaningfully (address demand)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Clarity on the 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rules of engagement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in order to ensure clear expectations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Add value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relevance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to the process: inform well, on time, get feedback (speak to users), try to institutionalize, ensure a fair engagement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Reach out to those usually quiet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INCLUSION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Seek that public participation 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complement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government institutions do</a:t>
            </a:r>
          </a:p>
          <a:p>
            <a:pPr>
              <a:spcBef>
                <a:spcPts val="2400"/>
              </a:spcBef>
            </a:pPr>
            <a:endParaRPr lang="en-US" sz="11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7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F901CE3-5A39-D149-8497-A85367EB2CB1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13242D-7B3A-C34C-A3AB-27F5D6777145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1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0A612B-DB17-EC4D-A2D6-8D5B7211430F}"/>
              </a:ext>
            </a:extLst>
          </p:cNvPr>
          <p:cNvSpPr/>
          <p:nvPr/>
        </p:nvSpPr>
        <p:spPr>
          <a:xfrm>
            <a:off x="7817224" y="5871882"/>
            <a:ext cx="1066800" cy="73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4D4AA1-76AE-44AE-AB9C-B75442D7A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353560"/>
              </p:ext>
            </p:extLst>
          </p:nvPr>
        </p:nvGraphicFramePr>
        <p:xfrm>
          <a:off x="1189364" y="976039"/>
          <a:ext cx="6929717" cy="53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EA21AE-A927-4D2F-9E2F-09B0D3E30D62}"/>
              </a:ext>
            </a:extLst>
          </p:cNvPr>
          <p:cNvSpPr txBox="1"/>
          <p:nvPr/>
        </p:nvSpPr>
        <p:spPr>
          <a:xfrm>
            <a:off x="1058997" y="191852"/>
            <a:ext cx="719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mechanisms across the budget cycle</a:t>
            </a:r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F7FD6015-D5C2-4140-B4D4-46418232EAC8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0FCC42-884D-2B4B-8CE9-8291E36E5A6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7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19738F2-8541-41C5-96EC-D58964B4A52F}"/>
              </a:ext>
            </a:extLst>
          </p:cNvPr>
          <p:cNvGrpSpPr/>
          <p:nvPr/>
        </p:nvGrpSpPr>
        <p:grpSpPr>
          <a:xfrm>
            <a:off x="184339" y="1488544"/>
            <a:ext cx="2904476" cy="734619"/>
            <a:chOff x="924348" y="2747384"/>
            <a:chExt cx="4449277" cy="1079549"/>
          </a:xfrm>
        </p:grpSpPr>
        <p:pic>
          <p:nvPicPr>
            <p:cNvPr id="5122" name="Picture 2" descr="Image result for iap2 logo">
              <a:extLst>
                <a:ext uri="{FF2B5EF4-FFF2-40B4-BE49-F238E27FC236}">
                  <a16:creationId xmlns:a16="http://schemas.microsoft.com/office/drawing/2014/main" id="{7D068CEB-ADE6-4670-B076-5FBF4B195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10"/>
            <a:stretch/>
          </p:blipFill>
          <p:spPr bwMode="auto">
            <a:xfrm>
              <a:off x="924348" y="2747384"/>
              <a:ext cx="1657985" cy="107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iap2 logo">
              <a:extLst>
                <a:ext uri="{FF2B5EF4-FFF2-40B4-BE49-F238E27FC236}">
                  <a16:creationId xmlns:a16="http://schemas.microsoft.com/office/drawing/2014/main" id="{15F94A8B-A6CF-4C42-AF33-CEB84F4839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20"/>
            <a:stretch/>
          </p:blipFill>
          <p:spPr bwMode="auto">
            <a:xfrm>
              <a:off x="2311399" y="3050063"/>
              <a:ext cx="3062226" cy="57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969B6F-44BC-4F5E-941B-AE86D581813A}"/>
              </a:ext>
            </a:extLst>
          </p:cNvPr>
          <p:cNvSpPr txBox="1"/>
          <p:nvPr/>
        </p:nvSpPr>
        <p:spPr>
          <a:xfrm>
            <a:off x="629769" y="638674"/>
            <a:ext cx="7978588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Online tools in the Public participation spectrum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48E8EA-3097-4F48-A0BA-2C6DBBD0D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94056"/>
              </p:ext>
            </p:extLst>
          </p:nvPr>
        </p:nvGraphicFramePr>
        <p:xfrm>
          <a:off x="94128" y="2347811"/>
          <a:ext cx="9049871" cy="308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025">
                  <a:extLst>
                    <a:ext uri="{9D8B030D-6E8A-4147-A177-3AD203B41FA5}">
                      <a16:colId xmlns:a16="http://schemas.microsoft.com/office/drawing/2014/main" val="707317425"/>
                    </a:ext>
                  </a:extLst>
                </a:gridCol>
                <a:gridCol w="1417418">
                  <a:extLst>
                    <a:ext uri="{9D8B030D-6E8A-4147-A177-3AD203B41FA5}">
                      <a16:colId xmlns:a16="http://schemas.microsoft.com/office/drawing/2014/main" val="3777085278"/>
                    </a:ext>
                  </a:extLst>
                </a:gridCol>
                <a:gridCol w="1410550">
                  <a:extLst>
                    <a:ext uri="{9D8B030D-6E8A-4147-A177-3AD203B41FA5}">
                      <a16:colId xmlns:a16="http://schemas.microsoft.com/office/drawing/2014/main" val="2110937833"/>
                    </a:ext>
                  </a:extLst>
                </a:gridCol>
                <a:gridCol w="1620039">
                  <a:extLst>
                    <a:ext uri="{9D8B030D-6E8A-4147-A177-3AD203B41FA5}">
                      <a16:colId xmlns:a16="http://schemas.microsoft.com/office/drawing/2014/main" val="3202641098"/>
                    </a:ext>
                  </a:extLst>
                </a:gridCol>
                <a:gridCol w="1480379">
                  <a:extLst>
                    <a:ext uri="{9D8B030D-6E8A-4147-A177-3AD203B41FA5}">
                      <a16:colId xmlns:a16="http://schemas.microsoft.com/office/drawing/2014/main" val="2745459589"/>
                    </a:ext>
                  </a:extLst>
                </a:gridCol>
                <a:gridCol w="1857460">
                  <a:extLst>
                    <a:ext uri="{9D8B030D-6E8A-4147-A177-3AD203B41FA5}">
                      <a16:colId xmlns:a16="http://schemas.microsoft.com/office/drawing/2014/main" val="2724275201"/>
                    </a:ext>
                  </a:extLst>
                </a:gridCol>
              </a:tblGrid>
              <a:tr h="981519">
                <a:tc rowSpan="2"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EXAMPLE Tools </a:t>
                      </a:r>
                    </a:p>
                    <a:p>
                      <a:endParaRPr lang="en-US" sz="1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-Multiple audiences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-Multiple tools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-Multiple objectives</a:t>
                      </a:r>
                    </a:p>
                  </a:txBody>
                  <a:tcP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</a:t>
                      </a:r>
                    </a:p>
                  </a:txBody>
                  <a:tcP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</a:t>
                      </a:r>
                    </a:p>
                  </a:txBody>
                  <a:tcP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Involve</a:t>
                      </a:r>
                    </a:p>
                  </a:txBody>
                  <a:tcP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Collaborate </a:t>
                      </a:r>
                    </a:p>
                  </a:txBody>
                  <a:tcP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Empower</a:t>
                      </a:r>
                    </a:p>
                  </a:txBody>
                  <a:tcPr>
                    <a:solidFill>
                      <a:srgbClr val="FF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83183"/>
                  </a:ext>
                </a:extLst>
              </a:tr>
              <a:tr h="21030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-Newsletter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-Email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-Video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-Website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-Social Media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-Live Stream meetings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-Social media discussions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-Polls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-Blogs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-Workbook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-Ideation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-Surveys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-Polls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-Serious games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-Social media discussions</a:t>
                      </a:r>
                    </a:p>
                    <a:p>
                      <a:endParaRPr lang="en-US" sz="15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-Online fora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-Document co-creation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-Mapping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-Twitter chat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-Video meetings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-Decision making: 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voting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Participatory budgeting</a:t>
                      </a:r>
                    </a:p>
                    <a:p>
                      <a:r>
                        <a:rPr lang="en-US" sz="15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-Community actions (discussion fora)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36142"/>
                  </a:ext>
                </a:extLst>
              </a:tr>
            </a:tbl>
          </a:graphicData>
        </a:graphic>
      </p:graphicFrame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AB04B4E6-F453-B14E-A87B-72CEA8846489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7C4DC-7C2D-DF40-84AF-8BB7CFD81F81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1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6869" y="1725385"/>
            <a:ext cx="8042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Better</a:t>
            </a:r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resource allocation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subnational transfers in Mexico, with the role of the media and CSOs leading to changes in the criteria for investment projects approval to observe urban sustainable mobility)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Improvement in the</a:t>
            </a:r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provision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 public services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social accountability / monitoring experiences of sanitation in South Africa or social audits in India)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Better response to the </a:t>
            </a: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preferences of beneficiaries of services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Kenya devolution experiences and refining gender subsidies beneficiaries in Mexico)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705" y="641182"/>
            <a:ext cx="6976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latin typeface="Arial"/>
                <a:cs typeface="Arial"/>
              </a:rPr>
              <a:t>1. Policy Objectives of Public Participation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DD0054AE-A224-9547-B48D-29F8C4646A8B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A32418-6238-A74A-92B8-56CAEAD2A873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9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6869" y="1797103"/>
            <a:ext cx="80426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Opportunity for </a:t>
            </a:r>
            <a:r>
              <a:rPr lang="en-US" sz="20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marginalized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groups to exert some influence in decisions that affect them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(i.e.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-monitor in Nigeria which invites citizens to report budget waste, South Korea open consultations for budget implementation and in Indonesia, LAPOR, complaints on-line systems)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Greater impact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of social policies in development sectors: health sector, education, community level public works, etc. (participatory budgeting and social audits)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Increases </a:t>
            </a:r>
            <a:r>
              <a:rPr lang="en-US" sz="20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trust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&amp;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citizen compliance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(participatory budgeting)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6783" y="588005"/>
            <a:ext cx="518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latin typeface="Arial"/>
                <a:cs typeface="Arial"/>
              </a:rPr>
              <a:t>2. Public participation for what?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D161BEB0-390B-314D-BE07-5F1D5F74274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822431-167B-A942-8D46-94DA1FDBCFB2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5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512217" y="2067801"/>
            <a:ext cx="82104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Pre-budget hearings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usually open to all unless the mechanism is ad-hoc (Kyrgyz Rep., Malawi, Fiji, Ukraine, Sierra Leone, Benin)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Pre-budget consultations: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invitation w/ key stakeholders (India, Bangladesh, Malaysia, Botswana, Liberia, Mali, Benin, Nigeria, Guatemala, Ireland)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Pre-budget submissions: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invites to submit proposals; can be open to all, but not always feedback mechanisms (Canada, Australia, Tanzania, Ghana, South Africa, Zambia –tax-, DRC, Tanzania –tax-)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1620" y="542853"/>
            <a:ext cx="778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800" dirty="0">
                <a:solidFill>
                  <a:srgbClr val="FF6900"/>
                </a:solidFill>
                <a:latin typeface="Arial"/>
                <a:cs typeface="Arial"/>
              </a:rPr>
              <a:t>Examples of  PP mechanisms in the 2017 </a:t>
            </a:r>
          </a:p>
          <a:p>
            <a:pPr algn="ctr"/>
            <a:r>
              <a:rPr lang="en-US" sz="2800" dirty="0">
                <a:solidFill>
                  <a:srgbClr val="FF6900"/>
                </a:solidFill>
                <a:latin typeface="Arial"/>
                <a:cs typeface="Arial"/>
              </a:rPr>
              <a:t>     Open Budget Survey (Executive)</a:t>
            </a:r>
          </a:p>
        </p:txBody>
      </p:sp>
    </p:spTree>
    <p:extLst>
      <p:ext uri="{BB962C8B-B14F-4D97-AF65-F5344CB8AC3E}">
        <p14:creationId xmlns:p14="http://schemas.microsoft.com/office/powerpoint/2010/main" val="13327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700538" y="1980425"/>
            <a:ext cx="8019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councils: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representatives from civil society; some councils include reviewing policies &amp; draft bills that feed into the budget, including investment projects or service delivery (Kyrgyz Rep., Kazakhstan, Georgia, Croatia, Bulgaria, Japan, Brazil)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consultations on specific issues: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that may or may not affect the annual national budget (Moldova –tax, Croatia, Czech Republic, UK, Ghana)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Working groups: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convened for budget preparation;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agencies &amp; stakeholders discuss sector and cross- sector planning and prioritization (Kazakhstan, Russia, Kenya)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538" y="619929"/>
            <a:ext cx="7583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/>
                <a:cs typeface="Arial"/>
              </a:rPr>
              <a:t>2. Examples of  PP mechanisms in OBS 2017</a:t>
            </a:r>
          </a:p>
          <a:p>
            <a:pPr algn="ctr"/>
            <a:r>
              <a:rPr lang="en-US" sz="2800" dirty="0">
                <a:solidFill>
                  <a:srgbClr val="FF6900"/>
                </a:solidFill>
                <a:latin typeface="Arial"/>
                <a:cs typeface="Arial"/>
              </a:rPr>
              <a:t>(Executive)</a:t>
            </a:r>
          </a:p>
          <a:p>
            <a:pPr algn="ctr"/>
            <a:endParaRPr lang="en-US" sz="2000" dirty="0">
              <a:solidFill>
                <a:srgbClr val="FF69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5DEC67-C0A2-EA4A-A534-E59950211F91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6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3371" y="2261554"/>
            <a:ext cx="57772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GIFT network</a:t>
            </a:r>
          </a:p>
          <a:p>
            <a:pPr marL="457200" indent="-457200">
              <a:spcBef>
                <a:spcPts val="3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Public Participation has become part of PFM Governance?</a:t>
            </a:r>
          </a:p>
          <a:p>
            <a:pPr marL="457200" indent="-457200">
              <a:spcBef>
                <a:spcPts val="3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Participation in Fiscal Policies: Principles, Practices and Impact </a:t>
            </a: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35985" y="1035383"/>
            <a:ext cx="587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GIFT Network Presentation: Outline</a:t>
            </a:r>
          </a:p>
        </p:txBody>
      </p:sp>
    </p:spTree>
    <p:extLst>
      <p:ext uri="{BB962C8B-B14F-4D97-AF65-F5344CB8AC3E}">
        <p14:creationId xmlns:p14="http://schemas.microsoft.com/office/powerpoint/2010/main" val="322590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512217" y="2031781"/>
            <a:ext cx="8210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reporting mechanism: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to provide a platform for registering complaints/ provide feedback/ report waste/ respond to surveys (S-Korea, Malaysia, Indonesia, Mexico)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up consultations approach: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at the local level are used to inform agency budget proposals, subsequently submitted to the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(Philippines, Indonesia, Botswana)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Participatory budgeting mechanisms: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members directly decide how to spend part of a budget, enabling taxpayers to make the budget decisions that affect them (Philippines, Mexico, Portugal, South Korea)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20" y="619929"/>
            <a:ext cx="778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/>
                <a:cs typeface="Arial"/>
              </a:rPr>
              <a:t>3. Examples of  PP mechanisms in OBS 2017</a:t>
            </a:r>
          </a:p>
          <a:p>
            <a:pPr algn="ctr"/>
            <a:r>
              <a:rPr lang="en-US" sz="2800" dirty="0">
                <a:solidFill>
                  <a:srgbClr val="FF6900"/>
                </a:solidFill>
                <a:latin typeface="Arial"/>
                <a:cs typeface="Arial"/>
              </a:rPr>
              <a:t>(Executive)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DC2FE8-620A-6040-9FFE-12492C1F1EC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7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852996"/>
            <a:ext cx="82194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governance frameworks now put citizens at the center of reforms 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disclosure that responds to needs of users &amp; engaging the public on public services are growing practices around the world  </a:t>
            </a:r>
          </a:p>
          <a:p>
            <a:pPr lvl="0">
              <a:spcBef>
                <a:spcPts val="1200"/>
              </a:spcBef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digital tools provides opportunity to reach a much broader audience, playing a potentially crucial role in tackling trust deficits and in supporting better outcomes 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4269" y="811265"/>
            <a:ext cx="3216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highlight>
                  <a:srgbClr val="FF6900"/>
                </a:highligh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Main Takeaways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81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Stay tuned!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52E7A4-09B6-4C2F-B8AD-F59DFBFF45E1}"/>
              </a:ext>
            </a:extLst>
          </p:cNvPr>
          <p:cNvSpPr txBox="1"/>
          <p:nvPr/>
        </p:nvSpPr>
        <p:spPr>
          <a:xfrm>
            <a:off x="5231423" y="4539343"/>
            <a:ext cx="3068515" cy="1169551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Hewlett F.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Omidyar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Ford F.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DfID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1D8E7-DACE-46B7-8007-5B6B7010078E}"/>
              </a:ext>
            </a:extLst>
          </p:cNvPr>
          <p:cNvSpPr txBox="1"/>
          <p:nvPr/>
        </p:nvSpPr>
        <p:spPr>
          <a:xfrm>
            <a:off x="957943" y="4539343"/>
            <a:ext cx="2884715" cy="1384995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IBP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ILDA, 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CBPP, INESC,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Icefi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ACIJ,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-Fiscal,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Seknas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PSAM, Emerging M., NCDHR, Social Watch, (Fund.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Solidaridad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067AB5EE-FA22-4704-8152-558ABA51B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735523"/>
              </p:ext>
            </p:extLst>
          </p:nvPr>
        </p:nvGraphicFramePr>
        <p:xfrm>
          <a:off x="957943" y="1395110"/>
          <a:ext cx="7724876" cy="475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BCBAC2-4B3D-4DB5-843C-CD316F2A67FD}"/>
              </a:ext>
            </a:extLst>
          </p:cNvPr>
          <p:cNvSpPr txBox="1"/>
          <p:nvPr/>
        </p:nvSpPr>
        <p:spPr>
          <a:xfrm>
            <a:off x="1323473" y="465993"/>
            <a:ext cx="6862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Stewards - The 48 Champions</a:t>
            </a:r>
          </a:p>
          <a:p>
            <a:pPr algn="ctr">
              <a:spcBef>
                <a:spcPct val="0"/>
              </a:spcBef>
              <a:defRPr/>
            </a:pPr>
            <a:endParaRPr lang="en-US" sz="2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3CAA268D-7D1B-1541-9389-9D73FEE1FEB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2DF7B0-37D8-D842-8687-D31C9DCBD748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1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C461B0-DC03-714E-9124-E99904444388}"/>
              </a:ext>
            </a:extLst>
          </p:cNvPr>
          <p:cNvSpPr/>
          <p:nvPr/>
        </p:nvSpPr>
        <p:spPr>
          <a:xfrm>
            <a:off x="7817224" y="5871882"/>
            <a:ext cx="1013011" cy="699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7853" y="370340"/>
            <a:ext cx="668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Budget Authorities - Stewards of GIFT</a:t>
            </a: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444C2553-59DF-0B4A-BD6E-165775DB76D9}"/>
              </a:ext>
            </a:extLst>
          </p:cNvPr>
          <p:cNvSpPr/>
          <p:nvPr/>
        </p:nvSpPr>
        <p:spPr>
          <a:xfrm>
            <a:off x="674406" y="1067058"/>
            <a:ext cx="7913782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Secretary of Budget and Planning of </a:t>
            </a:r>
            <a:r>
              <a:rPr lang="en-US" sz="1600" b="1" u="sng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Budget and Management of the </a:t>
            </a:r>
            <a:r>
              <a:rPr lang="en-US" sz="1600" b="1" u="sng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Treasury Department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Finance, </a:t>
            </a:r>
            <a:r>
              <a:rPr lang="en-US" sz="1600" b="1" u="sng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Department of the National Treasury,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Secretariat of Planning &amp; Economic &amp; Social Development,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Paraguay</a:t>
            </a:r>
            <a:r>
              <a:rPr lang="en-US" sz="16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Salvador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Dominican Republic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Economy &amp;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the Budget &amp; Planning,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Uruguay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Budget and National Planning,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Directorate of the Ministry of the Treasury,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Economy &amp; Finance,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 of the Budget of the Ministry of the Treasury,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 of the National Budget, Ministry of the Treasury, </a:t>
            </a: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200"/>
              </a:spcBef>
            </a:pPr>
            <a:r>
              <a:rPr lang="en-US" sz="1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closely with partners: Slovenia, Egypt, Liberia, Senegal, Ireland, Scotland</a:t>
            </a:r>
          </a:p>
        </p:txBody>
      </p:sp>
    </p:spTree>
    <p:extLst>
      <p:ext uri="{BB962C8B-B14F-4D97-AF65-F5344CB8AC3E}">
        <p14:creationId xmlns:p14="http://schemas.microsoft.com/office/powerpoint/2010/main" val="362971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8" y="1217220"/>
            <a:ext cx="826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s-ES_tradnl" sz="2400" dirty="0"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200" smtClean="0">
                <a:solidFill>
                  <a:srgbClr val="7F7F7F"/>
                </a:solidFill>
                <a:cs typeface="Arial"/>
              </a:rPr>
              <a:pPr algn="r">
                <a:defRPr/>
              </a:pPr>
              <a:t>5</a:t>
            </a:fld>
            <a:endParaRPr lang="en-US" sz="1200" dirty="0">
              <a:solidFill>
                <a:srgbClr val="7F7F7F"/>
              </a:solidFill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76226" y="316025"/>
            <a:ext cx="393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bodies of GIFT  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5AA31AE-FCBC-4BA3-93CC-C87F3DE8078F}"/>
              </a:ext>
            </a:extLst>
          </p:cNvPr>
          <p:cNvGraphicFramePr/>
          <p:nvPr>
            <p:extLst/>
          </p:nvPr>
        </p:nvGraphicFramePr>
        <p:xfrm>
          <a:off x="2226808" y="1043446"/>
          <a:ext cx="6750571" cy="485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45E137-C282-4079-B9BB-3CF14345ABD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831050" y="5644662"/>
            <a:ext cx="0" cy="423441"/>
          </a:xfrm>
          <a:prstGeom prst="line">
            <a:avLst/>
          </a:prstGeom>
          <a:ln>
            <a:solidFill>
              <a:srgbClr val="FF6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C27B07-5DA9-49E9-809F-2D1BCDB55F26}"/>
              </a:ext>
            </a:extLst>
          </p:cNvPr>
          <p:cNvSpPr/>
          <p:nvPr/>
        </p:nvSpPr>
        <p:spPr>
          <a:xfrm>
            <a:off x="3560238" y="6068103"/>
            <a:ext cx="2541624" cy="594860"/>
          </a:xfrm>
          <a:prstGeom prst="rect">
            <a:avLst/>
          </a:prstGeom>
          <a:ln>
            <a:solidFill>
              <a:srgbClr val="FF69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900"/>
                </a:solidFill>
              </a:rPr>
              <a:t>GIFT Coordination Team </a:t>
            </a:r>
          </a:p>
        </p:txBody>
      </p:sp>
    </p:spTree>
    <p:extLst>
      <p:ext uri="{BB962C8B-B14F-4D97-AF65-F5344CB8AC3E}">
        <p14:creationId xmlns:p14="http://schemas.microsoft.com/office/powerpoint/2010/main" val="409639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8778" y="450525"/>
            <a:ext cx="8586444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Fiscal Transparency (FT) + Public Participation (PP) lead to better fiscal and development outcomes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1613668"/>
              </p:ext>
            </p:extLst>
          </p:nvPr>
        </p:nvGraphicFramePr>
        <p:xfrm>
          <a:off x="404798" y="1806613"/>
          <a:ext cx="8334404" cy="425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C43EDADD-12EF-F440-A8DC-19473E106437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5681B0-813F-7A41-AA8F-5A78E14F835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2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071" y="1632345"/>
            <a:ext cx="8515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2008: Global Financial Crisis,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Governance,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of information alone is not sufficient for accountability </a:t>
            </a:r>
          </a:p>
          <a:p>
            <a:pPr marL="800100" lvl="1" indent="-342900">
              <a:buFont typeface="Wingdings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is key for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 Goals: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peace, justice &amp;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institutions</a:t>
            </a:r>
          </a:p>
          <a:p>
            <a:pPr marL="800100" lvl="1" indent="-342900">
              <a:buFont typeface="Wingdings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Participation as a the core of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Government Partnership </a:t>
            </a:r>
          </a:p>
          <a:p>
            <a:pPr marL="800100" lvl="1" indent="-342900">
              <a:buFont typeface="Wingdings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data at reach: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data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technologies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0924" y="621276"/>
            <a:ext cx="738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public participation in the budget cycle?</a:t>
            </a:r>
          </a:p>
        </p:txBody>
      </p:sp>
    </p:spTree>
    <p:extLst>
      <p:ext uri="{BB962C8B-B14F-4D97-AF65-F5344CB8AC3E}">
        <p14:creationId xmlns:p14="http://schemas.microsoft.com/office/powerpoint/2010/main" val="108804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5793" y="1500803"/>
            <a:ext cx="75294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GIFT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High-Level Principles on FTAP &amp; UN General Assembly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acknowledgement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IBP-OBS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leads the way, with section on PP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2014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IMF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revision of Fiscal Transparency Code</a:t>
            </a:r>
          </a:p>
          <a:p>
            <a:r>
              <a:rPr lang="en-N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2015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N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NZ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OECD</a:t>
            </a:r>
            <a:r>
              <a:rPr lang="en-NZ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Principles on Budgetary Governance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15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Tax Administration Diagnostic Assessment Tool-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TADAT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Open Contracting Partnership-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OCP</a:t>
            </a:r>
          </a:p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15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GIFT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Principles on PP and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Guide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on practices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Revised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PEFA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Indicator Program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16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Extractive Industries Transparency Initiative- </a:t>
            </a:r>
            <a:r>
              <a:rPr lang="en-NZ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EITI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New PP section in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OBS-IBP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OECD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Budget Transparency Toolkit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PEMPAL</a:t>
            </a:r>
            <a:r>
              <a:rPr lang="en-U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network engages systematically on topic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2018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IMF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Fiscal Transparency Handbook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2019: </a:t>
            </a:r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IBP/GIFT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PP pilots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117" y="450525"/>
            <a:ext cx="869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GIFT history reflects PP in FT International Standards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12725B26-5E00-4047-A8DD-C449014918B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9D60C-81AD-3B44-982E-A32F1963527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47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5286" y="2157774"/>
            <a:ext cx="73424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.AppleSystemUIFont" charset="-120"/>
              <a:buChar char="-"/>
            </a:pP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Mismatch between Government efforts &amp; CSO needs</a:t>
            </a:r>
          </a:p>
          <a:p>
            <a:pPr marL="342900" indent="-342900">
              <a:spcBef>
                <a:spcPts val="2400"/>
              </a:spcBef>
              <a:buFont typeface=".AppleSystemUIFont" charset="-120"/>
              <a:buChar char="-"/>
            </a:pP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Aggregate budget information is available, </a:t>
            </a:r>
            <a:r>
              <a:rPr lang="en-US" sz="2000" b="1" dirty="0">
                <a:solidFill>
                  <a:srgbClr val="FF6900"/>
                </a:solidFill>
                <a:latin typeface="Arial"/>
                <a:cs typeface="Arial"/>
              </a:rPr>
              <a:t>BUT</a:t>
            </a: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 Agency/facility level data, performance, off budget is much less available </a:t>
            </a:r>
          </a:p>
          <a:p>
            <a:pPr marL="342900" indent="-342900">
              <a:spcBef>
                <a:spcPts val="2400"/>
              </a:spcBef>
              <a:buFont typeface=".AppleSystemUIFont" charset="-120"/>
              <a:buChar char="-"/>
            </a:pP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Need for information linked to service delivery &amp; population needs: linking budget with outcomes</a:t>
            </a:r>
          </a:p>
          <a:p>
            <a:pPr marL="342900" indent="-342900">
              <a:spcBef>
                <a:spcPts val="2400"/>
              </a:spcBef>
              <a:buFont typeface=".AppleSystemUIFont" charset="-120"/>
              <a:buChar char="-"/>
            </a:pPr>
            <a:r>
              <a:rPr lang="en-US" sz="2000" dirty="0">
                <a:solidFill>
                  <a:srgbClr val="FF6900"/>
                </a:solidFill>
                <a:latin typeface="Arial"/>
                <a:cs typeface="Arial"/>
              </a:rPr>
              <a:t>Quality is a big issue</a:t>
            </a:r>
            <a:r>
              <a:rPr lang="en-US" sz="2000" dirty="0">
                <a:solidFill>
                  <a:srgbClr val="3C4648"/>
                </a:solidFill>
                <a:latin typeface="Arial"/>
                <a:cs typeface="Arial"/>
              </a:rPr>
              <a:t>: comprehensiveness, accessibility, timeliness and usability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0915" y="625693"/>
            <a:ext cx="7722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/>
                <a:cs typeface="Arial"/>
              </a:rPr>
              <a:t>How Do CSOs Use Budget Information?</a:t>
            </a:r>
          </a:p>
          <a:p>
            <a:pPr algn="ctr"/>
            <a:r>
              <a:rPr lang="es-MX" sz="2400" dirty="0">
                <a:solidFill>
                  <a:srgbClr val="FF6900"/>
                </a:solidFill>
                <a:latin typeface="Arial"/>
                <a:cs typeface="Arial"/>
              </a:rPr>
              <a:t> </a:t>
            </a:r>
            <a:r>
              <a:rPr lang="es-MX" sz="1600" dirty="0">
                <a:solidFill>
                  <a:srgbClr val="FF6900"/>
                </a:solidFill>
                <a:latin typeface="Arial"/>
                <a:cs typeface="Arial"/>
              </a:rPr>
              <a:t>(De Renzio-Mastruzzi 2016)</a:t>
            </a:r>
          </a:p>
        </p:txBody>
      </p:sp>
    </p:spTree>
    <p:extLst>
      <p:ext uri="{BB962C8B-B14F-4D97-AF65-F5344CB8AC3E}">
        <p14:creationId xmlns:p14="http://schemas.microsoft.com/office/powerpoint/2010/main" val="2991818134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19523</TotalTime>
  <Words>1608</Words>
  <Application>Microsoft Macintosh PowerPoint</Application>
  <PresentationFormat>On-screen Show (4:3)</PresentationFormat>
  <Paragraphs>240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.AppleSystemUIFont</vt:lpstr>
      <vt:lpstr>Arial</vt:lpstr>
      <vt:lpstr>Calibri</vt:lpstr>
      <vt:lpstr>Wingdings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Fiscal Transparency (FT) + Public Participation (PP) lead to better fiscal and development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Juan P. Guerrero Amparan</cp:lastModifiedBy>
  <cp:revision>869</cp:revision>
  <cp:lastPrinted>2017-02-10T02:14:13Z</cp:lastPrinted>
  <dcterms:created xsi:type="dcterms:W3CDTF">2015-03-01T23:52:29Z</dcterms:created>
  <dcterms:modified xsi:type="dcterms:W3CDTF">2019-03-13T01:51:06Z</dcterms:modified>
</cp:coreProperties>
</file>