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4" r:id="rId3"/>
    <p:sldId id="263" r:id="rId4"/>
    <p:sldId id="260" r:id="rId5"/>
    <p:sldId id="264" r:id="rId6"/>
    <p:sldId id="287" r:id="rId7"/>
    <p:sldId id="288" r:id="rId8"/>
    <p:sldId id="307" r:id="rId9"/>
    <p:sldId id="308" r:id="rId10"/>
    <p:sldId id="290" r:id="rId11"/>
    <p:sldId id="291" r:id="rId12"/>
    <p:sldId id="306" r:id="rId13"/>
    <p:sldId id="309" r:id="rId14"/>
    <p:sldId id="292" r:id="rId15"/>
    <p:sldId id="305" r:id="rId16"/>
    <p:sldId id="293" r:id="rId17"/>
    <p:sldId id="300" r:id="rId18"/>
    <p:sldId id="294" r:id="rId19"/>
    <p:sldId id="295" r:id="rId20"/>
    <p:sldId id="297" r:id="rId21"/>
    <p:sldId id="310" r:id="rId22"/>
    <p:sldId id="296" r:id="rId23"/>
    <p:sldId id="299" r:id="rId24"/>
    <p:sldId id="298" r:id="rId25"/>
    <p:sldId id="301" r:id="rId26"/>
    <p:sldId id="302" r:id="rId27"/>
    <p:sldId id="311" r:id="rId28"/>
    <p:sldId id="312" r:id="rId29"/>
    <p:sldId id="286" r:id="rId30"/>
    <p:sldId id="317" r:id="rId31"/>
    <p:sldId id="337" r:id="rId32"/>
    <p:sldId id="336" r:id="rId33"/>
    <p:sldId id="313" r:id="rId34"/>
    <p:sldId id="315" r:id="rId35"/>
    <p:sldId id="316" r:id="rId36"/>
    <p:sldId id="314" r:id="rId37"/>
    <p:sldId id="258" r:id="rId38"/>
    <p:sldId id="303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09BAE-CB5B-4312-B6AC-A834FEF69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A1A868-01F3-4856-B478-D9FBA57F8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610D87-F081-4423-88F7-54C27E19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8B2700-EB3D-4C99-998F-EF7DE62A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E6B148-7A61-4BDC-89F5-CEA85F56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42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37743-4E5B-4D60-A7C3-FA104715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678AFC-5C9F-4656-BAA9-51DC6B16A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041343-1146-4406-89AF-81B3746D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E6AA0A-7E3A-4C12-816E-FF8C641E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C1CA4-E356-4CC0-84E8-38EB10FB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94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42D0B0-9B9E-481D-A5FA-067C657B3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12B8C8-67E6-449D-ADC3-4B3D43C37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4C9293-3B50-4283-B609-F9060773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3C563E-2F4A-49F5-B517-2A6EA648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6A9E6D-6766-4FA7-A635-D2152175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7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B74C6-50EB-49A8-AFE0-E1A75C76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9C4E66-C312-436E-A8A4-599609241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0AC0A5-5177-4FC3-A874-2541D4A0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509A42-348C-4B1C-AB6E-4843DC14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8C2C1D-FC99-4762-8F1E-73E537F4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3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6B16A-919E-45DC-83A1-17018E7E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977D93-BDAD-46A7-8AA8-B9B2142D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FA74DF-9BFC-4432-AA1B-CCED45EC3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8447FF-7ACB-4F4D-87E8-989FFA066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4A1B4D-0225-4B0D-8292-A889A50D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17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4AE68-DB93-45AC-9BEF-7B65968E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1CB9E8-9EAB-40E7-8316-5BB8E43AC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FEE454-19CC-4F37-A380-02824B6FE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E47EB3-1CD6-4E68-BEEA-460B9045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6148B1-16FB-4862-ADDE-B7C00D5F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C1B5D1-2BE4-4B5D-9AE6-A84E3766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30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AEA32-F68B-4020-AFFA-307B9425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729023-0B3E-4444-BCD1-7FB4737BE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BC7A5A-2330-4F0F-88A1-34496CE0B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B24F6BD-2982-4D07-ADC5-F6992AAEE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8D0B702-323C-4C81-A481-5F4A2D2C8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74FF857-94D8-4B15-BF0D-EA2FFCA7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C66B73-B146-4D9D-8AC1-D206FB9F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95B983E-B625-4DCB-9B43-E140C748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27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F6C47-A284-4B81-A150-7C9A8FE2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659FA19-2C72-4A6E-95BB-55138AF9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C1090E8-24DF-4C77-9A5F-FF9CFA8C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417B3CE-6236-4BB4-AB42-364ADE70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85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1465A48-7C66-4090-882F-899260B6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EB25F27-C876-4C22-AEE3-8F81E6288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299CCF-AFDF-4872-AC24-481D2E02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36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950D5-A0C5-4941-87B9-5A8AFB7F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28F7BD-E50C-4C7A-9769-D5571378E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0A3363-DAED-4DE2-BC43-FE5A9ECE3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4534FC-F706-4607-8841-B76C0729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C5EBD3-4F33-4A4B-8D9C-A72DBABF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71ABF8-DDD6-48F3-B333-E16B011A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40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1A01C-7FFA-4732-BEE4-FC475467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E80DA0-CA9D-46A7-AADE-91A7D962B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E6C1F9-DD90-4536-AA5B-543552CE5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37B806-AED2-46DF-AD70-AF996501F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4DC872-F974-4C3E-82E1-309F3BE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BE62F7-A33A-468C-B262-ED0795B9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40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9613F78-C45A-4B07-87BB-38D00148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F0A422-40F3-4C0E-B326-1A58D29EC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BE6EE3-DED5-42AB-B23D-6B8E14701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567A-3C38-400B-820A-CCCC9A78F7F2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27C438-C83D-465E-B525-711802152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8A6EF1-A073-4B43-BE7F-D88A89EF3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8DE2-E40C-44B5-8F36-CF59382368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08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m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manifestaÃ§Ã£o cgu">
            <a:extLst>
              <a:ext uri="{FF2B5EF4-FFF2-40B4-BE49-F238E27FC236}">
                <a16:creationId xmlns:a16="http://schemas.microsoft.com/office/drawing/2014/main" id="{DF7E25F8-E610-45D7-89A6-32A3EBA7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5" y="2296671"/>
            <a:ext cx="10671463" cy="872837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>
                <a:solidFill>
                  <a:schemeClr val="bg1"/>
                </a:solidFill>
                <a:latin typeface="+mn-lt"/>
              </a:rPr>
              <a:t>TRANSPARENCY AGAINST CORRUPTION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737755" y="3169508"/>
            <a:ext cx="10671463" cy="706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pt-BR" sz="3600" dirty="0" err="1">
                <a:solidFill>
                  <a:schemeClr val="bg1"/>
                </a:solidFill>
                <a:latin typeface="+mn-lt"/>
              </a:rPr>
              <a:t>Brazilian</a:t>
            </a:r>
            <a:r>
              <a:rPr lang="pt-BR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3600" dirty="0" err="1">
                <a:solidFill>
                  <a:schemeClr val="bg1"/>
                </a:solidFill>
                <a:latin typeface="+mn-lt"/>
              </a:rPr>
              <a:t>experience</a:t>
            </a:r>
            <a:endParaRPr lang="pt-BR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014EDE3-5234-495C-A48F-8AED8F23B62B}"/>
              </a:ext>
            </a:extLst>
          </p:cNvPr>
          <p:cNvSpPr txBox="1">
            <a:spLocks/>
          </p:cNvSpPr>
          <p:nvPr/>
        </p:nvSpPr>
        <p:spPr>
          <a:xfrm>
            <a:off x="737755" y="5978022"/>
            <a:ext cx="10671463" cy="706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MINISTRY OF TRANSPARENCY AND OFFICE OF THE COMPTROLLER GENERAL OF BRAZIL - CGU</a:t>
            </a:r>
          </a:p>
        </p:txBody>
      </p:sp>
    </p:spTree>
    <p:extLst>
      <p:ext uri="{BB962C8B-B14F-4D97-AF65-F5344CB8AC3E}">
        <p14:creationId xmlns:p14="http://schemas.microsoft.com/office/powerpoint/2010/main" val="360426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8945354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114" y="293421"/>
            <a:ext cx="9067800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THE NEW TRANSPARENCY PORTAL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9171479" y="3488871"/>
            <a:ext cx="2898073" cy="11658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Launching </a:t>
            </a:r>
            <a:br>
              <a:rPr lang="en-US" sz="2800" dirty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June 28</a:t>
            </a:r>
            <a:r>
              <a:rPr lang="en-US" sz="2800" b="1" baseline="30000" dirty="0">
                <a:solidFill>
                  <a:schemeClr val="bg1"/>
                </a:solidFill>
                <a:latin typeface="+mn-lt"/>
              </a:rPr>
              <a:t>th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DE8693F-C8E1-4D7C-A47D-E62C1944A4EA}"/>
              </a:ext>
            </a:extLst>
          </p:cNvPr>
          <p:cNvSpPr txBox="1">
            <a:spLocks/>
          </p:cNvSpPr>
          <p:nvPr/>
        </p:nvSpPr>
        <p:spPr>
          <a:xfrm>
            <a:off x="720792" y="1333504"/>
            <a:ext cx="7565986" cy="4968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Better usability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More data (contracts, biddings and more)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Improved interactivity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Upgraded open data solutions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Data visualization tools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Crowdsourcing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Learning resources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And much more</a:t>
            </a: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050" name="Picture 2" descr="Resultado de imagem para calendar icon">
            <a:extLst>
              <a:ext uri="{FF2B5EF4-FFF2-40B4-BE49-F238E27FC236}">
                <a16:creationId xmlns:a16="http://schemas.microsoft.com/office/drawing/2014/main" id="{936F48BC-68CC-4D61-A91F-5F7CC2AB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507" y="2574472"/>
            <a:ext cx="636813" cy="6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1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 descr="e-SIC - Sistema Eletrônico do Serviço de Informação ao Cidadão - Google Chrome">
            <a:extLst>
              <a:ext uri="{FF2B5EF4-FFF2-40B4-BE49-F238E27FC236}">
                <a16:creationId xmlns:a16="http://schemas.microsoft.com/office/drawing/2014/main" id="{20E3D6DB-1437-4AA6-9CB0-B0A3A3E5C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0406"/>
          <a:stretch/>
        </p:blipFill>
        <p:spPr>
          <a:xfrm>
            <a:off x="3309257" y="0"/>
            <a:ext cx="8868428" cy="6858000"/>
          </a:xfrm>
          <a:prstGeom prst="rect">
            <a:avLst/>
          </a:prstGeom>
        </p:spPr>
      </p:pic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1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8" y="5938156"/>
            <a:ext cx="5390902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 </a:t>
            </a:r>
            <a:r>
              <a:rPr lang="pt-BR" sz="3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e-SIC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310244"/>
            <a:ext cx="2898073" cy="542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Official channel for requests of information to the Federal Government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More than 99% of the 600 thousand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request were answered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Appeals and requests for datasets can be made online with the tool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060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-1" y="0"/>
            <a:ext cx="402699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0" y="2452532"/>
            <a:ext cx="4026992" cy="2410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ACCESS TO INFORMATION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56F80B-1823-4BA3-8B37-E2F668D90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21" y="1106204"/>
            <a:ext cx="7590178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94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-1" y="0"/>
            <a:ext cx="402699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0" y="2452532"/>
            <a:ext cx="4026992" cy="2410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ACCESS TO INFORMATION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6E226-19EE-4F45-B417-4740573F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467" y="370854"/>
            <a:ext cx="6316003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5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m vindo - Portal Brasileiro de Dados Abertos - Google Chrome">
            <a:extLst>
              <a:ext uri="{FF2B5EF4-FFF2-40B4-BE49-F238E27FC236}">
                <a16:creationId xmlns:a16="http://schemas.microsoft.com/office/drawing/2014/main" id="{561AA336-A650-42A8-9821-7DFD65B0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11044"/>
          <a:stretch/>
        </p:blipFill>
        <p:spPr>
          <a:xfrm>
            <a:off x="0" y="0"/>
            <a:ext cx="8837271" cy="6858000"/>
          </a:xfrm>
          <a:prstGeom prst="rect">
            <a:avLst/>
          </a:prstGeom>
        </p:spPr>
      </p:pic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8906565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5873" y="5932712"/>
            <a:ext cx="5390902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OPEN DATA PORTAL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9143042" y="517070"/>
            <a:ext cx="2898073" cy="542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Official catalogue for government open data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A decree mandates the continuous opening of data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Over 5300 datasets are already available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099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rendizado nas cidades: Piauí - QEdu - Google Chrome">
            <a:extLst>
              <a:ext uri="{FF2B5EF4-FFF2-40B4-BE49-F238E27FC236}">
                <a16:creationId xmlns:a16="http://schemas.microsoft.com/office/drawing/2014/main" id="{3FB59671-6710-4D3D-9CFE-14D58FFF2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" r="5680" b="6907"/>
          <a:stretch/>
        </p:blipFill>
        <p:spPr>
          <a:xfrm>
            <a:off x="346276" y="0"/>
            <a:ext cx="11499448" cy="623124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4986248"/>
            <a:ext cx="12192000" cy="1871752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457200" y="5310788"/>
            <a:ext cx="11499448" cy="1271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chemeClr val="bg1"/>
                </a:solidFill>
                <a:latin typeface="+mn-lt"/>
              </a:rPr>
              <a:t>I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MPROVING EDUCATION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68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4986248"/>
            <a:ext cx="12192000" cy="1871752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6" y="275499"/>
            <a:ext cx="7471246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MONITORING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645158" y="2008209"/>
            <a:ext cx="11311490" cy="2233914"/>
          </a:xfrm>
          <a:prstGeom prst="rect">
            <a:avLst/>
          </a:prstGeom>
        </p:spPr>
        <p:txBody>
          <a:bodyPr vert="horz" lIns="91440" tIns="45720" rIns="91440" bIns="45720" numCol="2" spcCol="18288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Monitoring systems and tools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Open reports and panels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Continuous processes from CGU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Civil society engagement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Mystery consumer rounds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authority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457200" y="5532698"/>
            <a:ext cx="11499448" cy="1049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Processes include quantitative and qualitative reviews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74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>
            <a:extLst>
              <a:ext uri="{FF2B5EF4-FFF2-40B4-BE49-F238E27FC236}">
                <a16:creationId xmlns:a16="http://schemas.microsoft.com/office/drawing/2014/main" id="{58C1B523-40F5-4764-B3A3-152ECAB1B962}"/>
              </a:ext>
            </a:extLst>
          </p:cNvPr>
          <p:cNvSpPr/>
          <p:nvPr/>
        </p:nvSpPr>
        <p:spPr>
          <a:xfrm>
            <a:off x="0" y="0"/>
            <a:ext cx="1225759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528936B-E6BF-4F52-B696-E785DCFB263C}"/>
              </a:ext>
            </a:extLst>
          </p:cNvPr>
          <p:cNvSpPr txBox="1">
            <a:spLocks/>
          </p:cNvSpPr>
          <p:nvPr/>
        </p:nvSpPr>
        <p:spPr>
          <a:xfrm>
            <a:off x="315962" y="5938157"/>
            <a:ext cx="11876038" cy="726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Monitoring tools are open for anyone to follow up</a:t>
            </a:r>
          </a:p>
        </p:txBody>
      </p:sp>
      <p:pic>
        <p:nvPicPr>
          <p:cNvPr id="9" name="Imagem 2" descr="e-SIC - Sistema Eletrônico do Serviço de Informação ao Cidadão - Google Chrome">
            <a:extLst>
              <a:ext uri="{FF2B5EF4-FFF2-40B4-BE49-F238E27FC236}">
                <a16:creationId xmlns:a16="http://schemas.microsoft.com/office/drawing/2014/main" id="{C7EDA389-4FF1-4065-94BF-04A3E8285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3571" r="20000" b="12699"/>
          <a:stretch/>
        </p:blipFill>
        <p:spPr>
          <a:xfrm>
            <a:off x="571207" y="1438167"/>
            <a:ext cx="4967581" cy="3677752"/>
          </a:xfrm>
          <a:prstGeom prst="rect">
            <a:avLst/>
          </a:prstGeom>
        </p:spPr>
      </p:pic>
      <p:pic>
        <p:nvPicPr>
          <p:cNvPr id="3" name="Picture 2" descr="Dados Abertos - Google Chrome">
            <a:extLst>
              <a:ext uri="{FF2B5EF4-FFF2-40B4-BE49-F238E27FC236}">
                <a16:creationId xmlns:a16="http://schemas.microsoft.com/office/drawing/2014/main" id="{D901BC6C-EB5C-45D7-81D7-C2B3B228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"/>
          <a:stretch/>
        </p:blipFill>
        <p:spPr>
          <a:xfrm>
            <a:off x="5675383" y="1438166"/>
            <a:ext cx="6070008" cy="36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8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8303741" y="0"/>
            <a:ext cx="388825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6" y="275499"/>
            <a:ext cx="7471246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CAPACITY BUILDING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737756" y="1423835"/>
            <a:ext cx="7565986" cy="5434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Workshops and seminars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Guides, manuals and videos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In-agency training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Annual meetings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Thematic discussions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Online courses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Online resources such as the databases of previous requests and decisions</a:t>
            </a: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A39973-53AD-418C-AAC5-ED91A22B92AE}"/>
              </a:ext>
            </a:extLst>
          </p:cNvPr>
          <p:cNvSpPr txBox="1">
            <a:spLocks/>
          </p:cNvSpPr>
          <p:nvPr/>
        </p:nvSpPr>
        <p:spPr>
          <a:xfrm>
            <a:off x="8538518" y="1363962"/>
            <a:ext cx="3588168" cy="53579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Through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e-SIC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you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can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reach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over 300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pubic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organizations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,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including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public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companies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Over 3000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public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servants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are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engaged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answering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access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information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requests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Citizens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civil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society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organizations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also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have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opportunities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learn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how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use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available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tools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AFF6BD0-69BC-48D7-81C5-40AD9A12F1C1}"/>
              </a:ext>
            </a:extLst>
          </p:cNvPr>
          <p:cNvSpPr txBox="1">
            <a:spLocks/>
          </p:cNvSpPr>
          <p:nvPr/>
        </p:nvSpPr>
        <p:spPr>
          <a:xfrm>
            <a:off x="8538517" y="373363"/>
            <a:ext cx="3323967" cy="774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You</a:t>
            </a:r>
            <a:r>
              <a:rPr lang="pt-BR" sz="2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should</a:t>
            </a:r>
            <a:r>
              <a:rPr lang="pt-BR" sz="2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know</a:t>
            </a:r>
            <a:endParaRPr lang="en-US" sz="28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637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4890304"/>
            <a:ext cx="12257590" cy="1967696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6" y="215626"/>
            <a:ext cx="11259949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NETWORK AND ENGAGEMENT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507385" y="1540329"/>
            <a:ext cx="11259949" cy="3101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Get journalists and CSOs to use available tools and work together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Get states and municipalities to share experiences and solutions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Exchange of best practices with the international community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Improve the policy with civic participation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AFF6BD0-69BC-48D7-81C5-40AD9A12F1C1}"/>
              </a:ext>
            </a:extLst>
          </p:cNvPr>
          <p:cNvSpPr txBox="1">
            <a:spLocks/>
          </p:cNvSpPr>
          <p:nvPr/>
        </p:nvSpPr>
        <p:spPr>
          <a:xfrm>
            <a:off x="315962" y="5208813"/>
            <a:ext cx="11876038" cy="11344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Keep in mind:</a:t>
            </a:r>
          </a:p>
          <a:p>
            <a:pPr algn="l"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One finding by one actor might start the chain reaction that will make the government better</a:t>
            </a:r>
          </a:p>
        </p:txBody>
      </p:sp>
    </p:spTree>
    <p:extLst>
      <p:ext uri="{BB962C8B-B14F-4D97-AF65-F5344CB8AC3E}">
        <p14:creationId xmlns:p14="http://schemas.microsoft.com/office/powerpoint/2010/main" val="3273006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4986248"/>
            <a:ext cx="12192000" cy="1871752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6" y="275499"/>
            <a:ext cx="3882689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PRINCIPLE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645158" y="2008209"/>
            <a:ext cx="11311490" cy="2233914"/>
          </a:xfrm>
          <a:prstGeom prst="rect">
            <a:avLst/>
          </a:prstGeom>
        </p:spPr>
        <p:txBody>
          <a:bodyPr vert="horz" lIns="91440" tIns="45720" rIns="91440" bIns="45720" numCol="2" spcCol="18288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Symmetry of information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onstitutional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right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Result-oriented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SMART </a:t>
            </a:r>
            <a:r>
              <a:rPr lang="pt-BR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actions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457200" y="5310788"/>
            <a:ext cx="11499448" cy="1271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TRANSPARENCY?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F9A1122-5593-48DA-A9BE-6866588F78F1}"/>
              </a:ext>
            </a:extLst>
          </p:cNvPr>
          <p:cNvSpPr txBox="1">
            <a:spLocks/>
          </p:cNvSpPr>
          <p:nvPr/>
        </p:nvSpPr>
        <p:spPr>
          <a:xfrm>
            <a:off x="6363435" y="275499"/>
            <a:ext cx="3882689" cy="872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115129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>
            <a:extLst>
              <a:ext uri="{FF2B5EF4-FFF2-40B4-BE49-F238E27FC236}">
                <a16:creationId xmlns:a16="http://schemas.microsoft.com/office/drawing/2014/main" id="{58C1B523-40F5-4764-B3A3-152ECAB1B962}"/>
              </a:ext>
            </a:extLst>
          </p:cNvPr>
          <p:cNvSpPr/>
          <p:nvPr/>
        </p:nvSpPr>
        <p:spPr>
          <a:xfrm>
            <a:off x="0" y="0"/>
            <a:ext cx="1225759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 descr="(26) Evento 5 anos da Lei de Acesso à Informação - YouTube - Google Chrome">
            <a:extLst>
              <a:ext uri="{FF2B5EF4-FFF2-40B4-BE49-F238E27FC236}">
                <a16:creationId xmlns:a16="http://schemas.microsoft.com/office/drawing/2014/main" id="{FEA18648-C9CF-4B1C-940D-AEC5B841E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8151" r="5804" b="16648"/>
          <a:stretch/>
        </p:blipFill>
        <p:spPr>
          <a:xfrm>
            <a:off x="1545771" y="511627"/>
            <a:ext cx="9100458" cy="515438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28936B-E6BF-4F52-B696-E785DCFB263C}"/>
              </a:ext>
            </a:extLst>
          </p:cNvPr>
          <p:cNvSpPr txBox="1">
            <a:spLocks/>
          </p:cNvSpPr>
          <p:nvPr/>
        </p:nvSpPr>
        <p:spPr>
          <a:xfrm>
            <a:off x="315962" y="5938157"/>
            <a:ext cx="11876038" cy="726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Civil society sharing experiences in an event for 300 public organizations </a:t>
            </a:r>
          </a:p>
        </p:txBody>
      </p:sp>
    </p:spTree>
    <p:extLst>
      <p:ext uri="{BB962C8B-B14F-4D97-AF65-F5344CB8AC3E}">
        <p14:creationId xmlns:p14="http://schemas.microsoft.com/office/powerpoint/2010/main" val="4181165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>
            <a:extLst>
              <a:ext uri="{FF2B5EF4-FFF2-40B4-BE49-F238E27FC236}">
                <a16:creationId xmlns:a16="http://schemas.microsoft.com/office/drawing/2014/main" id="{58C1B523-40F5-4764-B3A3-152ECAB1B962}"/>
              </a:ext>
            </a:extLst>
          </p:cNvPr>
          <p:cNvSpPr/>
          <p:nvPr/>
        </p:nvSpPr>
        <p:spPr>
          <a:xfrm>
            <a:off x="0" y="0"/>
            <a:ext cx="1225759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528936B-E6BF-4F52-B696-E785DCFB263C}"/>
              </a:ext>
            </a:extLst>
          </p:cNvPr>
          <p:cNvSpPr txBox="1">
            <a:spLocks/>
          </p:cNvSpPr>
          <p:nvPr/>
        </p:nvSpPr>
        <p:spPr>
          <a:xfrm>
            <a:off x="315962" y="5938157"/>
            <a:ext cx="11876038" cy="726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chemeClr val="bg1"/>
                </a:solidFill>
                <a:latin typeface="+mn-lt"/>
              </a:rPr>
              <a:t>TimberFlow</a:t>
            </a:r>
            <a:r>
              <a:rPr lang="en-US" sz="2800" i="1" dirty="0">
                <a:solidFill>
                  <a:schemeClr val="bg1"/>
                </a:solidFill>
                <a:latin typeface="+mn-lt"/>
              </a:rPr>
              <a:t>: showing how wood related products flow in the territory</a:t>
            </a:r>
          </a:p>
        </p:txBody>
      </p:sp>
      <p:pic>
        <p:nvPicPr>
          <p:cNvPr id="3" name="Picture 2" descr="TIMBERflow - A plataforma da madeira - Google Chrome">
            <a:extLst>
              <a:ext uri="{FF2B5EF4-FFF2-40B4-BE49-F238E27FC236}">
                <a16:creationId xmlns:a16="http://schemas.microsoft.com/office/drawing/2014/main" id="{9B4F7B04-A4AD-4679-94E0-7021AB4ED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04" y="374535"/>
            <a:ext cx="9896382" cy="55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34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388825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A39973-53AD-418C-AAC5-ED91A22B92AE}"/>
              </a:ext>
            </a:extLst>
          </p:cNvPr>
          <p:cNvSpPr txBox="1">
            <a:spLocks/>
          </p:cNvSpPr>
          <p:nvPr/>
        </p:nvSpPr>
        <p:spPr>
          <a:xfrm>
            <a:off x="234777" y="1632858"/>
            <a:ext cx="3330294" cy="461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The legal framework in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Brazil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demands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transparency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all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levels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governments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Smaller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structures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government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sometimes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struggle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implement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maintain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their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solutions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endParaRPr lang="pt-B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F0D4B6B-D1CE-4CA9-B1BB-5AADC1EEE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1237" y="275499"/>
            <a:ext cx="7471246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SUPPORT AND SUSTAINABILITY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0E82BF4-9602-4B4D-B668-4BDA29C8AE73}"/>
              </a:ext>
            </a:extLst>
          </p:cNvPr>
          <p:cNvSpPr txBox="1">
            <a:spLocks/>
          </p:cNvSpPr>
          <p:nvPr/>
        </p:nvSpPr>
        <p:spPr>
          <a:xfrm>
            <a:off x="4391237" y="1946350"/>
            <a:ext cx="7565986" cy="3882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Shared solutions for subnational governments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Support program for voluntary subnational govts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Permanent engagement with civil society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authority in each body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Support and Sanctions balanced system</a:t>
            </a:r>
          </a:p>
        </p:txBody>
      </p:sp>
    </p:spTree>
    <p:extLst>
      <p:ext uri="{BB962C8B-B14F-4D97-AF65-F5344CB8AC3E}">
        <p14:creationId xmlns:p14="http://schemas.microsoft.com/office/powerpoint/2010/main" val="3398188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388825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A39973-53AD-418C-AAC5-ED91A22B92AE}"/>
              </a:ext>
            </a:extLst>
          </p:cNvPr>
          <p:cNvSpPr txBox="1">
            <a:spLocks/>
          </p:cNvSpPr>
          <p:nvPr/>
        </p:nvSpPr>
        <p:spPr>
          <a:xfrm>
            <a:off x="234777" y="1632858"/>
            <a:ext cx="3330294" cy="461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e-SIC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code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has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been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shared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freely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other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governments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used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different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states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municipalities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25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Starting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next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year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CGU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will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also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offer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free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online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platform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for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municipalities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difficulties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support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+mn-lt"/>
              </a:rPr>
              <a:t>one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l">
              <a:lnSpc>
                <a:spcPct val="125000"/>
              </a:lnSpc>
            </a:pPr>
            <a:endParaRPr lang="pt-B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9700A16B-A660-4BEE-96E8-B5FFEEAAE679}"/>
              </a:ext>
            </a:extLst>
          </p:cNvPr>
          <p:cNvSpPr txBox="1"/>
          <p:nvPr/>
        </p:nvSpPr>
        <p:spPr>
          <a:xfrm>
            <a:off x="4123036" y="1355306"/>
            <a:ext cx="7770667" cy="51706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Distrito Federal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Olinda - PE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Juiz de Fora - MG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Amapá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Rondônia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Maranhão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Resende - RJ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Rio Branco - AC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Acre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Cacaulândia - RO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Fortaleza – 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Câmara Municipal de Bauru – SP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Três Coroas – 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Campo Novo – RO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Contagem – MG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Vargem Grande Paulista – SP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Potengi – 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Angicos - RN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Búzios – RJ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Minas Gerais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Berilo – MG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Rio Preto - MG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425CD1D-BC94-4793-890A-95CE63888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898" y="276597"/>
            <a:ext cx="5390902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SHARING </a:t>
            </a:r>
            <a:r>
              <a:rPr lang="pt-BR" sz="3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e-SIC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3810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12192000" cy="1502229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F0D4B6B-D1CE-4CA9-B1BB-5AADC1EEE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635" y="1772285"/>
            <a:ext cx="11598735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COMMUNICATION AND EXPOSURE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0E82BF4-9602-4B4D-B668-4BDA29C8AE73}"/>
              </a:ext>
            </a:extLst>
          </p:cNvPr>
          <p:cNvSpPr txBox="1">
            <a:spLocks/>
          </p:cNvSpPr>
          <p:nvPr/>
        </p:nvSpPr>
        <p:spPr>
          <a:xfrm>
            <a:off x="576942" y="2915179"/>
            <a:ext cx="11249652" cy="3882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Name and praise / Name and shame initiatives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Open monitoring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Specific channels of communications for transparency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Approach in different levels of hierarchy 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Support and sanction balance</a:t>
            </a: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971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1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7" y="5938156"/>
            <a:ext cx="6365173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TRANSPARENT BRAZIL INDEX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1017968"/>
            <a:ext cx="2898073" cy="471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Using a mystery customer approach, states and municipalities have been ranked in their implementation of the Access to Information Law since 2015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id="{0D8143AD-82C5-4A3F-A2A1-6D77D4A9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667" y="1017968"/>
            <a:ext cx="8213116" cy="46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8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1" y="3967842"/>
            <a:ext cx="12192000" cy="2890157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5" y="275499"/>
            <a:ext cx="8702807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REACTION AND FEEDBACK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737755" y="1423836"/>
            <a:ext cx="10839201" cy="960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Findings resulting for transparency must have consequences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A39973-53AD-418C-AAC5-ED91A22B92AE}"/>
              </a:ext>
            </a:extLst>
          </p:cNvPr>
          <p:cNvSpPr txBox="1">
            <a:spLocks/>
          </p:cNvSpPr>
          <p:nvPr/>
        </p:nvSpPr>
        <p:spPr>
          <a:xfrm>
            <a:off x="810986" y="4044042"/>
            <a:ext cx="11051499" cy="2672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Improve regulations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Punishment of misconducts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Upgrade information and data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Review policies</a:t>
            </a: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8975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>
            <a:extLst>
              <a:ext uri="{FF2B5EF4-FFF2-40B4-BE49-F238E27FC236}">
                <a16:creationId xmlns:a16="http://schemas.microsoft.com/office/drawing/2014/main" id="{58C1B523-40F5-4764-B3A3-152ECAB1B962}"/>
              </a:ext>
            </a:extLst>
          </p:cNvPr>
          <p:cNvSpPr/>
          <p:nvPr/>
        </p:nvSpPr>
        <p:spPr>
          <a:xfrm>
            <a:off x="0" y="0"/>
            <a:ext cx="1225759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528936B-E6BF-4F52-B696-E785DCFB263C}"/>
              </a:ext>
            </a:extLst>
          </p:cNvPr>
          <p:cNvSpPr txBox="1">
            <a:spLocks/>
          </p:cNvSpPr>
          <p:nvPr/>
        </p:nvSpPr>
        <p:spPr>
          <a:xfrm>
            <a:off x="315962" y="5938157"/>
            <a:ext cx="11876038" cy="726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chemeClr val="bg1"/>
                </a:solidFill>
                <a:latin typeface="+mn-lt"/>
              </a:rPr>
              <a:t>Serenata</a:t>
            </a:r>
            <a:r>
              <a:rPr lang="en-US" sz="2800" i="1" dirty="0">
                <a:solidFill>
                  <a:schemeClr val="bg1"/>
                </a:solidFill>
                <a:latin typeface="+mn-lt"/>
              </a:rPr>
              <a:t> de Amor: representatives refunding the government</a:t>
            </a:r>
          </a:p>
        </p:txBody>
      </p:sp>
      <p:pic>
        <p:nvPicPr>
          <p:cNvPr id="4" name="Picture 3" descr="Operação Serenata de Amor - Google Chrome">
            <a:extLst>
              <a:ext uri="{FF2B5EF4-FFF2-40B4-BE49-F238E27FC236}">
                <a16:creationId xmlns:a16="http://schemas.microsoft.com/office/drawing/2014/main" id="{C51E71F2-EB20-48E6-80FA-4FCDE3BB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"/>
          <a:stretch/>
        </p:blipFill>
        <p:spPr>
          <a:xfrm>
            <a:off x="1414998" y="291823"/>
            <a:ext cx="9362003" cy="53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65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>
            <a:extLst>
              <a:ext uri="{FF2B5EF4-FFF2-40B4-BE49-F238E27FC236}">
                <a16:creationId xmlns:a16="http://schemas.microsoft.com/office/drawing/2014/main" id="{58C1B523-40F5-4764-B3A3-152ECAB1B962}"/>
              </a:ext>
            </a:extLst>
          </p:cNvPr>
          <p:cNvSpPr/>
          <p:nvPr/>
        </p:nvSpPr>
        <p:spPr>
          <a:xfrm>
            <a:off x="0" y="0"/>
            <a:ext cx="1225759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528936B-E6BF-4F52-B696-E785DCFB263C}"/>
              </a:ext>
            </a:extLst>
          </p:cNvPr>
          <p:cNvSpPr txBox="1">
            <a:spLocks/>
          </p:cNvSpPr>
          <p:nvPr/>
        </p:nvSpPr>
        <p:spPr>
          <a:xfrm>
            <a:off x="315962" y="5938157"/>
            <a:ext cx="11876038" cy="726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+mn-lt"/>
              </a:rPr>
              <a:t>Oversight on environmental policy resulted in the program’s suspension</a:t>
            </a:r>
          </a:p>
        </p:txBody>
      </p:sp>
      <p:pic>
        <p:nvPicPr>
          <p:cNvPr id="8" name="Picture 7" descr="Portal da Transparência - Pescador Artesanal por Estado/Município - Google Chrome">
            <a:extLst>
              <a:ext uri="{FF2B5EF4-FFF2-40B4-BE49-F238E27FC236}">
                <a16:creationId xmlns:a16="http://schemas.microsoft.com/office/drawing/2014/main" id="{5D746E14-64F5-4AF0-B020-07829B588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7481" r="7417" b="14152"/>
          <a:stretch/>
        </p:blipFill>
        <p:spPr>
          <a:xfrm>
            <a:off x="896233" y="514727"/>
            <a:ext cx="10391460" cy="53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2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D5247-CA20-4F09-8135-83EB5758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04" y="509155"/>
            <a:ext cx="11045632" cy="841664"/>
          </a:xfrm>
        </p:spPr>
        <p:txBody>
          <a:bodyPr anchor="t">
            <a:noAutofit/>
          </a:bodyPr>
          <a:lstStyle/>
          <a:p>
            <a:pPr algn="just"/>
            <a:r>
              <a:rPr lang="pt-BR" sz="4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AS A SOLUTION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D99B4B-D203-4BA6-BD22-1CB0CD443492}"/>
              </a:ext>
            </a:extLst>
          </p:cNvPr>
          <p:cNvSpPr txBox="1">
            <a:spLocks/>
          </p:cNvSpPr>
          <p:nvPr/>
        </p:nvSpPr>
        <p:spPr>
          <a:xfrm>
            <a:off x="631504" y="1695402"/>
            <a:ext cx="5522161" cy="492781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Transparency on spending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Transparency on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Public servants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Transparency on transfers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Transparent sanctions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Transparent bidding process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Transparency on fiscal credits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Transparency on Gov`t Credit Cards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75A715B-1E9B-41CF-BEAA-574FC3C789E2}"/>
              </a:ext>
            </a:extLst>
          </p:cNvPr>
          <p:cNvSpPr txBox="1">
            <a:spLocks/>
          </p:cNvSpPr>
          <p:nvPr/>
        </p:nvSpPr>
        <p:spPr>
          <a:xfrm>
            <a:off x="6154975" y="1695402"/>
            <a:ext cx="5522161" cy="49278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Better spending, less embezzlement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Inhibits nepotism, conflict of interest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Public oversight on works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Less risks on hiring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Less frauds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Better competitiveness</a:t>
            </a:r>
          </a:p>
          <a:p>
            <a:pPr marL="514350" indent="-514350" algn="just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Better spending, less misuse</a:t>
            </a:r>
          </a:p>
        </p:txBody>
      </p:sp>
    </p:spTree>
    <p:extLst>
      <p:ext uri="{BB962C8B-B14F-4D97-AF65-F5344CB8AC3E}">
        <p14:creationId xmlns:p14="http://schemas.microsoft.com/office/powerpoint/2010/main" val="84224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1" y="0"/>
            <a:ext cx="12192000" cy="16002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5" y="275499"/>
            <a:ext cx="8702807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chemeClr val="bg1"/>
                </a:solidFill>
                <a:latin typeface="+mn-lt"/>
              </a:rPr>
              <a:t>NATIONAL POLICY FOR TRANSPARENCY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1284516" y="2090057"/>
            <a:ext cx="4049485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+mn-lt"/>
              </a:rPr>
              <a:t>Rules and regulation</a:t>
            </a:r>
          </a:p>
        </p:txBody>
      </p:sp>
      <p:pic>
        <p:nvPicPr>
          <p:cNvPr id="7" name="Picture 2" descr="Resultado de imagem para MONEY ICON FREE">
            <a:extLst>
              <a:ext uri="{FF2B5EF4-FFF2-40B4-BE49-F238E27FC236}">
                <a16:creationId xmlns:a16="http://schemas.microsoft.com/office/drawing/2014/main" id="{1AB607D8-EBE7-4EE5-93E1-A6E3A46A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78" y="3220618"/>
            <a:ext cx="483043" cy="4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m para tool icon free">
            <a:extLst>
              <a:ext uri="{FF2B5EF4-FFF2-40B4-BE49-F238E27FC236}">
                <a16:creationId xmlns:a16="http://schemas.microsoft.com/office/drawing/2014/main" id="{58487344-98C4-43CE-8530-C54BE5BD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" y="3220618"/>
            <a:ext cx="483043" cy="4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m relacionada">
            <a:extLst>
              <a:ext uri="{FF2B5EF4-FFF2-40B4-BE49-F238E27FC236}">
                <a16:creationId xmlns:a16="http://schemas.microsoft.com/office/drawing/2014/main" id="{35B38CFE-BE46-4208-A167-5031A1DF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8" y="2284383"/>
            <a:ext cx="483043" cy="4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m para training icon free">
            <a:extLst>
              <a:ext uri="{FF2B5EF4-FFF2-40B4-BE49-F238E27FC236}">
                <a16:creationId xmlns:a16="http://schemas.microsoft.com/office/drawing/2014/main" id="{F3909100-99FE-48FB-800D-1B7FC1E1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" y="5172651"/>
            <a:ext cx="483043" cy="46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D5D7E2A5-8603-4DD2-8C32-51BDDADE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78" y="2284383"/>
            <a:ext cx="483043" cy="4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esultado de imagem para monitoring icon free">
            <a:extLst>
              <a:ext uri="{FF2B5EF4-FFF2-40B4-BE49-F238E27FC236}">
                <a16:creationId xmlns:a16="http://schemas.microsoft.com/office/drawing/2014/main" id="{041C434D-41DD-4C4C-BC8D-5C2CDC236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" y="4169877"/>
            <a:ext cx="483043" cy="4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megaphone icon free">
            <a:extLst>
              <a:ext uri="{FF2B5EF4-FFF2-40B4-BE49-F238E27FC236}">
                <a16:creationId xmlns:a16="http://schemas.microsoft.com/office/drawing/2014/main" id="{B40D27D4-3097-4AC3-8607-8FB6FB9C8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187" r="10937" b="11229"/>
          <a:stretch/>
        </p:blipFill>
        <p:spPr bwMode="auto">
          <a:xfrm>
            <a:off x="5854478" y="4141700"/>
            <a:ext cx="529802" cy="5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C15CC8D0-C8E8-4B80-B1EF-69AF018B75F9}"/>
              </a:ext>
            </a:extLst>
          </p:cNvPr>
          <p:cNvSpPr txBox="1">
            <a:spLocks/>
          </p:cNvSpPr>
          <p:nvPr/>
        </p:nvSpPr>
        <p:spPr>
          <a:xfrm>
            <a:off x="1284516" y="3048481"/>
            <a:ext cx="4049485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+mn-lt"/>
              </a:rPr>
              <a:t>Tools and instruments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7AF22C0-DB3C-4DC4-985E-1642C4C04E24}"/>
              </a:ext>
            </a:extLst>
          </p:cNvPr>
          <p:cNvSpPr txBox="1">
            <a:spLocks/>
          </p:cNvSpPr>
          <p:nvPr/>
        </p:nvSpPr>
        <p:spPr>
          <a:xfrm>
            <a:off x="1284516" y="3983652"/>
            <a:ext cx="4049485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+mn-lt"/>
              </a:rPr>
              <a:t>Monitoring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CC6C25A3-340D-4AFF-803C-9E605E6B8DF1}"/>
              </a:ext>
            </a:extLst>
          </p:cNvPr>
          <p:cNvSpPr txBox="1">
            <a:spLocks/>
          </p:cNvSpPr>
          <p:nvPr/>
        </p:nvSpPr>
        <p:spPr>
          <a:xfrm>
            <a:off x="1284516" y="4993390"/>
            <a:ext cx="4049485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+mn-lt"/>
              </a:rPr>
              <a:t>Capacity building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391EB9A-8D9E-45DB-818E-D1CE65F1093D}"/>
              </a:ext>
            </a:extLst>
          </p:cNvPr>
          <p:cNvSpPr txBox="1">
            <a:spLocks/>
          </p:cNvSpPr>
          <p:nvPr/>
        </p:nvSpPr>
        <p:spPr>
          <a:xfrm>
            <a:off x="6656616" y="2090057"/>
            <a:ext cx="4784270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Networking and engagement 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671E4BB-491F-4A49-95D2-677F03FF22A1}"/>
              </a:ext>
            </a:extLst>
          </p:cNvPr>
          <p:cNvSpPr txBox="1">
            <a:spLocks/>
          </p:cNvSpPr>
          <p:nvPr/>
        </p:nvSpPr>
        <p:spPr>
          <a:xfrm>
            <a:off x="6656616" y="3048481"/>
            <a:ext cx="4049485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Support and sustainability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8D3B475-B8E6-4866-9CB0-D2081C5CABF2}"/>
              </a:ext>
            </a:extLst>
          </p:cNvPr>
          <p:cNvSpPr txBox="1">
            <a:spLocks/>
          </p:cNvSpPr>
          <p:nvPr/>
        </p:nvSpPr>
        <p:spPr>
          <a:xfrm>
            <a:off x="6656616" y="3983652"/>
            <a:ext cx="5230584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+mn-lt"/>
              </a:rPr>
              <a:t>Communication and exposure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C4151D6-691F-4942-A37D-5DE8AFCF5423}"/>
              </a:ext>
            </a:extLst>
          </p:cNvPr>
          <p:cNvSpPr txBox="1">
            <a:spLocks/>
          </p:cNvSpPr>
          <p:nvPr/>
        </p:nvSpPr>
        <p:spPr>
          <a:xfrm>
            <a:off x="6656616" y="4993389"/>
            <a:ext cx="4049485" cy="827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Reaction and feedback</a:t>
            </a:r>
          </a:p>
        </p:txBody>
      </p:sp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A798B6C8-1BCF-485C-9A97-E391F2E3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96" y="5172651"/>
            <a:ext cx="646207" cy="4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85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manifestaÃ§Ã£o cgu">
            <a:extLst>
              <a:ext uri="{FF2B5EF4-FFF2-40B4-BE49-F238E27FC236}">
                <a16:creationId xmlns:a16="http://schemas.microsoft.com/office/drawing/2014/main" id="{DF7E25F8-E610-45D7-89A6-32A3EBA7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882" y="2684423"/>
            <a:ext cx="10671463" cy="872837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>
                <a:solidFill>
                  <a:schemeClr val="bg1"/>
                </a:solidFill>
                <a:latin typeface="+mn-lt"/>
              </a:rPr>
              <a:t>ENGAGEMENT AGAINST CORRUPTION</a:t>
            </a:r>
          </a:p>
        </p:txBody>
      </p:sp>
    </p:spTree>
    <p:extLst>
      <p:ext uri="{BB962C8B-B14F-4D97-AF65-F5344CB8AC3E}">
        <p14:creationId xmlns:p14="http://schemas.microsoft.com/office/powerpoint/2010/main" val="136339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1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7" y="5938156"/>
            <a:ext cx="6365173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FOSTERING TRANSPARENCY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1017968"/>
            <a:ext cx="2898073" cy="471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CGU pushes for more transparency even where it is not legally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binded</a:t>
            </a:r>
            <a:r>
              <a:rPr lang="en-US" sz="2400">
                <a:solidFill>
                  <a:schemeClr val="bg1"/>
                </a:solidFill>
                <a:latin typeface="+mn-lt"/>
              </a:rPr>
              <a:t> to do so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id="{0D8143AD-82C5-4A3F-A2A1-6D77D4A9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667" y="1017968"/>
            <a:ext cx="8213116" cy="46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36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 Brasil Transparente - Google Chrome">
            <a:extLst>
              <a:ext uri="{FF2B5EF4-FFF2-40B4-BE49-F238E27FC236}">
                <a16:creationId xmlns:a16="http://schemas.microsoft.com/office/drawing/2014/main" id="{FB3D0871-5783-46AD-A044-1DDC9DC3B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18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manifestaÃ§Ã£o cgu">
            <a:extLst>
              <a:ext uri="{FF2B5EF4-FFF2-40B4-BE49-F238E27FC236}">
                <a16:creationId xmlns:a16="http://schemas.microsoft.com/office/drawing/2014/main" id="{DF7E25F8-E610-45D7-89A6-32A3EBA7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882" y="2684423"/>
            <a:ext cx="10671463" cy="872837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>
                <a:solidFill>
                  <a:schemeClr val="bg1"/>
                </a:solidFill>
                <a:latin typeface="+mn-lt"/>
              </a:rPr>
              <a:t>EDUCATION AGAINST CORRUPTION</a:t>
            </a:r>
          </a:p>
        </p:txBody>
      </p:sp>
    </p:spTree>
    <p:extLst>
      <p:ext uri="{BB962C8B-B14F-4D97-AF65-F5344CB8AC3E}">
        <p14:creationId xmlns:p14="http://schemas.microsoft.com/office/powerpoint/2010/main" val="1075419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 descr="Um por Todos e Todos por Um — Ministério da Transparência, Fiscalização e Controladoria-Geral da União - Google Chrome">
            <a:extLst>
              <a:ext uri="{FF2B5EF4-FFF2-40B4-BE49-F238E27FC236}">
                <a16:creationId xmlns:a16="http://schemas.microsoft.com/office/drawing/2014/main" id="{DEE9D2F9-576C-45AB-8D5B-6A116AA82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9" t="34622" r="20897" b="19577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1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7" y="5938156"/>
            <a:ext cx="10956397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BRINGING ETHICAL DISCUSSIONS TO THE CLASSROOM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1017968"/>
            <a:ext cx="2898073" cy="471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High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tolerance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misconducts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a cultural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barrier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change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how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country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deals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corruption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5044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0" y="0"/>
            <a:ext cx="12191999" cy="1927185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8" y="136386"/>
            <a:ext cx="7321946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ESSAYS AND DRAWINGS CONTEST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883047"/>
            <a:ext cx="10834861" cy="1316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A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national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contest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that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inspire over 500 000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candiates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each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year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m 1" descr="Avision - Google Chrome">
            <a:extLst>
              <a:ext uri="{FF2B5EF4-FFF2-40B4-BE49-F238E27FC236}">
                <a16:creationId xmlns:a16="http://schemas.microsoft.com/office/drawing/2014/main" id="{ECAFEF91-032E-4ADF-B43F-D70805F51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9" t="7146" r="32179" b="1795"/>
          <a:stretch/>
        </p:blipFill>
        <p:spPr>
          <a:xfrm rot="5400000">
            <a:off x="4694258" y="2411386"/>
            <a:ext cx="2596158" cy="3665090"/>
          </a:xfrm>
          <a:prstGeom prst="rect">
            <a:avLst/>
          </a:prstGeom>
        </p:spPr>
      </p:pic>
      <p:pic>
        <p:nvPicPr>
          <p:cNvPr id="8" name="Imagem 4" descr="Avision - Google Chrome">
            <a:extLst>
              <a:ext uri="{FF2B5EF4-FFF2-40B4-BE49-F238E27FC236}">
                <a16:creationId xmlns:a16="http://schemas.microsoft.com/office/drawing/2014/main" id="{311A385B-4442-44AB-9F18-14F2653D38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7146" r="32179" b="884"/>
          <a:stretch/>
        </p:blipFill>
        <p:spPr>
          <a:xfrm rot="5400000">
            <a:off x="864797" y="2386475"/>
            <a:ext cx="2596156" cy="3714909"/>
          </a:xfrm>
          <a:prstGeom prst="rect">
            <a:avLst/>
          </a:prstGeom>
        </p:spPr>
      </p:pic>
      <p:pic>
        <p:nvPicPr>
          <p:cNvPr id="11" name="Imagem 7" descr="Avision - Google Chrome">
            <a:extLst>
              <a:ext uri="{FF2B5EF4-FFF2-40B4-BE49-F238E27FC236}">
                <a16:creationId xmlns:a16="http://schemas.microsoft.com/office/drawing/2014/main" id="{0F695684-E5C0-417B-AF14-FD8C2301E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7147" r="32948" b="3163"/>
          <a:stretch/>
        </p:blipFill>
        <p:spPr>
          <a:xfrm>
            <a:off x="8612977" y="2199190"/>
            <a:ext cx="2965938" cy="41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5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8" y="5938156"/>
            <a:ext cx="7321946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UM POR TODOS E TODOS POR UM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883047"/>
            <a:ext cx="2898073" cy="471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+mn-lt"/>
              </a:rPr>
              <a:t>CGU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develops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contents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for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ethical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discussions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teachers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famous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studio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Maurício de Sousa,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developer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pt-B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400" i="1" dirty="0" err="1">
                <a:solidFill>
                  <a:schemeClr val="bg1"/>
                </a:solidFill>
                <a:latin typeface="+mn-lt"/>
              </a:rPr>
              <a:t>Monica’s</a:t>
            </a:r>
            <a:r>
              <a:rPr lang="pt-BR" sz="2400" i="1" dirty="0">
                <a:solidFill>
                  <a:schemeClr val="bg1"/>
                </a:solidFill>
                <a:latin typeface="+mn-lt"/>
              </a:rPr>
              <a:t> Gang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m 3">
            <a:extLst>
              <a:ext uri="{FF2B5EF4-FFF2-40B4-BE49-F238E27FC236}">
                <a16:creationId xmlns:a16="http://schemas.microsoft.com/office/drawing/2014/main" id="{1A742A1A-2C43-4872-AE6C-54F6AA998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9" b="100000" l="7108" r="93536">
                        <a14:foregroundMark x1="61857" y1="18750" x2="61857" y2="18750"/>
                        <a14:foregroundMark x1="74663" y1="23734" x2="74663" y2="23734"/>
                        <a14:foregroundMark x1="75031" y1="44158" x2="75031" y2="44158"/>
                        <a14:foregroundMark x1="77880" y1="55556" x2="77880" y2="55556"/>
                        <a14:foregroundMark x1="69516" y1="62214" x2="69516" y2="62214"/>
                        <a14:foregroundMark x1="59712" y1="56985" x2="59712" y2="56985"/>
                        <a14:foregroundMark x1="54534" y1="43954" x2="54534" y2="43954"/>
                        <a14:foregroundMark x1="58640" y1="65809" x2="58640" y2="65809"/>
                        <a14:foregroundMark x1="78768" y1="67688" x2="78768" y2="67688"/>
                        <a14:foregroundMark x1="86091" y1="45139" x2="86091" y2="45139"/>
                        <a14:foregroundMark x1="61121" y1="27533" x2="61121" y2="27533"/>
                        <a14:foregroundMark x1="75031" y1="13276" x2="75031" y2="13276"/>
                        <a14:foregroundMark x1="21936" y1="29208" x2="21936" y2="29208"/>
                        <a14:foregroundMark x1="31189" y1="27533" x2="31189" y2="27533"/>
                        <a14:foregroundMark x1="28002" y1="27083" x2="28002" y2="27083"/>
                        <a14:foregroundMark x1="16238" y1="30882" x2="16238" y2="30882"/>
                        <a14:foregroundMark x1="18903" y1="29698" x2="18903" y2="29698"/>
                        <a14:foregroundMark x1="13388" y1="31577" x2="13388" y2="31577"/>
                        <a14:foregroundMark x1="11060" y1="71487" x2="11060" y2="71487"/>
                        <a14:foregroundMark x1="32261" y1="85743" x2="32261" y2="85743"/>
                        <a14:foregroundMark x1="33517" y1="88848" x2="33517" y2="88848"/>
                        <a14:foregroundMark x1="31373" y1="91667" x2="31373" y2="91667"/>
                        <a14:foregroundMark x1="34406" y1="89542" x2="34406" y2="89542"/>
                        <a14:foregroundMark x1="21232" y1="83864" x2="21232" y2="83864"/>
                        <a14:foregroundMark x1="9804" y1="69812" x2="9804" y2="69812"/>
                        <a14:foregroundMark x1="70741" y1="20670" x2="70741" y2="20670"/>
                        <a14:foregroundMark x1="50613" y1="47018" x2="50613" y2="47018"/>
                        <a14:foregroundMark x1="73958" y1="68178" x2="73958" y2="68178"/>
                        <a14:foregroundMark x1="80208" y1="41340" x2="80208" y2="41340"/>
                        <a14:foregroundMark x1="82690" y1="70057" x2="82690" y2="70057"/>
                        <a14:foregroundMark x1="54534" y1="58415" x2="54534" y2="58415"/>
                        <a14:foregroundMark x1="51685" y1="52737" x2="51685" y2="52737"/>
                        <a14:foregroundMark x1="83395" y1="66258" x2="83395" y2="66258"/>
                        <a14:foregroundMark x1="86244" y1="50123" x2="86244" y2="50123"/>
                        <a14:foregroundMark x1="87868" y1="42279" x2="87868" y2="42279"/>
                        <a14:foregroundMark x1="81097" y1="74592" x2="81097" y2="74592"/>
                        <a14:foregroundMark x1="57047" y1="69812" x2="57047" y2="69812"/>
                        <a14:foregroundMark x1="54013" y1="61520" x2="54013" y2="61520"/>
                        <a14:foregroundMark x1="86091" y1="56046" x2="86091" y2="56046"/>
                        <a14:foregroundMark x1="10355" y1="73407" x2="10355" y2="73407"/>
                        <a14:foregroundMark x1="65411" y1="24918" x2="65411" y2="24918"/>
                        <a14:foregroundMark x1="71477" y1="28268" x2="71477" y2="28268"/>
                        <a14:foregroundMark x1="86612" y1="48203" x2="86612" y2="48203"/>
                        <a14:foregroundMark x1="85172" y1="62010" x2="85172" y2="62010"/>
                        <a14:foregroundMark x1="84651" y1="63889" x2="84651" y2="63889"/>
                        <a14:foregroundMark x1="58456" y1="74837" x2="58456" y2="74837"/>
                        <a14:foregroundMark x1="61305" y1="75286" x2="61305" y2="75286"/>
                        <a14:foregroundMark x1="55086" y1="64583" x2="55086" y2="64583"/>
                        <a14:foregroundMark x1="56158" y1="67443" x2="56158" y2="67443"/>
                        <a14:foregroundMark x1="59344" y1="76225" x2="59344" y2="76225"/>
                        <a14:foregroundMark x1="63082" y1="74346" x2="63082" y2="74346"/>
                        <a14:foregroundMark x1="77512" y1="74346" x2="77512" y2="74346"/>
                        <a14:foregroundMark x1="82874" y1="76225" x2="82874" y2="76225"/>
                        <a14:foregroundMark x1="78952" y1="74837" x2="78952" y2="74837"/>
                        <a14:foregroundMark x1="64154" y1="14461" x2="64154" y2="14461"/>
                        <a14:foregroundMark x1="10355" y1="67443" x2="10355" y2="67443"/>
                        <a14:foregroundMark x1="14461" y1="63889" x2="14461" y2="63889"/>
                        <a14:foregroundMark x1="15686" y1="62704" x2="15686" y2="62704"/>
                        <a14:foregroundMark x1="12500" y1="65809" x2="12500" y2="65809"/>
                        <a14:foregroundMark x1="9651" y1="71732" x2="9651" y2="71732"/>
                        <a14:foregroundMark x1="11244" y1="66993" x2="11244" y2="66993"/>
                        <a14:foregroundMark x1="11612" y1="68627" x2="11612" y2="68627"/>
                        <a14:foregroundMark x1="57567" y1="22549" x2="57567" y2="22549"/>
                        <a14:foregroundMark x1="55974" y1="26838" x2="55974" y2="26838"/>
                        <a14:foregroundMark x1="57200" y1="13072" x2="57200" y2="13072"/>
                        <a14:foregroundMark x1="81097" y1="19935" x2="81097" y2="19935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" t="7351"/>
          <a:stretch/>
        </p:blipFill>
        <p:spPr>
          <a:xfrm rot="1349138">
            <a:off x="3804670" y="633446"/>
            <a:ext cx="8026142" cy="57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0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ntra.cgu.gov.br/comunicacao/divulgacao-institucional/identidade-institucional/arquivos/fundotela_1920x1080">
            <a:extLst>
              <a:ext uri="{FF2B5EF4-FFF2-40B4-BE49-F238E27FC236}">
                <a16:creationId xmlns:a16="http://schemas.microsoft.com/office/drawing/2014/main" id="{CBDB952F-5DE8-41B4-A8B1-ADF6FD8A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5" y="3358028"/>
            <a:ext cx="10671463" cy="872837"/>
          </a:xfrm>
        </p:spPr>
        <p:txBody>
          <a:bodyPr>
            <a:noAutofit/>
          </a:bodyPr>
          <a:lstStyle/>
          <a:p>
            <a:pPr algn="l"/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DIRECTOR FOR TRANSPARENCY AND PUBLIC OVERSIGHT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737755" y="4230865"/>
            <a:ext cx="10671463" cy="706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bg1"/>
                </a:solidFill>
                <a:latin typeface="+mn-lt"/>
              </a:rPr>
              <a:t>otavio.neves@cgu.gov.br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CD17CB9-0DA5-402E-9C6F-D6831E89D5A9}"/>
              </a:ext>
            </a:extLst>
          </p:cNvPr>
          <p:cNvSpPr txBox="1">
            <a:spLocks/>
          </p:cNvSpPr>
          <p:nvPr/>
        </p:nvSpPr>
        <p:spPr>
          <a:xfrm>
            <a:off x="737755" y="2651447"/>
            <a:ext cx="10671463" cy="872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solidFill>
                  <a:schemeClr val="bg1"/>
                </a:solidFill>
                <a:latin typeface="+mn-lt"/>
              </a:rPr>
              <a:t>OTAVIO NEVES</a:t>
            </a:r>
          </a:p>
        </p:txBody>
      </p:sp>
    </p:spTree>
    <p:extLst>
      <p:ext uri="{BB962C8B-B14F-4D97-AF65-F5344CB8AC3E}">
        <p14:creationId xmlns:p14="http://schemas.microsoft.com/office/powerpoint/2010/main" val="1280473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ntra.cgu.gov.br/comunicacao/divulgacao-institucional/identidade-institucional/arquivos/fundotela_1920x1080">
            <a:extLst>
              <a:ext uri="{FF2B5EF4-FFF2-40B4-BE49-F238E27FC236}">
                <a16:creationId xmlns:a16="http://schemas.microsoft.com/office/drawing/2014/main" id="{CBDB952F-5DE8-41B4-A8B1-ADF6FD8A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8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8303741" y="0"/>
            <a:ext cx="388825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5" y="275499"/>
            <a:ext cx="8702807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LEGAL FRAMEWORK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737756" y="1423835"/>
            <a:ext cx="7565986" cy="53307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Fiscal Responsibility (and reports)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of Spending and Revenues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Access to Information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Conflict of Interests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Acquisition (biddings and contracts)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Open Data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Budget Guidelines</a:t>
            </a:r>
          </a:p>
          <a:p>
            <a:pPr algn="l">
              <a:lnSpc>
                <a:spcPct val="150000"/>
              </a:lnSpc>
            </a:pP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Several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others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for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specific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topics</a:t>
            </a:r>
            <a:endParaRPr lang="en-US" sz="2800" i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A39973-53AD-418C-AAC5-ED91A22B92AE}"/>
              </a:ext>
            </a:extLst>
          </p:cNvPr>
          <p:cNvSpPr txBox="1">
            <a:spLocks/>
          </p:cNvSpPr>
          <p:nvPr/>
        </p:nvSpPr>
        <p:spPr>
          <a:xfrm>
            <a:off x="8538518" y="1423835"/>
            <a:ext cx="3323967" cy="4878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LC 101, 131, 156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LC 131 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Law 12.527 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Law 12.813</a:t>
            </a:r>
          </a:p>
          <a:p>
            <a:pPr algn="l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+mn-lt"/>
              </a:rPr>
              <a:t>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aw 8.666, 12.527</a:t>
            </a:r>
          </a:p>
          <a:p>
            <a:pPr algn="l">
              <a:lnSpc>
                <a:spcPct val="150000"/>
              </a:lnSpc>
            </a:pPr>
            <a:r>
              <a:rPr lang="pt-BR" sz="2800" dirty="0">
                <a:solidFill>
                  <a:schemeClr val="bg1"/>
                </a:solidFill>
                <a:latin typeface="+mn-lt"/>
              </a:rPr>
              <a:t>D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ecree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8.777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Yearly law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0032806-DC95-4353-A0FF-FA4FF24E7A0A}"/>
              </a:ext>
            </a:extLst>
          </p:cNvPr>
          <p:cNvSpPr txBox="1">
            <a:spLocks/>
          </p:cNvSpPr>
          <p:nvPr/>
        </p:nvSpPr>
        <p:spPr>
          <a:xfrm>
            <a:off x="8538517" y="373363"/>
            <a:ext cx="3323967" cy="774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Regulation</a:t>
            </a:r>
            <a:r>
              <a:rPr lang="pt-BR" sz="2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IDs</a:t>
            </a:r>
            <a:endParaRPr lang="en-US" sz="28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42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8303741" y="0"/>
            <a:ext cx="388825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6" y="275499"/>
            <a:ext cx="7471246" cy="872837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rgbClr val="800000"/>
                </a:solidFill>
                <a:latin typeface="+mn-lt"/>
              </a:rPr>
              <a:t>TOOLS AND INSTRUMENTS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49C75A-8FDF-4999-8095-2B86C98284EC}"/>
              </a:ext>
            </a:extLst>
          </p:cNvPr>
          <p:cNvSpPr txBox="1">
            <a:spLocks/>
          </p:cNvSpPr>
          <p:nvPr/>
        </p:nvSpPr>
        <p:spPr>
          <a:xfrm>
            <a:off x="737756" y="1423835"/>
            <a:ext cx="7565986" cy="5434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Portal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pages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Electronic System for Information to Citizens (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eSIC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Open Data Portal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Purchasing Panel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Prices Panel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Municipalities Panel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Standards for government website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A39973-53AD-418C-AAC5-ED91A22B92AE}"/>
              </a:ext>
            </a:extLst>
          </p:cNvPr>
          <p:cNvSpPr txBox="1">
            <a:spLocks/>
          </p:cNvSpPr>
          <p:nvPr/>
        </p:nvSpPr>
        <p:spPr>
          <a:xfrm>
            <a:off x="8538518" y="1363962"/>
            <a:ext cx="3588168" cy="53579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12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transparencia.gov.br</a:t>
            </a:r>
          </a:p>
          <a:p>
            <a:pPr algn="l">
              <a:lnSpc>
                <a:spcPct val="212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transparenciapublica.gov.br</a:t>
            </a:r>
          </a:p>
          <a:p>
            <a:pPr algn="l">
              <a:lnSpc>
                <a:spcPct val="212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esic.gov.br</a:t>
            </a:r>
          </a:p>
          <a:p>
            <a:pPr algn="l">
              <a:lnSpc>
                <a:spcPct val="212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dados.gov.br</a:t>
            </a:r>
          </a:p>
          <a:p>
            <a:pPr algn="l">
              <a:lnSpc>
                <a:spcPct val="212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paineldecompras.planejamento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212000"/>
              </a:lnSpc>
            </a:pPr>
            <a:r>
              <a:rPr lang="pt-BR" sz="2000" dirty="0" err="1">
                <a:solidFill>
                  <a:schemeClr val="bg1"/>
                </a:solidFill>
                <a:latin typeface="+mn-lt"/>
              </a:rPr>
              <a:t>paineldeprecos.planejamento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212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paineis.cgu.gov.br</a:t>
            </a:r>
          </a:p>
          <a:p>
            <a:pPr algn="l">
              <a:lnSpc>
                <a:spcPct val="212000"/>
              </a:lnSpc>
            </a:pPr>
            <a:r>
              <a:rPr lang="pt-BR" sz="2000" dirty="0">
                <a:solidFill>
                  <a:schemeClr val="bg1"/>
                </a:solidFill>
                <a:latin typeface="+mn-lt"/>
              </a:rPr>
              <a:t>informacao.gov.br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AFF6BD0-69BC-48D7-81C5-40AD9A12F1C1}"/>
              </a:ext>
            </a:extLst>
          </p:cNvPr>
          <p:cNvSpPr txBox="1">
            <a:spLocks/>
          </p:cNvSpPr>
          <p:nvPr/>
        </p:nvSpPr>
        <p:spPr>
          <a:xfrm>
            <a:off x="8538517" y="373363"/>
            <a:ext cx="3323967" cy="774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Where</a:t>
            </a:r>
            <a:r>
              <a:rPr lang="pt-BR" sz="2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pt-BR" sz="28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800" i="1" dirty="0" err="1">
                <a:solidFill>
                  <a:schemeClr val="bg1"/>
                </a:solidFill>
                <a:latin typeface="+mn-lt"/>
              </a:rPr>
              <a:t>find</a:t>
            </a:r>
            <a:endParaRPr lang="en-US" sz="28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050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1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8" name="Imagem 4" descr="Portal da Transparência nos Recursos Públicos Federais - Google Chrome">
            <a:extLst>
              <a:ext uri="{FF2B5EF4-FFF2-40B4-BE49-F238E27FC236}">
                <a16:creationId xmlns:a16="http://schemas.microsoft.com/office/drawing/2014/main" id="{32D79285-C669-4593-AC7B-DBFABB1DA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r="13488" b="2055"/>
          <a:stretch/>
        </p:blipFill>
        <p:spPr>
          <a:xfrm>
            <a:off x="3325551" y="0"/>
            <a:ext cx="8828868" cy="6858000"/>
          </a:xfrm>
          <a:prstGeom prst="rect">
            <a:avLst/>
          </a:prstGeom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98" y="5938156"/>
            <a:ext cx="5390902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PORTAL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47898" y="310244"/>
            <a:ext cx="2898073" cy="542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The Transparency Portal provides information on how the government uses its resources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It had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21 million visits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last year alone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It generated savings, improvements in regulations and more efficient policies 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954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>
            <a:extLst>
              <a:ext uri="{FF2B5EF4-FFF2-40B4-BE49-F238E27FC236}">
                <a16:creationId xmlns:a16="http://schemas.microsoft.com/office/drawing/2014/main" id="{4242E818-70AF-4278-BD16-24E42B405610}"/>
              </a:ext>
            </a:extLst>
          </p:cNvPr>
          <p:cNvSpPr/>
          <p:nvPr/>
        </p:nvSpPr>
        <p:spPr>
          <a:xfrm>
            <a:off x="1" y="0"/>
            <a:ext cx="327112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B8FE4E-4C0C-42E6-A40A-B21EA215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114" y="293421"/>
            <a:ext cx="9067800" cy="746661"/>
          </a:xfrm>
          <a:solidFill>
            <a:schemeClr val="bg1">
              <a:lumMod val="75000"/>
              <a:alpha val="70000"/>
            </a:schemeClr>
          </a:solidFill>
        </p:spPr>
        <p:txBody>
          <a:bodyPr anchor="ctr">
            <a:normAutofit/>
          </a:bodyPr>
          <a:lstStyle/>
          <a:p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TRANSPARENCY PORTAL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5F7B661-07BC-4118-AD54-F8DD6501FF79}"/>
              </a:ext>
            </a:extLst>
          </p:cNvPr>
          <p:cNvSpPr txBox="1">
            <a:spLocks/>
          </p:cNvSpPr>
          <p:nvPr/>
        </p:nvSpPr>
        <p:spPr>
          <a:xfrm>
            <a:off x="269669" y="1333502"/>
            <a:ext cx="2898073" cy="542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The Federal Government spends 25% less with government credit cards when compared to 2007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The rules for education financing programs changed after analysis done with Portal`s data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Cuts were made in several initiatives where flaws were reported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DE8693F-C8E1-4D7C-A47D-E62C1944A4EA}"/>
              </a:ext>
            </a:extLst>
          </p:cNvPr>
          <p:cNvSpPr txBox="1">
            <a:spLocks/>
          </p:cNvSpPr>
          <p:nvPr/>
        </p:nvSpPr>
        <p:spPr>
          <a:xfrm>
            <a:off x="3905499" y="1333502"/>
            <a:ext cx="7565986" cy="5434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Spending (by theme, agency, program and more)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Transfers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Revenues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Public servants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Debarment lists and sanctions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Social programs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Suppliers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And much more </a:t>
            </a:r>
          </a:p>
        </p:txBody>
      </p:sp>
    </p:spTree>
    <p:extLst>
      <p:ext uri="{BB962C8B-B14F-4D97-AF65-F5344CB8AC3E}">
        <p14:creationId xmlns:p14="http://schemas.microsoft.com/office/powerpoint/2010/main" val="189256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4986248"/>
            <a:ext cx="12192000" cy="1871752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457200" y="5310788"/>
            <a:ext cx="11499448" cy="1271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chemeClr val="bg1"/>
                </a:solidFill>
                <a:latin typeface="+mn-lt"/>
              </a:rPr>
              <a:t>BETTER SPENDING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B7F6439-0D69-43E9-B1BF-924F9A680C98}"/>
              </a:ext>
            </a:extLst>
          </p:cNvPr>
          <p:cNvSpPr txBox="1">
            <a:spLocks/>
          </p:cNvSpPr>
          <p:nvPr/>
        </p:nvSpPr>
        <p:spPr>
          <a:xfrm>
            <a:off x="867941" y="1422865"/>
            <a:ext cx="7828156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CARD SPENDING (R$)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905AB92-82A7-4B76-9A3D-46D3F15D1DB5}"/>
              </a:ext>
            </a:extLst>
          </p:cNvPr>
          <p:cNvSpPr txBox="1">
            <a:spLocks/>
          </p:cNvSpPr>
          <p:nvPr/>
        </p:nvSpPr>
        <p:spPr>
          <a:xfrm>
            <a:off x="1396185" y="2240240"/>
            <a:ext cx="3100038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cxnSp>
        <p:nvCxnSpPr>
          <p:cNvPr id="9" name="Conector reto 5">
            <a:extLst>
              <a:ext uri="{FF2B5EF4-FFF2-40B4-BE49-F238E27FC236}">
                <a16:creationId xmlns:a16="http://schemas.microsoft.com/office/drawing/2014/main" id="{72A64B3E-28CA-40A4-B845-1F5CBCE171B8}"/>
              </a:ext>
            </a:extLst>
          </p:cNvPr>
          <p:cNvCxnSpPr/>
          <p:nvPr/>
        </p:nvCxnSpPr>
        <p:spPr>
          <a:xfrm>
            <a:off x="1095101" y="1991879"/>
            <a:ext cx="1000179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5A6E4D6A-0031-4076-9870-C2200DAD8BEE}"/>
              </a:ext>
            </a:extLst>
          </p:cNvPr>
          <p:cNvSpPr txBox="1">
            <a:spLocks/>
          </p:cNvSpPr>
          <p:nvPr/>
        </p:nvSpPr>
        <p:spPr>
          <a:xfrm>
            <a:off x="4615840" y="2240240"/>
            <a:ext cx="3100038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2008-2016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3B7FF8-2879-4B34-BD04-4ACA013EB7F7}"/>
              </a:ext>
            </a:extLst>
          </p:cNvPr>
          <p:cNvSpPr txBox="1">
            <a:spLocks/>
          </p:cNvSpPr>
          <p:nvPr/>
        </p:nvSpPr>
        <p:spPr>
          <a:xfrm>
            <a:off x="1396185" y="2708464"/>
            <a:ext cx="3100038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76.254.492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EAFF95F-38F4-4384-B0A6-3E24D7BEB179}"/>
              </a:ext>
            </a:extLst>
          </p:cNvPr>
          <p:cNvSpPr txBox="1">
            <a:spLocks/>
          </p:cNvSpPr>
          <p:nvPr/>
        </p:nvSpPr>
        <p:spPr>
          <a:xfrm>
            <a:off x="4615840" y="2708464"/>
            <a:ext cx="3100038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61.464.326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5793D25-A996-4823-9BE3-78B0CE29C165}"/>
              </a:ext>
            </a:extLst>
          </p:cNvPr>
          <p:cNvSpPr txBox="1">
            <a:spLocks/>
          </p:cNvSpPr>
          <p:nvPr/>
        </p:nvSpPr>
        <p:spPr>
          <a:xfrm>
            <a:off x="7850555" y="2240906"/>
            <a:ext cx="3100038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C4115D0-EC02-467A-8AA3-32EB5C33E57D}"/>
              </a:ext>
            </a:extLst>
          </p:cNvPr>
          <p:cNvSpPr txBox="1">
            <a:spLocks/>
          </p:cNvSpPr>
          <p:nvPr/>
        </p:nvSpPr>
        <p:spPr>
          <a:xfrm>
            <a:off x="7850555" y="2709130"/>
            <a:ext cx="3100038" cy="331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49.961.582</a:t>
            </a:r>
          </a:p>
        </p:txBody>
      </p:sp>
    </p:spTree>
    <p:extLst>
      <p:ext uri="{BB962C8B-B14F-4D97-AF65-F5344CB8AC3E}">
        <p14:creationId xmlns:p14="http://schemas.microsoft.com/office/powerpoint/2010/main" val="360962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6E2FF79-F830-40C1-BA44-DFCB78D2A60F}"/>
              </a:ext>
            </a:extLst>
          </p:cNvPr>
          <p:cNvSpPr/>
          <p:nvPr/>
        </p:nvSpPr>
        <p:spPr>
          <a:xfrm>
            <a:off x="0" y="-4386"/>
            <a:ext cx="12192000" cy="1871752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311C48F-7EFB-48BD-9338-09D036DE257D}"/>
              </a:ext>
            </a:extLst>
          </p:cNvPr>
          <p:cNvSpPr txBox="1">
            <a:spLocks/>
          </p:cNvSpPr>
          <p:nvPr/>
        </p:nvSpPr>
        <p:spPr>
          <a:xfrm>
            <a:off x="457200" y="295633"/>
            <a:ext cx="11499448" cy="1271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chemeClr val="bg1"/>
                </a:solidFill>
                <a:latin typeface="+mn-lt"/>
              </a:rPr>
              <a:t>BETTER POLICYMAKING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Blog EstadãoDados – 7 gráficos que explicam a farra do financiamento estudantil - Google Chrome">
            <a:extLst>
              <a:ext uri="{FF2B5EF4-FFF2-40B4-BE49-F238E27FC236}">
                <a16:creationId xmlns:a16="http://schemas.microsoft.com/office/drawing/2014/main" id="{5CAFF17A-989B-4605-8543-7CF24F2BF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r="16010"/>
          <a:stretch/>
        </p:blipFill>
        <p:spPr>
          <a:xfrm>
            <a:off x="211948" y="2070495"/>
            <a:ext cx="6342080" cy="468871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 descr="G1 - Fies tem novas regras oficializadas pelo MEC no Diário Oficial da União - notícias em Educação - Google Chrome">
            <a:extLst>
              <a:ext uri="{FF2B5EF4-FFF2-40B4-BE49-F238E27FC236}">
                <a16:creationId xmlns:a16="http://schemas.microsoft.com/office/drawing/2014/main" id="{045C39D9-47B0-41A9-A934-8557151D4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37417"/>
          <a:stretch/>
        </p:blipFill>
        <p:spPr>
          <a:xfrm>
            <a:off x="7561515" y="2070495"/>
            <a:ext cx="4395133" cy="4688711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31301B0-C6E7-452D-88E2-ADBE58DAC489}"/>
              </a:ext>
            </a:extLst>
          </p:cNvPr>
          <p:cNvSpPr/>
          <p:nvPr/>
        </p:nvSpPr>
        <p:spPr>
          <a:xfrm>
            <a:off x="6400800" y="3821102"/>
            <a:ext cx="1380683" cy="103551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2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1002</Words>
  <Application>Microsoft Office PowerPoint</Application>
  <PresentationFormat>Widescreen</PresentationFormat>
  <Paragraphs>220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Tema do Office</vt:lpstr>
      <vt:lpstr>TRANSPARENCY AGAINST CORRUPTION</vt:lpstr>
      <vt:lpstr>PRINCIPLE</vt:lpstr>
      <vt:lpstr>NATIONAL POLICY FOR TRANSPARENCY</vt:lpstr>
      <vt:lpstr>LEGAL FRAMEWORK</vt:lpstr>
      <vt:lpstr>TOOLS AND INSTRUMENTS</vt:lpstr>
      <vt:lpstr>TRANSPARENCY PORTAL</vt:lpstr>
      <vt:lpstr>TRANSPARENCY PORTAL</vt:lpstr>
      <vt:lpstr>PowerPoint Presentation</vt:lpstr>
      <vt:lpstr>PowerPoint Presentation</vt:lpstr>
      <vt:lpstr>THE NEW TRANSPARENCY PORTAL</vt:lpstr>
      <vt:lpstr>   e-SIC</vt:lpstr>
      <vt:lpstr>PowerPoint Presentation</vt:lpstr>
      <vt:lpstr>PowerPoint Presentation</vt:lpstr>
      <vt:lpstr>OPEN DATA PORTAL</vt:lpstr>
      <vt:lpstr>PowerPoint Presentation</vt:lpstr>
      <vt:lpstr>MONITORING</vt:lpstr>
      <vt:lpstr>PowerPoint Presentation</vt:lpstr>
      <vt:lpstr>CAPACITY BUILDING</vt:lpstr>
      <vt:lpstr>NETWORK AND ENGAGEMENT</vt:lpstr>
      <vt:lpstr>PowerPoint Presentation</vt:lpstr>
      <vt:lpstr>PowerPoint Presentation</vt:lpstr>
      <vt:lpstr>SUPPORT AND SUSTAINABILITY</vt:lpstr>
      <vt:lpstr>  SHARING e-SIC</vt:lpstr>
      <vt:lpstr>COMMUNICATION AND EXPOSURE</vt:lpstr>
      <vt:lpstr> TRANSPARENT BRAZIL INDEX</vt:lpstr>
      <vt:lpstr>REACTION AND FEEDBACK</vt:lpstr>
      <vt:lpstr>PowerPoint Presentation</vt:lpstr>
      <vt:lpstr>PowerPoint Presentation</vt:lpstr>
      <vt:lpstr>TRANSPARENCY AS A SOLUTION</vt:lpstr>
      <vt:lpstr>ENGAGEMENT AGAINST CORRUPTION</vt:lpstr>
      <vt:lpstr>FOSTERING TRANSPARENCY</vt:lpstr>
      <vt:lpstr>PowerPoint Presentation</vt:lpstr>
      <vt:lpstr>EDUCATION AGAINST CORRUPTION</vt:lpstr>
      <vt:lpstr>BRINGING ETHICAL DISCUSSIONS TO THE CLASSROOM</vt:lpstr>
      <vt:lpstr>ESSAYS AND DRAWINGS CONTEST</vt:lpstr>
      <vt:lpstr>UM POR TODOS E TODOS POR UM</vt:lpstr>
      <vt:lpstr>DIRECTOR FOR TRANSPARENCY AND PUBLIC OVERSIGHT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Otavio Moreira de Castro Neves</dc:creator>
  <cp:lastModifiedBy>Otavio Neves</cp:lastModifiedBy>
  <cp:revision>72</cp:revision>
  <dcterms:created xsi:type="dcterms:W3CDTF">2018-05-02T20:22:54Z</dcterms:created>
  <dcterms:modified xsi:type="dcterms:W3CDTF">2018-06-29T10:48:07Z</dcterms:modified>
</cp:coreProperties>
</file>