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93455" r:id="rId4"/>
  </p:sldMasterIdLst>
  <p:notesMasterIdLst>
    <p:notesMasterId r:id="rId18"/>
  </p:notesMasterIdLst>
  <p:sldIdLst>
    <p:sldId id="305" r:id="rId5"/>
    <p:sldId id="315" r:id="rId6"/>
    <p:sldId id="311" r:id="rId7"/>
    <p:sldId id="314" r:id="rId8"/>
    <p:sldId id="319" r:id="rId9"/>
    <p:sldId id="317" r:id="rId10"/>
    <p:sldId id="300" r:id="rId11"/>
    <p:sldId id="307" r:id="rId12"/>
    <p:sldId id="310" r:id="rId13"/>
    <p:sldId id="309" r:id="rId14"/>
    <p:sldId id="308" r:id="rId15"/>
    <p:sldId id="316" r:id="rId16"/>
    <p:sldId id="32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Angel Mejia Martinez Del Campo" initials="JAMMDC" lastIdx="1" clrIdx="0">
    <p:extLst>
      <p:ext uri="{19B8F6BF-5375-455C-9EA6-DF929625EA0E}">
        <p15:presenceInfo xmlns:p15="http://schemas.microsoft.com/office/powerpoint/2012/main" userId="S-1-5-21-746137067-1454471165-725345543-1422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C66"/>
    <a:srgbClr val="168B8B"/>
    <a:srgbClr val="442C65"/>
    <a:srgbClr val="B3D135"/>
    <a:srgbClr val="EFE7E7"/>
    <a:srgbClr val="F47A41"/>
    <a:srgbClr val="807F83"/>
    <a:srgbClr val="666666"/>
    <a:srgbClr val="1CB78D"/>
    <a:srgbClr val="CE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3" autoAdjust="0"/>
    <p:restoredTop sz="95627" autoAdjust="0"/>
  </p:normalViewPr>
  <p:slideViewPr>
    <p:cSldViewPr snapToGrid="0" snapToObjects="1">
      <p:cViewPr varScale="1">
        <p:scale>
          <a:sx n="112" d="100"/>
          <a:sy n="112" d="100"/>
        </p:scale>
        <p:origin x="11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504EC-0E1D-40C4-A0EA-B61C609A0B3A}" type="datetimeFigureOut">
              <a:rPr lang="es-MX" smtClean="0"/>
              <a:t>10/03/2017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7E669-417B-4074-9DFB-93E15B6FF6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76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669-417B-4074-9DFB-93E15B6FF65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79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669-417B-4074-9DFB-93E15B6FF65C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15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669-417B-4074-9DFB-93E15B6FF65C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85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669-417B-4074-9DFB-93E15B6FF65C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14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F4F-CA03-455C-9F25-1494323C2537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F37C-2016-47DD-AF11-A181A8BDAF41}" type="datetime1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23622"/>
            <a:ext cx="2057400" cy="4502541"/>
          </a:xfrm>
        </p:spPr>
        <p:txBody>
          <a:bodyPr vert="eaVert"/>
          <a:lstStyle>
            <a:lvl1pPr>
              <a:defRPr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23622"/>
            <a:ext cx="6019800" cy="45025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7E7-3F94-49E3-8976-FD25B2AE2316}" type="datetime1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210C-C45D-4943-8AF0-75A586D90AEA}" type="datetimeFigureOut">
              <a:rPr lang="es-MX" smtClean="0"/>
              <a:t>10/03/2017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1A27-296A-4C5C-AB3C-D9B6A101C1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074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079F-7A73-4FE2-ADCE-E9572CC6E374}" type="datetime1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9683-7901-4EFA-B507-8D666EA76B65}" type="datetime1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885-2EFD-46A7-9D50-29B23B9D6B49}" type="datetime1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494-8216-42C0-98EF-D1E3E9B5DB9B}" type="datetime1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1B72-A127-4BAA-A275-A2D8F4DCC88C}" type="datetime1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5915-9F75-4661-9E0D-7BDE8E5D7A43}" type="datetime1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0" y="1767944"/>
            <a:ext cx="4286250" cy="4358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67944"/>
            <a:ext cx="3784600" cy="4358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FDCB-3369-4C00-B3E2-6EE5A44AD4D5}" type="datetime1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59703"/>
            <a:ext cx="5486400" cy="3067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3D5E-F9B8-4D85-AE7D-8C12096058FB}" type="datetime1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457200" y="274638"/>
            <a:ext cx="6007999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Escudo Nacional de los Estados Unidos Mexicanos"/>
          <p:cNvPicPr>
            <a:picLocks noChangeAspect="1"/>
          </p:cNvPicPr>
          <p:nvPr userDrawn="1"/>
        </p:nvPicPr>
        <p:blipFill>
          <a:blip r:embed="rId14">
            <a:lum bright="70000" contrast="-70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34" y="3008162"/>
            <a:ext cx="2857323" cy="2880000"/>
          </a:xfrm>
          <a:prstGeom prst="rect">
            <a:avLst/>
          </a:prstGeom>
          <a:blipFill rotWithShape="0">
            <a:blip r:embed="rId15">
              <a:lum bright="70000" contrast="-70000"/>
              <a:alphaModFix amt="28000"/>
            </a:blip>
            <a:stretch>
              <a:fillRect/>
            </a:stretch>
          </a:blip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fld id="{CB30A23A-768F-43A1-A503-4C527C7CC8FA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1" name="Conector recto 20" descr="Barra de sepración roja"/>
          <p:cNvCxnSpPr/>
          <p:nvPr userDrawn="1"/>
        </p:nvCxnSpPr>
        <p:spPr>
          <a:xfrm>
            <a:off x="457200" y="1457364"/>
            <a:ext cx="82296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 descr="Pleca en color gris inferior"/>
          <p:cNvSpPr/>
          <p:nvPr userDrawn="1"/>
        </p:nvSpPr>
        <p:spPr>
          <a:xfrm>
            <a:off x="457200" y="6126163"/>
            <a:ext cx="8229600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807F83"/>
          </a:solidFill>
          <a:latin typeface="Trajan Pro"/>
          <a:ea typeface="+mj-ea"/>
          <a:cs typeface="Traja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807F83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07F83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07F83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07F83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07F83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56149" y="2869244"/>
            <a:ext cx="6326777" cy="555786"/>
          </a:xfrm>
        </p:spPr>
        <p:txBody>
          <a:bodyPr/>
          <a:lstStyle/>
          <a:p>
            <a:pPr algn="l"/>
            <a:r>
              <a:rPr lang="es-MX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MX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decided</a:t>
            </a:r>
            <a:r>
              <a:rPr lang="es-MX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to </a:t>
            </a:r>
            <a:r>
              <a:rPr lang="es-MX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spice</a:t>
            </a:r>
            <a:r>
              <a:rPr lang="es-MX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MX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up…</a:t>
            </a:r>
            <a:endParaRPr lang="es-MX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s://scontent-sit4-1.xx.fbcdn.net/v/t1.0-9/14222339_1589304608038214_5067068254219450988_n.jpg?oh=84b18e799aaf9da8d42b610eb9a1fa46&amp;oe=583BE4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0" y="7937"/>
            <a:ext cx="9144000" cy="6850063"/>
          </a:xfrm>
          <a:prstGeom prst="rect">
            <a:avLst/>
          </a:prstGeom>
          <a:gradFill>
            <a:gsLst>
              <a:gs pos="0">
                <a:srgbClr val="807F83">
                  <a:lumMod val="94000"/>
                  <a:alpha val="79000"/>
                </a:srgbClr>
              </a:gs>
              <a:gs pos="100000">
                <a:srgbClr val="807F83">
                  <a:lumMod val="80000"/>
                  <a:alpha val="89000"/>
                </a:srgb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847164" y="3041718"/>
            <a:ext cx="790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Open Fiscal Data </a:t>
            </a:r>
            <a:r>
              <a:rPr lang="es-MX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Package</a:t>
            </a:r>
            <a:r>
              <a:rPr lang="es-MX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MX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Mexico</a:t>
            </a:r>
            <a:endParaRPr lang="es-MX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72" y="0"/>
            <a:ext cx="9148772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0"/>
            <a:ext cx="9144000" cy="6850063"/>
          </a:xfrm>
          <a:prstGeom prst="rect">
            <a:avLst/>
          </a:prstGeom>
          <a:gradFill>
            <a:gsLst>
              <a:gs pos="0">
                <a:srgbClr val="807F83">
                  <a:lumMod val="28000"/>
                  <a:alpha val="80000"/>
                </a:srgbClr>
              </a:gs>
              <a:gs pos="100000">
                <a:srgbClr val="807F83">
                  <a:lumMod val="80000"/>
                  <a:alpha val="89000"/>
                </a:srgb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B3D135"/>
                </a:solidFill>
              </a:rPr>
              <a:t> </a:t>
            </a:r>
            <a:endParaRPr lang="es-MX" dirty="0">
              <a:solidFill>
                <a:srgbClr val="B3D135"/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406226" y="2999531"/>
            <a:ext cx="5984278" cy="555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4000" dirty="0" smtClean="0">
                <a:solidFill>
                  <a:srgbClr val="B3D135"/>
                </a:solidFill>
                <a:latin typeface="Calibri" panose="020F0502020204030204" pitchFamily="34" charset="0"/>
              </a:rPr>
              <a:t>And </a:t>
            </a:r>
            <a:r>
              <a:rPr lang="es-MX" sz="4000" dirty="0" err="1" smtClean="0">
                <a:solidFill>
                  <a:srgbClr val="B3D135"/>
                </a:solidFill>
                <a:latin typeface="Calibri" panose="020F0502020204030204" pitchFamily="34" charset="0"/>
              </a:rPr>
              <a:t>the</a:t>
            </a:r>
            <a:r>
              <a:rPr lang="es-MX" sz="4000" dirty="0" smtClean="0">
                <a:solidFill>
                  <a:srgbClr val="B3D135"/>
                </a:solidFill>
                <a:latin typeface="Calibri" panose="020F0502020204030204" pitchFamily="34" charset="0"/>
              </a:rPr>
              <a:t> </a:t>
            </a:r>
            <a:r>
              <a:rPr lang="es-MX" sz="4000" dirty="0" err="1" smtClean="0">
                <a:solidFill>
                  <a:srgbClr val="B3D135"/>
                </a:solidFill>
                <a:latin typeface="Calibri" panose="020F0502020204030204" pitchFamily="34" charset="0"/>
              </a:rPr>
              <a:t>team</a:t>
            </a:r>
            <a:r>
              <a:rPr lang="es-MX" sz="4000" dirty="0" smtClean="0">
                <a:solidFill>
                  <a:srgbClr val="B3D135"/>
                </a:solidFill>
                <a:latin typeface="Calibri" panose="020F0502020204030204" pitchFamily="34" charset="0"/>
              </a:rPr>
              <a:t>…</a:t>
            </a:r>
            <a:endParaRPr lang="es-MX" sz="4000" dirty="0">
              <a:solidFill>
                <a:srgbClr val="B3D13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400" t="30147" r="28917" b="43934"/>
          <a:stretch/>
        </p:blipFill>
        <p:spPr>
          <a:xfrm>
            <a:off x="134470" y="455862"/>
            <a:ext cx="5553635" cy="18960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7780" t="28860" r="29020" b="47794"/>
          <a:stretch/>
        </p:blipFill>
        <p:spPr>
          <a:xfrm>
            <a:off x="3254187" y="2185490"/>
            <a:ext cx="5620871" cy="17077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8296" t="27758" r="29123" b="7169"/>
          <a:stretch/>
        </p:blipFill>
        <p:spPr>
          <a:xfrm>
            <a:off x="134470" y="3590334"/>
            <a:ext cx="3644153" cy="31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2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429000" y="2712138"/>
            <a:ext cx="5029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Autonomous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usage</a:t>
            </a:r>
            <a:endParaRPr lang="es-MX" sz="2500" dirty="0" smtClean="0">
              <a:solidFill>
                <a:srgbClr val="452D65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MX" sz="2500" dirty="0" smtClean="0">
              <a:solidFill>
                <a:srgbClr val="452D65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Partial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downloads</a:t>
            </a:r>
            <a:endParaRPr lang="es-MX" sz="2500" dirty="0" smtClean="0">
              <a:solidFill>
                <a:srgbClr val="452D65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MX" sz="2500" dirty="0" smtClean="0">
              <a:solidFill>
                <a:srgbClr val="452D65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Security of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information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testing</a:t>
            </a:r>
            <a:endParaRPr lang="es-MX" sz="2500" dirty="0">
              <a:solidFill>
                <a:srgbClr val="452D65"/>
              </a:solidFill>
              <a:latin typeface="Calibri" pitchFamily="34" charset="0"/>
              <a:cs typeface="Adobe Caslon Pro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57200" y="124997"/>
            <a:ext cx="2971800" cy="2935776"/>
          </a:xfrm>
          <a:prstGeom prst="ellipse">
            <a:avLst/>
          </a:prstGeom>
          <a:solidFill>
            <a:srgbClr val="168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err="1" smtClean="0">
                <a:latin typeface="Calibri" panose="020F0502020204030204" pitchFamily="34" charset="0"/>
              </a:rPr>
              <a:t>Challenges</a:t>
            </a:r>
            <a:endParaRPr lang="es-MX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0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56149" y="2869244"/>
            <a:ext cx="6326777" cy="555786"/>
          </a:xfrm>
        </p:spPr>
        <p:txBody>
          <a:bodyPr/>
          <a:lstStyle/>
          <a:p>
            <a:pPr algn="l"/>
            <a:r>
              <a:rPr lang="es-MX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es-MX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decided</a:t>
            </a:r>
            <a:r>
              <a:rPr lang="es-MX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to </a:t>
            </a:r>
            <a:r>
              <a:rPr lang="es-MX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spice</a:t>
            </a:r>
            <a:r>
              <a:rPr lang="es-MX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MX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up…</a:t>
            </a:r>
            <a:endParaRPr lang="es-MX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s://scontent-sit4-1.xx.fbcdn.net/v/t1.0-9/14222339_1589304608038214_5067068254219450988_n.jpg?oh=84b18e799aaf9da8d42b610eb9a1fa46&amp;oe=583BE4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0" y="7937"/>
            <a:ext cx="9144000" cy="6850063"/>
          </a:xfrm>
          <a:prstGeom prst="rect">
            <a:avLst/>
          </a:prstGeom>
          <a:gradFill>
            <a:gsLst>
              <a:gs pos="0">
                <a:srgbClr val="807F83">
                  <a:lumMod val="94000"/>
                  <a:alpha val="79000"/>
                </a:srgbClr>
              </a:gs>
              <a:gs pos="100000">
                <a:srgbClr val="807F83">
                  <a:lumMod val="80000"/>
                  <a:alpha val="89000"/>
                </a:srgb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847164" y="3041718"/>
            <a:ext cx="790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Thank</a:t>
            </a:r>
            <a:r>
              <a:rPr lang="es-MX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MX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MX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  <a:endParaRPr lang="es-MX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4130" y="2910259"/>
            <a:ext cx="8229600" cy="1143000"/>
          </a:xfrm>
        </p:spPr>
        <p:txBody>
          <a:bodyPr/>
          <a:lstStyle/>
          <a:p>
            <a:r>
              <a:rPr lang="es-MX" sz="3600" dirty="0" err="1" smtClean="0">
                <a:solidFill>
                  <a:srgbClr val="432C66"/>
                </a:solidFill>
                <a:latin typeface="Calibri" panose="020F0502020204030204" pitchFamily="34" charset="0"/>
              </a:rPr>
              <a:t>How</a:t>
            </a:r>
            <a:r>
              <a:rPr lang="es-MX" sz="3600" dirty="0" smtClean="0">
                <a:solidFill>
                  <a:srgbClr val="432C66"/>
                </a:solidFill>
                <a:latin typeface="Calibri" panose="020F0502020204030204" pitchFamily="34" charset="0"/>
              </a:rPr>
              <a:t> </a:t>
            </a:r>
            <a:r>
              <a:rPr lang="es-MX" sz="3600" dirty="0" err="1" smtClean="0">
                <a:solidFill>
                  <a:srgbClr val="432C66"/>
                </a:solidFill>
                <a:latin typeface="Calibri" panose="020F0502020204030204" pitchFamily="34" charset="0"/>
              </a:rPr>
              <a:t>does</a:t>
            </a:r>
            <a:r>
              <a:rPr lang="es-MX" sz="3600" dirty="0" smtClean="0">
                <a:solidFill>
                  <a:srgbClr val="432C66"/>
                </a:solidFill>
                <a:latin typeface="Calibri" panose="020F0502020204030204" pitchFamily="34" charset="0"/>
              </a:rPr>
              <a:t> </a:t>
            </a:r>
            <a:r>
              <a:rPr lang="es-MX" sz="3600" dirty="0" err="1" smtClean="0">
                <a:solidFill>
                  <a:srgbClr val="432C66"/>
                </a:solidFill>
                <a:latin typeface="Calibri" panose="020F0502020204030204" pitchFamily="34" charset="0"/>
              </a:rPr>
              <a:t>it</a:t>
            </a:r>
            <a:r>
              <a:rPr lang="es-MX" sz="3600" dirty="0" smtClean="0">
                <a:solidFill>
                  <a:srgbClr val="432C66"/>
                </a:solidFill>
                <a:latin typeface="Calibri" panose="020F0502020204030204" pitchFamily="34" charset="0"/>
              </a:rPr>
              <a:t> look </a:t>
            </a:r>
            <a:r>
              <a:rPr lang="es-MX" sz="3600" dirty="0" err="1" smtClean="0">
                <a:solidFill>
                  <a:srgbClr val="432C66"/>
                </a:solidFill>
                <a:latin typeface="Calibri" panose="020F0502020204030204" pitchFamily="34" charset="0"/>
              </a:rPr>
              <a:t>like</a:t>
            </a:r>
            <a:r>
              <a:rPr lang="es-MX" sz="3600" dirty="0" smtClean="0">
                <a:solidFill>
                  <a:srgbClr val="432C66"/>
                </a:solidFill>
                <a:latin typeface="Calibri" panose="020F0502020204030204" pitchFamily="34" charset="0"/>
              </a:rPr>
              <a:t>?</a:t>
            </a:r>
            <a:endParaRPr lang="es-MX" sz="3600" dirty="0">
              <a:solidFill>
                <a:srgbClr val="432C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7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3333" b="6065"/>
          <a:stretch/>
        </p:blipFill>
        <p:spPr>
          <a:xfrm>
            <a:off x="0" y="111218"/>
            <a:ext cx="9144000" cy="642769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6400800" y="0"/>
            <a:ext cx="2635623" cy="2629927"/>
          </a:xfrm>
          <a:prstGeom prst="ellipse">
            <a:avLst/>
          </a:prstGeom>
          <a:solidFill>
            <a:srgbClr val="168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err="1" smtClean="0">
                <a:latin typeface="Calibri" panose="020F0502020204030204" pitchFamily="34" charset="0"/>
              </a:rPr>
              <a:t>Embeded</a:t>
            </a:r>
            <a:endParaRPr lang="es-MX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2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318" r="4482" b="10529"/>
          <a:stretch/>
        </p:blipFill>
        <p:spPr>
          <a:xfrm>
            <a:off x="0" y="236586"/>
            <a:ext cx="9144000" cy="6302326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400800" y="0"/>
            <a:ext cx="2635623" cy="2629927"/>
          </a:xfrm>
          <a:prstGeom prst="ellipse">
            <a:avLst/>
          </a:prstGeom>
          <a:solidFill>
            <a:srgbClr val="B3D1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err="1" smtClean="0">
                <a:latin typeface="Calibri" panose="020F0502020204030204" pitchFamily="34" charset="0"/>
              </a:rPr>
              <a:t>From</a:t>
            </a:r>
            <a:r>
              <a:rPr lang="es-MX" sz="3200" b="1" dirty="0" smtClean="0">
                <a:latin typeface="Calibri" panose="020F0502020204030204" pitchFamily="34" charset="0"/>
              </a:rPr>
              <a:t> </a:t>
            </a:r>
            <a:r>
              <a:rPr lang="es-MX" sz="3200" b="1" dirty="0" err="1" smtClean="0">
                <a:latin typeface="Calibri" panose="020F0502020204030204" pitchFamily="34" charset="0"/>
              </a:rPr>
              <a:t>the</a:t>
            </a:r>
            <a:r>
              <a:rPr lang="es-MX" sz="3200" b="1" dirty="0" smtClean="0">
                <a:latin typeface="Calibri" panose="020F0502020204030204" pitchFamily="34" charset="0"/>
              </a:rPr>
              <a:t> API</a:t>
            </a:r>
            <a:endParaRPr lang="es-MX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9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457199" y="124996"/>
            <a:ext cx="3080759" cy="3028402"/>
          </a:xfrm>
          <a:prstGeom prst="ellipse">
            <a:avLst/>
          </a:prstGeom>
          <a:solidFill>
            <a:srgbClr val="168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err="1" smtClean="0">
                <a:latin typeface="Calibri" panose="020F0502020204030204" pitchFamily="34" charset="0"/>
              </a:rPr>
              <a:t>Connection</a:t>
            </a:r>
            <a:r>
              <a:rPr lang="es-MX" sz="3200" b="1" dirty="0" smtClean="0">
                <a:latin typeface="Calibri" panose="020F0502020204030204" pitchFamily="34" charset="0"/>
              </a:rPr>
              <a:t> </a:t>
            </a:r>
            <a:r>
              <a:rPr lang="es-MX" sz="3200" b="1" dirty="0" err="1" smtClean="0">
                <a:latin typeface="Calibri" panose="020F0502020204030204" pitchFamily="34" charset="0"/>
              </a:rPr>
              <a:t>with</a:t>
            </a:r>
            <a:r>
              <a:rPr lang="es-MX" sz="3200" b="1" dirty="0" smtClean="0">
                <a:latin typeface="Calibri" panose="020F0502020204030204" pitchFamily="34" charset="0"/>
              </a:rPr>
              <a:t> </a:t>
            </a:r>
            <a:endParaRPr lang="es-MX" sz="3200" b="1" dirty="0"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540098" y="1428461"/>
            <a:ext cx="50292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Performance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Evaluation</a:t>
            </a:r>
            <a:r>
              <a:rPr lang="es-MX" sz="2500" dirty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Information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for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all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federal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programs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(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indicators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,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independent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evaluations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, etc.)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Sub-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national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information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of federal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transfers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Investment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proyects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Indicators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And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coming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 </a:t>
            </a:r>
            <a:r>
              <a:rPr lang="es-MX" sz="2500" dirty="0" err="1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soon</a:t>
            </a:r>
            <a:r>
              <a:rPr lang="es-MX" sz="2500" dirty="0" smtClean="0">
                <a:solidFill>
                  <a:srgbClr val="452D65"/>
                </a:solidFill>
                <a:latin typeface="Calibri" pitchFamily="34" charset="0"/>
                <a:cs typeface="Adobe Caslon Pro"/>
              </a:rPr>
              <a:t>:</a:t>
            </a:r>
            <a:endParaRPr lang="es-MX" sz="2500" dirty="0">
              <a:solidFill>
                <a:srgbClr val="452D65"/>
              </a:solidFill>
              <a:latin typeface="Calibri" pitchFamily="34" charset="0"/>
              <a:cs typeface="Adobe Caslon Pro"/>
            </a:endParaRPr>
          </a:p>
        </p:txBody>
      </p:sp>
      <p:pic>
        <p:nvPicPr>
          <p:cNvPr id="10" name="Picture 4" descr="Resultado de imagen para OPEN Contracting data standar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38" y="5096486"/>
            <a:ext cx="3727862" cy="114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7905"/>
          <a:stretch/>
        </p:blipFill>
        <p:spPr>
          <a:xfrm>
            <a:off x="0" y="0"/>
            <a:ext cx="9144000" cy="679076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937738" y="3785699"/>
            <a:ext cx="2971800" cy="2935776"/>
          </a:xfrm>
          <a:prstGeom prst="ellipse">
            <a:avLst/>
          </a:prstGeom>
          <a:solidFill>
            <a:srgbClr val="168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atin typeface="Calibri" panose="020F0502020204030204" pitchFamily="34" charset="0"/>
              </a:rPr>
              <a:t>Key concept: </a:t>
            </a:r>
            <a:r>
              <a:rPr lang="es-MX" sz="3200" b="1" dirty="0" err="1" smtClean="0">
                <a:latin typeface="Calibri" panose="020F0502020204030204" pitchFamily="34" charset="0"/>
              </a:rPr>
              <a:t>Budgetary</a:t>
            </a:r>
            <a:r>
              <a:rPr lang="es-MX" sz="3200" b="1" dirty="0" smtClean="0">
                <a:latin typeface="Calibri" panose="020F0502020204030204" pitchFamily="34" charset="0"/>
              </a:rPr>
              <a:t> </a:t>
            </a:r>
            <a:r>
              <a:rPr lang="es-MX" sz="3200" b="1" dirty="0" err="1" smtClean="0">
                <a:latin typeface="Calibri" panose="020F0502020204030204" pitchFamily="34" charset="0"/>
              </a:rPr>
              <a:t>program</a:t>
            </a:r>
            <a:endParaRPr lang="es-MX" sz="32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5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72" y="0"/>
            <a:ext cx="9148772" cy="685799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0"/>
            <a:ext cx="9144000" cy="6850063"/>
          </a:xfrm>
          <a:prstGeom prst="rect">
            <a:avLst/>
          </a:prstGeom>
          <a:gradFill>
            <a:gsLst>
              <a:gs pos="0">
                <a:srgbClr val="807F83">
                  <a:lumMod val="28000"/>
                  <a:alpha val="80000"/>
                </a:srgbClr>
              </a:gs>
              <a:gs pos="100000">
                <a:srgbClr val="807F83">
                  <a:lumMod val="80000"/>
                  <a:alpha val="89000"/>
                </a:srgbClr>
              </a:gs>
            </a:gsLst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B3D135"/>
                </a:solidFill>
              </a:rPr>
              <a:t> </a:t>
            </a:r>
            <a:endParaRPr lang="es-MX" dirty="0">
              <a:solidFill>
                <a:srgbClr val="B3D135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63726" y="1596554"/>
            <a:ext cx="6326777" cy="555786"/>
          </a:xfrm>
        </p:spPr>
        <p:txBody>
          <a:bodyPr/>
          <a:lstStyle/>
          <a:p>
            <a:pPr algn="l"/>
            <a:r>
              <a:rPr lang="es-MX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MX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OFDP </a:t>
            </a:r>
            <a:r>
              <a:rPr lang="es-MX" sz="4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went</a:t>
            </a:r>
            <a:r>
              <a:rPr lang="es-MX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viral</a:t>
            </a:r>
            <a:endParaRPr lang="es-MX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406226" y="2999531"/>
            <a:ext cx="5984278" cy="555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sz="4000" dirty="0" err="1" smtClean="0">
                <a:solidFill>
                  <a:srgbClr val="B3D135"/>
                </a:solidFill>
                <a:latin typeface="Calibri" panose="020F0502020204030204" pitchFamily="34" charset="0"/>
              </a:rPr>
              <a:t>The</a:t>
            </a:r>
            <a:r>
              <a:rPr lang="es-MX" sz="4000" dirty="0" smtClean="0">
                <a:solidFill>
                  <a:srgbClr val="B3D135"/>
                </a:solidFill>
                <a:latin typeface="Calibri" panose="020F0502020204030204" pitchFamily="34" charset="0"/>
              </a:rPr>
              <a:t> </a:t>
            </a:r>
            <a:r>
              <a:rPr lang="es-MX" sz="4000" dirty="0" err="1" smtClean="0">
                <a:solidFill>
                  <a:srgbClr val="B3D135"/>
                </a:solidFill>
                <a:latin typeface="Calibri" panose="020F0502020204030204" pitchFamily="34" charset="0"/>
              </a:rPr>
              <a:t>users</a:t>
            </a:r>
            <a:r>
              <a:rPr lang="es-MX" sz="4000" dirty="0" smtClean="0">
                <a:solidFill>
                  <a:srgbClr val="B3D135"/>
                </a:solidFill>
                <a:latin typeface="Calibri" panose="020F0502020204030204" pitchFamily="34" charset="0"/>
              </a:rPr>
              <a:t>…</a:t>
            </a:r>
            <a:endParaRPr lang="es-MX" sz="4000" dirty="0">
              <a:solidFill>
                <a:srgbClr val="B3D13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987" t="51838" r="28917" b="15625"/>
          <a:stretch/>
        </p:blipFill>
        <p:spPr>
          <a:xfrm>
            <a:off x="53788" y="31224"/>
            <a:ext cx="5607424" cy="23801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089" t="13971" r="29537" b="5331"/>
          <a:stretch/>
        </p:blipFill>
        <p:spPr>
          <a:xfrm>
            <a:off x="4217894" y="1446937"/>
            <a:ext cx="4926106" cy="52745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7677" t="59007" r="28813" b="9559"/>
          <a:stretch/>
        </p:blipFill>
        <p:spPr>
          <a:xfrm>
            <a:off x="0" y="2933903"/>
            <a:ext cx="5661212" cy="22994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8090" t="67095" r="28710" b="20221"/>
          <a:stretch/>
        </p:blipFill>
        <p:spPr>
          <a:xfrm>
            <a:off x="147918" y="5755900"/>
            <a:ext cx="5620870" cy="92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992" t="8824" r="23129" b="6066"/>
          <a:stretch/>
        </p:blipFill>
        <p:spPr>
          <a:xfrm>
            <a:off x="927847" y="312924"/>
            <a:ext cx="7140388" cy="62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8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pectro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Precedente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9829FADFC09C4BB15110270EE0E979" ma:contentTypeVersion="0" ma:contentTypeDescription="Crear nuevo documento." ma:contentTypeScope="" ma:versionID="11a542faf8c18a9cd7f0c77316ff03c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1A2539-6E6F-4C1A-BED0-911690810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7668</TotalTime>
  <Words>100</Words>
  <Application>Microsoft Office PowerPoint</Application>
  <PresentationFormat>Presentación en pantalla (4:3)</PresentationFormat>
  <Paragraphs>35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Adobe Caslon Pro</vt:lpstr>
      <vt:lpstr>Arial</vt:lpstr>
      <vt:lpstr>Calibri</vt:lpstr>
      <vt:lpstr>Calisto MT</vt:lpstr>
      <vt:lpstr>Trajan Pro</vt:lpstr>
      <vt:lpstr>Wingdings</vt:lpstr>
      <vt:lpstr>Office Theme</vt:lpstr>
      <vt:lpstr>We decided to spice it up…</vt:lpstr>
      <vt:lpstr>How does it look like?</vt:lpstr>
      <vt:lpstr>Presentación de PowerPoint</vt:lpstr>
      <vt:lpstr>Presentación de PowerPoint</vt:lpstr>
      <vt:lpstr>Presentación de PowerPoint</vt:lpstr>
      <vt:lpstr>Presentación de PowerPoint</vt:lpstr>
      <vt:lpstr>The OFDP went viral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We decided to spice it up…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Liliana Vanessa Granciano Hernandez</dc:creator>
  <cp:lastModifiedBy>Nadia Olivia Lora Gerardo</cp:lastModifiedBy>
  <cp:revision>356</cp:revision>
  <dcterms:created xsi:type="dcterms:W3CDTF">2010-04-12T23:12:02Z</dcterms:created>
  <dcterms:modified xsi:type="dcterms:W3CDTF">2017-03-10T23:33:16Z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0x0101007F9829FADFC09C4BB15110270EE0E979</vt:lpwstr>
  </property>
</Properties>
</file>