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7" r:id="rId2"/>
    <p:sldId id="468" r:id="rId3"/>
    <p:sldId id="469" r:id="rId4"/>
    <p:sldId id="450" r:id="rId5"/>
    <p:sldId id="470" r:id="rId6"/>
    <p:sldId id="451" r:id="rId7"/>
    <p:sldId id="460" r:id="rId8"/>
    <p:sldId id="459" r:id="rId9"/>
    <p:sldId id="461" r:id="rId10"/>
    <p:sldId id="433" r:id="rId11"/>
    <p:sldId id="441" r:id="rId12"/>
    <p:sldId id="447" r:id="rId13"/>
    <p:sldId id="464" r:id="rId14"/>
  </p:sldIdLst>
  <p:sldSz cx="9144000" cy="6858000" type="screen4x3"/>
  <p:notesSz cx="6805613" cy="9944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DFBD"/>
    <a:srgbClr val="E9D7AC"/>
    <a:srgbClr val="F9E2BD"/>
    <a:srgbClr val="F2D7B7"/>
    <a:srgbClr val="009900"/>
    <a:srgbClr val="CC00FF"/>
    <a:srgbClr val="FF00FF"/>
    <a:srgbClr val="600000"/>
    <a:srgbClr val="993300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239" autoAdjust="0"/>
    <p:restoredTop sz="84000" autoAdjust="0"/>
  </p:normalViewPr>
  <p:slideViewPr>
    <p:cSldViewPr>
      <p:cViewPr>
        <p:scale>
          <a:sx n="82" d="100"/>
          <a:sy n="82" d="100"/>
        </p:scale>
        <p:origin x="-936" y="3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46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10" d="100"/>
          <a:sy n="110" d="100"/>
        </p:scale>
        <p:origin x="-1032" y="498"/>
      </p:cViewPr>
      <p:guideLst>
        <p:guide orient="horz" pos="3134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9099" cy="497207"/>
          </a:xfrm>
          <a:prstGeom prst="rect">
            <a:avLst/>
          </a:prstGeom>
        </p:spPr>
        <p:txBody>
          <a:bodyPr vert="horz" lIns="93187" tIns="46594" rIns="93187" bIns="4659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41" y="1"/>
            <a:ext cx="2949099" cy="497207"/>
          </a:xfrm>
          <a:prstGeom prst="rect">
            <a:avLst/>
          </a:prstGeom>
        </p:spPr>
        <p:txBody>
          <a:bodyPr vert="horz" lIns="93187" tIns="46594" rIns="93187" bIns="46594" rtlCol="0"/>
          <a:lstStyle>
            <a:lvl1pPr algn="r">
              <a:defRPr sz="1200"/>
            </a:lvl1pPr>
          </a:lstStyle>
          <a:p>
            <a:fld id="{E57C94FC-F3F6-487F-A229-8A37624A26FA}" type="datetimeFigureOut">
              <a:rPr lang="en-US" smtClean="0"/>
              <a:pPr/>
              <a:t>27-Jun-2018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445170"/>
            <a:ext cx="2949099" cy="497207"/>
          </a:xfrm>
          <a:prstGeom prst="rect">
            <a:avLst/>
          </a:prstGeom>
        </p:spPr>
        <p:txBody>
          <a:bodyPr vert="horz" lIns="93187" tIns="46594" rIns="93187" bIns="4659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41" y="9445170"/>
            <a:ext cx="2949099" cy="497207"/>
          </a:xfrm>
          <a:prstGeom prst="rect">
            <a:avLst/>
          </a:prstGeom>
        </p:spPr>
        <p:txBody>
          <a:bodyPr vert="horz" lIns="93187" tIns="46594" rIns="93187" bIns="46594" rtlCol="0" anchor="b"/>
          <a:lstStyle>
            <a:lvl1pPr algn="r">
              <a:defRPr sz="1200"/>
            </a:lvl1pPr>
          </a:lstStyle>
          <a:p>
            <a:fld id="{02B36408-6A94-44CB-84F4-97A8F02852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7216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9099" cy="497207"/>
          </a:xfrm>
          <a:prstGeom prst="rect">
            <a:avLst/>
          </a:prstGeom>
        </p:spPr>
        <p:txBody>
          <a:bodyPr vert="horz" lIns="93187" tIns="46594" rIns="93187" bIns="4659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41" y="1"/>
            <a:ext cx="2949099" cy="497207"/>
          </a:xfrm>
          <a:prstGeom prst="rect">
            <a:avLst/>
          </a:prstGeom>
        </p:spPr>
        <p:txBody>
          <a:bodyPr vert="horz" lIns="93187" tIns="46594" rIns="93187" bIns="46594" rtlCol="0"/>
          <a:lstStyle>
            <a:lvl1pPr algn="r">
              <a:defRPr sz="1200"/>
            </a:lvl1pPr>
          </a:lstStyle>
          <a:p>
            <a:fld id="{19A66499-EE95-4D0D-8DB0-5F67C13B736B}" type="datetimeFigureOut">
              <a:rPr lang="en-US" smtClean="0"/>
              <a:pPr/>
              <a:t>27-Jun-2018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73637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87" tIns="46594" rIns="93187" bIns="4659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3452"/>
            <a:ext cx="5444490" cy="4474845"/>
          </a:xfrm>
          <a:prstGeom prst="rect">
            <a:avLst/>
          </a:prstGeom>
        </p:spPr>
        <p:txBody>
          <a:bodyPr vert="horz" lIns="93187" tIns="46594" rIns="93187" bIns="4659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45170"/>
            <a:ext cx="2949099" cy="497207"/>
          </a:xfrm>
          <a:prstGeom prst="rect">
            <a:avLst/>
          </a:prstGeom>
        </p:spPr>
        <p:txBody>
          <a:bodyPr vert="horz" lIns="93187" tIns="46594" rIns="93187" bIns="4659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41" y="9445170"/>
            <a:ext cx="2949099" cy="497207"/>
          </a:xfrm>
          <a:prstGeom prst="rect">
            <a:avLst/>
          </a:prstGeom>
        </p:spPr>
        <p:txBody>
          <a:bodyPr vert="horz" lIns="93187" tIns="46594" rIns="93187" bIns="46594" rtlCol="0" anchor="b"/>
          <a:lstStyle>
            <a:lvl1pPr algn="r">
              <a:defRPr sz="1200"/>
            </a:lvl1pPr>
          </a:lstStyle>
          <a:p>
            <a:fld id="{B9F075BF-B68F-49A6-BBD9-1F92037784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325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075BF-B68F-49A6-BBD9-1F9203778404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075BF-B68F-49A6-BBD9-1F920377840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6081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[only the green text needs to be translated]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075BF-B68F-49A6-BBD9-1F920377840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383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075BF-B68F-49A6-BBD9-1F920377840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383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[translation notes: “mediate” here means “channel, convey,</a:t>
            </a:r>
            <a:r>
              <a:rPr lang="en-GB" baseline="0" dirty="0" smtClean="0"/>
              <a:t> represent” citizens views</a:t>
            </a:r>
          </a:p>
          <a:p>
            <a:r>
              <a:rPr lang="en-GB" baseline="0" dirty="0" smtClean="0"/>
              <a:t>CSOs – civil society organisations]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075BF-B68F-49A6-BBD9-1F920377840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8113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075BF-B68F-49A6-BBD9-1F9203778404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i="1" dirty="0" smtClean="0"/>
              <a:t>[translation</a:t>
            </a:r>
            <a:r>
              <a:rPr lang="en-GB" i="1" baseline="0" dirty="0" smtClean="0"/>
              <a:t> notes: “of what” means “what are we being </a:t>
            </a:r>
            <a:r>
              <a:rPr lang="en-GB" i="1" baseline="0" dirty="0" err="1" smtClean="0"/>
              <a:t>transaprenct</a:t>
            </a:r>
            <a:r>
              <a:rPr lang="en-GB" i="1" baseline="0" dirty="0" smtClean="0"/>
              <a:t> about? What is the subject matter”</a:t>
            </a:r>
          </a:p>
          <a:p>
            <a:r>
              <a:rPr lang="en-GB" i="1" baseline="0" dirty="0" smtClean="0"/>
              <a:t>“to whom” i.e. to whom are we being transparent”</a:t>
            </a:r>
          </a:p>
          <a:p>
            <a:r>
              <a:rPr lang="en-GB" i="1" baseline="0" dirty="0" smtClean="0"/>
              <a:t>“for what” i.e. “for what purpose, why?”</a:t>
            </a:r>
          </a:p>
          <a:p>
            <a:r>
              <a:rPr lang="en-GB" i="1" baseline="0" dirty="0" smtClean="0"/>
              <a:t>“int’l bodies” means international bodies]</a:t>
            </a:r>
          </a:p>
          <a:p>
            <a:endParaRPr lang="en-GB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075BF-B68F-49A6-BBD9-1F9203778404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[no need for translation except</a:t>
            </a:r>
            <a:r>
              <a:rPr lang="en-GB" baseline="0" dirty="0" smtClean="0"/>
              <a:t> for Slide Title]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075BF-B68F-49A6-BBD9-1F9203778404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075BF-B68F-49A6-BBD9-1F920377840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8057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075BF-B68F-49A6-BBD9-1F9203778404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7052">
              <a:defRPr/>
            </a:pPr>
            <a:r>
              <a:rPr lang="en-GB" dirty="0" smtClean="0"/>
              <a:t>[no need for translation –</a:t>
            </a:r>
            <a:r>
              <a:rPr lang="en-GB" baseline="0" dirty="0" smtClean="0"/>
              <a:t> this slide is for “illustrative” purposes, it is not intended to be read]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075BF-B68F-49A6-BBD9-1F920377840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5680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[no need for translation –</a:t>
            </a:r>
            <a:r>
              <a:rPr lang="en-GB" baseline="0" dirty="0" smtClean="0"/>
              <a:t> this slide is for “illustrative” purposes, it is not intended to be read]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075BF-B68F-49A6-BBD9-1F920377840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3500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[no need for translation –</a:t>
            </a:r>
            <a:r>
              <a:rPr lang="en-GB" baseline="0" dirty="0" smtClean="0"/>
              <a:t> this slide is for “illustrative” purposes, it is not intended to be read]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075BF-B68F-49A6-BBD9-1F920377840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283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5AC6-F020-43E0-947B-14C68D3DC9E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95536" y="1124744"/>
            <a:ext cx="7992888" cy="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C:\Documents and Settings\Kavanagh_j\Local Settings\Temp\OECD logotype text\OECD_TEXT_10cm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2500640" cy="774847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rgbClr val="EDDFBD"/>
          </a:solidFill>
        </p:spPr>
        <p:txBody>
          <a:bodyPr>
            <a:normAutofit/>
          </a:bodyPr>
          <a:lstStyle>
            <a:lvl1pPr>
              <a:defRPr lang="en-US" sz="3200" kern="1200" baseline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E5E95AC6-F020-43E0-947B-14C68D3DC9E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67544" y="1268760"/>
            <a:ext cx="8136904" cy="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C:\Documents and Settings\Kavanagh_j\Local Settings\Temp\OECD logotype text\OECD_TEXT_10cm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6305263"/>
            <a:ext cx="1407429" cy="436105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GB" sz="3200" kern="1200" baseline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539552" y="1700808"/>
            <a:ext cx="3959225" cy="439261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10" name="Picture 2" descr="C:\Documents and Settings\Kavanagh_j\Local Settings\Temp\OECD logotype text\OECD_TEXT_10cm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6305263"/>
            <a:ext cx="1407429" cy="436105"/>
          </a:xfrm>
          <a:prstGeom prst="rect">
            <a:avLst/>
          </a:prstGeom>
          <a:noFill/>
        </p:spPr>
      </p:pic>
      <p:sp>
        <p:nvSpPr>
          <p:cNvPr id="12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4716463" y="1700213"/>
            <a:ext cx="3998912" cy="439261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489294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C01EB2-853F-46E0-8822-4B3F49200D8B}" type="datetimeFigureOut">
              <a:rPr lang="en-US" smtClean="0"/>
              <a:pPr/>
              <a:t>27-Jun-2018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95AC6-F020-43E0-947B-14C68D3DC9E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hyperlink" Target="http://www.opengovpartnership.org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1.jpeg"/><Relationship Id="rId10" Type="http://schemas.openxmlformats.org/officeDocument/2006/relationships/image" Target="../media/image10.jpeg"/><Relationship Id="rId4" Type="http://schemas.openxmlformats.org/officeDocument/2006/relationships/image" Target="../media/image5.png"/><Relationship Id="rId9" Type="http://schemas.openxmlformats.org/officeDocument/2006/relationships/image" Target="../media/image9.png"/><Relationship Id="rId1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395536" y="1124744"/>
            <a:ext cx="7992888" cy="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C:\Documents and Settings\Kavanagh_j\Local Settings\Temp\OECD logotype text\OECD_TEXT_10c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88640"/>
            <a:ext cx="2500640" cy="774847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539552" y="1422213"/>
            <a:ext cx="7992888" cy="1430723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solidFill>
                  <a:schemeClr val="tx2"/>
                </a:solidFill>
              </a:rPr>
              <a:t>Budget Transparency</a:t>
            </a:r>
            <a:br>
              <a:rPr lang="en-GB" sz="3600" b="1" dirty="0" smtClean="0">
                <a:solidFill>
                  <a:schemeClr val="tx2"/>
                </a:solidFill>
              </a:rPr>
            </a:br>
            <a:r>
              <a:rPr lang="en-GB" sz="3600" b="1" i="1" dirty="0" smtClean="0">
                <a:solidFill>
                  <a:schemeClr val="tx2"/>
                </a:solidFill>
              </a:rPr>
              <a:t>The New </a:t>
            </a:r>
            <a:r>
              <a:rPr lang="en-GB" sz="3600" b="1" i="1" dirty="0">
                <a:solidFill>
                  <a:schemeClr val="tx2"/>
                </a:solidFill>
              </a:rPr>
              <a:t>Global </a:t>
            </a:r>
            <a:r>
              <a:rPr lang="en-GB" sz="3600" b="1" i="1" dirty="0" smtClean="0">
                <a:solidFill>
                  <a:schemeClr val="tx2"/>
                </a:solidFill>
              </a:rPr>
              <a:t>Toolkit</a:t>
            </a:r>
            <a:endParaRPr lang="en-US" sz="3600" i="1" dirty="0">
              <a:solidFill>
                <a:schemeClr val="tx2"/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67544" y="5301208"/>
            <a:ext cx="8064896" cy="1343958"/>
          </a:xfrm>
        </p:spPr>
        <p:txBody>
          <a:bodyPr>
            <a:normAutofit fontScale="85000" lnSpcReduction="20000"/>
          </a:bodyPr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z="2400" dirty="0" smtClean="0">
                <a:solidFill>
                  <a:schemeClr val="tx1"/>
                </a:solidFill>
              </a:rPr>
              <a:t>Sean Dougherty</a:t>
            </a:r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Senior Advisor and Head of Secretariat, OECD Fiscal Network</a:t>
            </a:r>
            <a:endParaRPr lang="en-US" sz="2400" dirty="0" smtClean="0">
              <a:solidFill>
                <a:schemeClr val="tx1"/>
              </a:solidFill>
            </a:endParaRPr>
          </a:p>
          <a:p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GB" sz="2400" dirty="0" smtClean="0">
                <a:solidFill>
                  <a:schemeClr val="tx2"/>
                </a:solidFill>
              </a:rPr>
              <a:t>Launch of New Transparency Portal – Brasilia, </a:t>
            </a:r>
            <a:r>
              <a:rPr lang="en-GB" sz="2400" dirty="0" smtClean="0">
                <a:solidFill>
                  <a:schemeClr val="tx2"/>
                </a:solidFill>
              </a:rPr>
              <a:t>28-29</a:t>
            </a:r>
            <a:r>
              <a:rPr lang="en-GB" sz="2400" dirty="0" smtClean="0">
                <a:solidFill>
                  <a:schemeClr val="tx2"/>
                </a:solidFill>
              </a:rPr>
              <a:t> June 2018</a:t>
            </a:r>
            <a:endParaRPr lang="en-US" sz="2400" dirty="0">
              <a:solidFill>
                <a:schemeClr val="tx2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996952"/>
            <a:ext cx="1885181" cy="204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Part 2:  five </a:t>
            </a:r>
            <a:r>
              <a:rPr lang="en-GB" dirty="0"/>
              <a:t>institutional spheres</a:t>
            </a:r>
          </a:p>
        </p:txBody>
      </p:sp>
      <p:grpSp>
        <p:nvGrpSpPr>
          <p:cNvPr id="78" name="Group 77"/>
          <p:cNvGrpSpPr/>
          <p:nvPr/>
        </p:nvGrpSpPr>
        <p:grpSpPr>
          <a:xfrm>
            <a:off x="2073609" y="1427129"/>
            <a:ext cx="4996782" cy="4810183"/>
            <a:chOff x="2168224" y="1556792"/>
            <a:chExt cx="4835089" cy="4654529"/>
          </a:xfrm>
        </p:grpSpPr>
        <p:grpSp>
          <p:nvGrpSpPr>
            <p:cNvPr id="79" name="Group 78"/>
            <p:cNvGrpSpPr/>
            <p:nvPr/>
          </p:nvGrpSpPr>
          <p:grpSpPr>
            <a:xfrm>
              <a:off x="2168224" y="1556792"/>
              <a:ext cx="4835089" cy="4654529"/>
              <a:chOff x="2168224" y="1065470"/>
              <a:chExt cx="4835089" cy="4654529"/>
            </a:xfrm>
          </p:grpSpPr>
          <p:grpSp>
            <p:nvGrpSpPr>
              <p:cNvPr id="86" name="Group 85"/>
              <p:cNvGrpSpPr/>
              <p:nvPr/>
            </p:nvGrpSpPr>
            <p:grpSpPr>
              <a:xfrm rot="16200000">
                <a:off x="2258504" y="975190"/>
                <a:ext cx="4654529" cy="4835089"/>
                <a:chOff x="2250580" y="889462"/>
                <a:chExt cx="4654529" cy="4835089"/>
              </a:xfrm>
            </p:grpSpPr>
            <p:sp>
              <p:nvSpPr>
                <p:cNvPr id="98" name="Regular Pentagon 97"/>
                <p:cNvSpPr/>
                <p:nvPr/>
              </p:nvSpPr>
              <p:spPr>
                <a:xfrm rot="16200000">
                  <a:off x="3421548" y="2462075"/>
                  <a:ext cx="1800200" cy="1714476"/>
                </a:xfrm>
                <a:prstGeom prst="pentagon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99" name="Chord 98"/>
                <p:cNvSpPr/>
                <p:nvPr/>
              </p:nvSpPr>
              <p:spPr>
                <a:xfrm rot="16200000">
                  <a:off x="5176917" y="2455217"/>
                  <a:ext cx="1728192" cy="1728192"/>
                </a:xfrm>
                <a:prstGeom prst="chord">
                  <a:avLst>
                    <a:gd name="adj1" fmla="val 18555176"/>
                    <a:gd name="adj2" fmla="val 13816103"/>
                  </a:avLst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00" name="Chord 99"/>
                <p:cNvSpPr/>
                <p:nvPr/>
              </p:nvSpPr>
              <p:spPr>
                <a:xfrm rot="20520000">
                  <a:off x="4042074" y="3996359"/>
                  <a:ext cx="1728192" cy="1728192"/>
                </a:xfrm>
                <a:prstGeom prst="chord">
                  <a:avLst>
                    <a:gd name="adj1" fmla="val 18555176"/>
                    <a:gd name="adj2" fmla="val 13816103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1" name="Chord 100"/>
                <p:cNvSpPr/>
                <p:nvPr/>
              </p:nvSpPr>
              <p:spPr>
                <a:xfrm rot="3240000">
                  <a:off x="2250582" y="3401283"/>
                  <a:ext cx="1728192" cy="1728192"/>
                </a:xfrm>
                <a:prstGeom prst="chord">
                  <a:avLst>
                    <a:gd name="adj1" fmla="val 18555176"/>
                    <a:gd name="adj2" fmla="val 13816103"/>
                  </a:avLst>
                </a:prstGeom>
                <a:solidFill>
                  <a:schemeClr val="accent3">
                    <a:lumMod val="75000"/>
                  </a:schemeClr>
                </a:solidFill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2" name="Chord 101"/>
                <p:cNvSpPr/>
                <p:nvPr/>
              </p:nvSpPr>
              <p:spPr>
                <a:xfrm rot="7560000">
                  <a:off x="2250580" y="1491396"/>
                  <a:ext cx="1728192" cy="1728192"/>
                </a:xfrm>
                <a:prstGeom prst="chord">
                  <a:avLst>
                    <a:gd name="adj1" fmla="val 18555176"/>
                    <a:gd name="adj2" fmla="val 13816103"/>
                  </a:avLst>
                </a:prstGeom>
                <a:solidFill>
                  <a:schemeClr val="accent4">
                    <a:lumMod val="75000"/>
                  </a:schemeClr>
                </a:solidFill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03" name="Chord 102"/>
                <p:cNvSpPr/>
                <p:nvPr/>
              </p:nvSpPr>
              <p:spPr>
                <a:xfrm rot="11880000">
                  <a:off x="4031771" y="889462"/>
                  <a:ext cx="1728192" cy="1728192"/>
                </a:xfrm>
                <a:prstGeom prst="chord">
                  <a:avLst>
                    <a:gd name="adj1" fmla="val 18555176"/>
                    <a:gd name="adj2" fmla="val 13816103"/>
                  </a:avLst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87" name="TextBox 86"/>
              <p:cNvSpPr txBox="1"/>
              <p:nvPr/>
            </p:nvSpPr>
            <p:spPr>
              <a:xfrm flipH="1">
                <a:off x="3755996" y="3713683"/>
                <a:ext cx="1684155" cy="5062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b="1" dirty="0" smtClean="0">
                    <a:solidFill>
                      <a:schemeClr val="bg1"/>
                    </a:solidFill>
                  </a:rPr>
                  <a:t>Budget Transparency</a:t>
                </a:r>
              </a:p>
              <a:p>
                <a:pPr algn="ctr"/>
                <a:r>
                  <a:rPr lang="en-GB" sz="1400" b="1" dirty="0" smtClean="0">
                    <a:solidFill>
                      <a:schemeClr val="bg1"/>
                    </a:solidFill>
                  </a:rPr>
                  <a:t>Toolkit</a:t>
                </a:r>
                <a:endParaRPr lang="en-GB" sz="1400" b="1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88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flipH="1">
                <a:off x="2635331" y="2511988"/>
                <a:ext cx="720000" cy="7139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9" name="TextBox 88"/>
              <p:cNvSpPr txBox="1"/>
              <p:nvPr/>
            </p:nvSpPr>
            <p:spPr>
              <a:xfrm flipH="1">
                <a:off x="2500400" y="3266957"/>
                <a:ext cx="989869" cy="4467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200" b="1" dirty="0" smtClean="0">
                    <a:solidFill>
                      <a:schemeClr val="bg1"/>
                    </a:solidFill>
                  </a:rPr>
                  <a:t>Government </a:t>
                </a:r>
              </a:p>
              <a:p>
                <a:pPr algn="ctr"/>
                <a:r>
                  <a:rPr lang="en-GB" sz="1200" b="1" dirty="0" smtClean="0">
                    <a:solidFill>
                      <a:schemeClr val="bg1"/>
                    </a:solidFill>
                  </a:rPr>
                  <a:t>Reporting</a:t>
                </a:r>
                <a:endParaRPr lang="en-GB" sz="1200" b="1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90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flipH="1">
                <a:off x="4238075" y="1262714"/>
                <a:ext cx="720000" cy="71287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1" name="TextBox 90"/>
              <p:cNvSpPr txBox="1"/>
              <p:nvPr/>
            </p:nvSpPr>
            <p:spPr>
              <a:xfrm flipH="1">
                <a:off x="4073827" y="2082433"/>
                <a:ext cx="1048502" cy="4467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200" b="1" dirty="0" smtClean="0">
                    <a:solidFill>
                      <a:schemeClr val="bg1"/>
                    </a:solidFill>
                  </a:rPr>
                  <a:t>Parliamentary</a:t>
                </a:r>
              </a:p>
              <a:p>
                <a:pPr algn="ctr"/>
                <a:r>
                  <a:rPr lang="en-GB" sz="1200" b="1" dirty="0" smtClean="0">
                    <a:solidFill>
                      <a:schemeClr val="bg1"/>
                    </a:solidFill>
                  </a:rPr>
                  <a:t>Involvement</a:t>
                </a:r>
                <a:endParaRPr lang="en-GB" sz="1200" b="1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92" name="Picture 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flipH="1">
                <a:off x="5795011" y="2478168"/>
                <a:ext cx="720000" cy="72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3" name="TextBox 92"/>
              <p:cNvSpPr txBox="1"/>
              <p:nvPr/>
            </p:nvSpPr>
            <p:spPr>
              <a:xfrm flipH="1">
                <a:off x="5657776" y="3272385"/>
                <a:ext cx="1010283" cy="4467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200" b="1" dirty="0" smtClean="0">
                    <a:solidFill>
                      <a:schemeClr val="bg1"/>
                    </a:solidFill>
                  </a:rPr>
                  <a:t>Independent </a:t>
                </a:r>
              </a:p>
              <a:p>
                <a:pPr algn="ctr"/>
                <a:r>
                  <a:rPr lang="en-GB" sz="1200" b="1" dirty="0" smtClean="0">
                    <a:solidFill>
                      <a:schemeClr val="bg1"/>
                    </a:solidFill>
                  </a:rPr>
                  <a:t>Oversight</a:t>
                </a:r>
                <a:endParaRPr lang="en-GB" sz="1200" b="1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94" name="Picture 2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flipH="1">
                <a:off x="3266210" y="4293096"/>
                <a:ext cx="720000" cy="72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5" name="TextBox 94"/>
              <p:cNvSpPr txBox="1"/>
              <p:nvPr/>
            </p:nvSpPr>
            <p:spPr>
              <a:xfrm flipH="1">
                <a:off x="2999227" y="5008904"/>
                <a:ext cx="1263613" cy="4467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200" b="1" dirty="0" smtClean="0">
                    <a:solidFill>
                      <a:schemeClr val="bg1"/>
                    </a:solidFill>
                  </a:rPr>
                  <a:t>Openness and</a:t>
                </a:r>
              </a:p>
              <a:p>
                <a:pPr algn="ctr"/>
                <a:r>
                  <a:rPr lang="en-GB" sz="1200" b="1" dirty="0" smtClean="0">
                    <a:solidFill>
                      <a:schemeClr val="bg1"/>
                    </a:solidFill>
                  </a:rPr>
                  <a:t>Civic Engagement</a:t>
                </a:r>
                <a:endParaRPr lang="en-GB" sz="1200" b="1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96" name="Picture 95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5143191" y="4387240"/>
                <a:ext cx="720000" cy="720000"/>
              </a:xfrm>
              <a:prstGeom prst="rect">
                <a:avLst/>
              </a:prstGeom>
            </p:spPr>
          </p:pic>
          <p:sp>
            <p:nvSpPr>
              <p:cNvPr id="97" name="TextBox 96"/>
              <p:cNvSpPr txBox="1"/>
              <p:nvPr/>
            </p:nvSpPr>
            <p:spPr>
              <a:xfrm flipH="1">
                <a:off x="4831529" y="5107241"/>
                <a:ext cx="1445715" cy="4467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200" b="1" dirty="0" smtClean="0">
                    <a:solidFill>
                      <a:schemeClr val="bg1"/>
                    </a:solidFill>
                  </a:rPr>
                  <a:t>Interaction with the </a:t>
                </a:r>
              </a:p>
              <a:p>
                <a:pPr algn="ctr"/>
                <a:r>
                  <a:rPr lang="en-GB" sz="1200" b="1" dirty="0" smtClean="0">
                    <a:solidFill>
                      <a:schemeClr val="bg1"/>
                    </a:solidFill>
                  </a:rPr>
                  <a:t>Private Sector</a:t>
                </a:r>
                <a:endParaRPr lang="en-GB" sz="12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80" name="Group 79"/>
            <p:cNvGrpSpPr/>
            <p:nvPr/>
          </p:nvGrpSpPr>
          <p:grpSpPr>
            <a:xfrm>
              <a:off x="4139952" y="3428387"/>
              <a:ext cx="911182" cy="765507"/>
              <a:chOff x="1259632" y="746909"/>
              <a:chExt cx="6192688" cy="5202634"/>
            </a:xfrm>
          </p:grpSpPr>
          <p:grpSp>
            <p:nvGrpSpPr>
              <p:cNvPr id="81" name="Group 80"/>
              <p:cNvGrpSpPr/>
              <p:nvPr/>
            </p:nvGrpSpPr>
            <p:grpSpPr>
              <a:xfrm>
                <a:off x="1259632" y="746909"/>
                <a:ext cx="6192688" cy="5202634"/>
                <a:chOff x="1259632" y="746909"/>
                <a:chExt cx="6192688" cy="5202634"/>
              </a:xfrm>
            </p:grpSpPr>
            <p:pic>
              <p:nvPicPr>
                <p:cNvPr id="83" name="Picture 82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59632" y="746909"/>
                  <a:ext cx="5202371" cy="5202371"/>
                </a:xfrm>
                <a:prstGeom prst="rect">
                  <a:avLst/>
                </a:prstGeom>
              </p:spPr>
            </p:pic>
            <p:sp>
              <p:nvSpPr>
                <p:cNvPr id="84" name="Rectangle 83"/>
                <p:cNvSpPr/>
                <p:nvPr/>
              </p:nvSpPr>
              <p:spPr>
                <a:xfrm rot="18900000">
                  <a:off x="3672941" y="3329037"/>
                  <a:ext cx="1356857" cy="1008134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pic>
              <p:nvPicPr>
                <p:cNvPr id="85" name="Picture 84"/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49949" y="747172"/>
                  <a:ext cx="5202371" cy="5202371"/>
                </a:xfrm>
                <a:prstGeom prst="rect">
                  <a:avLst/>
                </a:prstGeom>
              </p:spPr>
            </p:pic>
          </p:grpSp>
          <p:sp>
            <p:nvSpPr>
              <p:cNvPr id="82" name="Rectangle 81"/>
              <p:cNvSpPr/>
              <p:nvPr/>
            </p:nvSpPr>
            <p:spPr>
              <a:xfrm rot="-2700000">
                <a:off x="2032276" y="4439586"/>
                <a:ext cx="2893880" cy="4856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29" name="Group 28"/>
          <p:cNvGrpSpPr/>
          <p:nvPr/>
        </p:nvGrpSpPr>
        <p:grpSpPr>
          <a:xfrm>
            <a:off x="142885" y="3043109"/>
            <a:ext cx="2772001" cy="432000"/>
            <a:chOff x="1614631" y="1628799"/>
            <a:chExt cx="2772001" cy="648001"/>
          </a:xfrm>
        </p:grpSpPr>
        <p:sp>
          <p:nvSpPr>
            <p:cNvPr id="30" name="Rectangle 29"/>
            <p:cNvSpPr/>
            <p:nvPr/>
          </p:nvSpPr>
          <p:spPr>
            <a:xfrm>
              <a:off x="1614631" y="1628799"/>
              <a:ext cx="432000" cy="647998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 smtClean="0">
                  <a:latin typeface="Cambria" panose="02040503050406030204" pitchFamily="18" charset="0"/>
                  <a:cs typeface="Arial" panose="020B0604020202020204" pitchFamily="34" charset="0"/>
                </a:rPr>
                <a:t>A</a:t>
              </a:r>
              <a:endParaRPr lang="en-GB" sz="2400" b="1" dirty="0" smtClean="0"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046632" y="1628801"/>
              <a:ext cx="2340000" cy="6479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1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Providing useful budget </a:t>
              </a:r>
              <a:r>
                <a:rPr lang="en-US" sz="11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reports</a:t>
              </a:r>
            </a:p>
            <a:p>
              <a:r>
                <a:rPr lang="en-US" sz="11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during </a:t>
              </a:r>
              <a:r>
                <a:rPr lang="en-US" sz="11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 annual cycle </a:t>
              </a:r>
              <a:endParaRPr lang="en-GB" sz="11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42885" y="3639696"/>
            <a:ext cx="2772000" cy="432000"/>
            <a:chOff x="1614631" y="1628799"/>
            <a:chExt cx="2772000" cy="648001"/>
          </a:xfrm>
        </p:grpSpPr>
        <p:sp>
          <p:nvSpPr>
            <p:cNvPr id="33" name="Rectangle 32"/>
            <p:cNvSpPr/>
            <p:nvPr/>
          </p:nvSpPr>
          <p:spPr>
            <a:xfrm>
              <a:off x="1614631" y="1628799"/>
              <a:ext cx="432000" cy="647998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 smtClean="0">
                  <a:latin typeface="Cambria" panose="02040503050406030204" pitchFamily="18" charset="0"/>
                  <a:cs typeface="Arial" panose="020B0604020202020204" pitchFamily="34" charset="0"/>
                </a:rPr>
                <a:t>B</a:t>
              </a:r>
              <a:endParaRPr lang="en-GB" sz="2400" b="1" dirty="0" smtClean="0"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046631" y="1628801"/>
              <a:ext cx="2340000" cy="6479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1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Including the right financial information in budget reports </a:t>
              </a:r>
              <a:endParaRPr lang="en-GB" sz="11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3180583" y="1412776"/>
            <a:ext cx="2772000" cy="432000"/>
            <a:chOff x="1614631" y="1628799"/>
            <a:chExt cx="2772000" cy="648001"/>
          </a:xfrm>
        </p:grpSpPr>
        <p:sp>
          <p:nvSpPr>
            <p:cNvPr id="36" name="Rectangle 35"/>
            <p:cNvSpPr/>
            <p:nvPr/>
          </p:nvSpPr>
          <p:spPr>
            <a:xfrm>
              <a:off x="1614631" y="1628799"/>
              <a:ext cx="432000" cy="647998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 smtClean="0">
                  <a:latin typeface="Cambria" panose="02040503050406030204" pitchFamily="18" charset="0"/>
                  <a:cs typeface="Arial" panose="020B0604020202020204" pitchFamily="34" charset="0"/>
                </a:rPr>
                <a:t>C</a:t>
              </a:r>
              <a:endParaRPr lang="en-GB" sz="2400" b="1" dirty="0" smtClean="0"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2046631" y="1628801"/>
              <a:ext cx="2340000" cy="6479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1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Benefiting from parliamentary engagement and scrutiny</a:t>
              </a:r>
              <a:endParaRPr lang="en-GB" sz="11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3180583" y="2009363"/>
            <a:ext cx="2772000" cy="432000"/>
            <a:chOff x="1614631" y="1628799"/>
            <a:chExt cx="2772000" cy="648001"/>
          </a:xfrm>
        </p:grpSpPr>
        <p:sp>
          <p:nvSpPr>
            <p:cNvPr id="39" name="Rectangle 38"/>
            <p:cNvSpPr/>
            <p:nvPr/>
          </p:nvSpPr>
          <p:spPr>
            <a:xfrm>
              <a:off x="1614631" y="1628799"/>
              <a:ext cx="432000" cy="647998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 smtClean="0">
                  <a:latin typeface="Cambria" panose="02040503050406030204" pitchFamily="18" charset="0"/>
                  <a:cs typeface="Arial" panose="020B0604020202020204" pitchFamily="34" charset="0"/>
                </a:rPr>
                <a:t>D</a:t>
              </a:r>
              <a:endParaRPr lang="en-GB" sz="2400" b="1" dirty="0" smtClean="0"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2046631" y="1628801"/>
              <a:ext cx="2340000" cy="6479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1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Supporting parliamentary capacity</a:t>
              </a:r>
              <a:endParaRPr lang="en-GB" sz="11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6228525" y="2530649"/>
            <a:ext cx="2772000" cy="432000"/>
            <a:chOff x="1614631" y="1628799"/>
            <a:chExt cx="2772000" cy="648001"/>
          </a:xfrm>
        </p:grpSpPr>
        <p:sp>
          <p:nvSpPr>
            <p:cNvPr id="42" name="Rectangle 41"/>
            <p:cNvSpPr/>
            <p:nvPr/>
          </p:nvSpPr>
          <p:spPr>
            <a:xfrm>
              <a:off x="1614631" y="1628799"/>
              <a:ext cx="432000" cy="64799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 smtClean="0">
                  <a:latin typeface="Cambria" panose="02040503050406030204" pitchFamily="18" charset="0"/>
                  <a:cs typeface="Arial" panose="020B0604020202020204" pitchFamily="34" charset="0"/>
                </a:rPr>
                <a:t>E</a:t>
              </a:r>
              <a:endParaRPr lang="en-GB" sz="2400" b="1" dirty="0" smtClean="0"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2046631" y="1628801"/>
              <a:ext cx="2340000" cy="6479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100" b="1" dirty="0" smtClean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Management and internal control of public money</a:t>
              </a:r>
              <a:endParaRPr lang="en-GB" sz="11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6212507" y="3124738"/>
            <a:ext cx="2772000" cy="432000"/>
            <a:chOff x="1614631" y="1628799"/>
            <a:chExt cx="2772000" cy="648001"/>
          </a:xfrm>
        </p:grpSpPr>
        <p:sp>
          <p:nvSpPr>
            <p:cNvPr id="45" name="Rectangle 44"/>
            <p:cNvSpPr/>
            <p:nvPr/>
          </p:nvSpPr>
          <p:spPr>
            <a:xfrm>
              <a:off x="1614631" y="1628799"/>
              <a:ext cx="432000" cy="64799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 smtClean="0">
                  <a:latin typeface="Cambria" panose="02040503050406030204" pitchFamily="18" charset="0"/>
                  <a:cs typeface="Arial" panose="020B0604020202020204" pitchFamily="34" charset="0"/>
                </a:rPr>
                <a:t>F</a:t>
              </a:r>
              <a:endParaRPr lang="en-GB" sz="2400" b="1" dirty="0" smtClean="0"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2046631" y="1628801"/>
              <a:ext cx="2340000" cy="6479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100" b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Supporting the role of the Supreme Audit Institution</a:t>
              </a:r>
              <a:endParaRPr lang="en-GB" sz="11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6228184" y="3731902"/>
            <a:ext cx="2772000" cy="432000"/>
            <a:chOff x="1614631" y="1628799"/>
            <a:chExt cx="2772000" cy="648001"/>
          </a:xfrm>
        </p:grpSpPr>
        <p:sp>
          <p:nvSpPr>
            <p:cNvPr id="48" name="Rectangle 47"/>
            <p:cNvSpPr/>
            <p:nvPr/>
          </p:nvSpPr>
          <p:spPr>
            <a:xfrm>
              <a:off x="1614631" y="1628799"/>
              <a:ext cx="432000" cy="64799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 smtClean="0">
                  <a:latin typeface="Cambria" panose="02040503050406030204" pitchFamily="18" charset="0"/>
                  <a:cs typeface="Arial" panose="020B0604020202020204" pitchFamily="34" charset="0"/>
                </a:rPr>
                <a:t>G</a:t>
              </a:r>
              <a:endParaRPr lang="en-GB" sz="2400" b="1" dirty="0" smtClean="0"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2046631" y="1628801"/>
              <a:ext cx="2340000" cy="6479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100" b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Designing effective Independent Fiscal Institutions</a:t>
              </a:r>
              <a:endParaRPr lang="en-GB" sz="11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624583" y="4550891"/>
            <a:ext cx="2772000" cy="432000"/>
            <a:chOff x="1614631" y="1628799"/>
            <a:chExt cx="2772000" cy="648001"/>
          </a:xfrm>
        </p:grpSpPr>
        <p:sp>
          <p:nvSpPr>
            <p:cNvPr id="51" name="Rectangle 50"/>
            <p:cNvSpPr/>
            <p:nvPr/>
          </p:nvSpPr>
          <p:spPr>
            <a:xfrm>
              <a:off x="1614631" y="1628799"/>
              <a:ext cx="432000" cy="647998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 smtClean="0">
                  <a:latin typeface="Cambria" panose="02040503050406030204" pitchFamily="18" charset="0"/>
                  <a:cs typeface="Arial" panose="020B0604020202020204" pitchFamily="34" charset="0"/>
                </a:rPr>
                <a:t>H</a:t>
              </a:r>
              <a:endParaRPr lang="en-GB" sz="2400" b="1" dirty="0" smtClean="0"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2046631" y="1628801"/>
              <a:ext cx="2340000" cy="6479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100" b="1" dirty="0">
                  <a:solidFill>
                    <a:schemeClr val="accent4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Making the budget accessible to the public</a:t>
              </a:r>
              <a:endParaRPr lang="en-GB" sz="11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624583" y="5170536"/>
            <a:ext cx="2772000" cy="432000"/>
            <a:chOff x="1614631" y="1628799"/>
            <a:chExt cx="2772000" cy="648001"/>
          </a:xfrm>
        </p:grpSpPr>
        <p:sp>
          <p:nvSpPr>
            <p:cNvPr id="54" name="Rectangle 53"/>
            <p:cNvSpPr/>
            <p:nvPr/>
          </p:nvSpPr>
          <p:spPr>
            <a:xfrm>
              <a:off x="1614631" y="1628799"/>
              <a:ext cx="432000" cy="647998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 smtClean="0">
                  <a:latin typeface="Cambria" panose="02040503050406030204" pitchFamily="18" charset="0"/>
                  <a:cs typeface="Arial" panose="020B0604020202020204" pitchFamily="34" charset="0"/>
                </a:rPr>
                <a:t>I</a:t>
              </a:r>
              <a:endParaRPr lang="en-GB" sz="2400" b="1" dirty="0" smtClean="0"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2046631" y="1628801"/>
              <a:ext cx="2340000" cy="6479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100" b="1" dirty="0">
                  <a:solidFill>
                    <a:schemeClr val="accent4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Using open data to support budget transparency</a:t>
              </a:r>
              <a:endParaRPr lang="en-GB" sz="11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624583" y="5769593"/>
            <a:ext cx="2772000" cy="431999"/>
            <a:chOff x="1614631" y="1628799"/>
            <a:chExt cx="2772000" cy="647999"/>
          </a:xfrm>
        </p:grpSpPr>
        <p:sp>
          <p:nvSpPr>
            <p:cNvPr id="57" name="Rectangle 56"/>
            <p:cNvSpPr/>
            <p:nvPr/>
          </p:nvSpPr>
          <p:spPr>
            <a:xfrm>
              <a:off x="1614631" y="1628799"/>
              <a:ext cx="432000" cy="647998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 smtClean="0">
                  <a:latin typeface="Cambria" panose="02040503050406030204" pitchFamily="18" charset="0"/>
                  <a:cs typeface="Arial" panose="020B0604020202020204" pitchFamily="34" charset="0"/>
                </a:rPr>
                <a:t>J</a:t>
              </a:r>
              <a:endParaRPr lang="en-GB" sz="2400" b="1" dirty="0" smtClean="0"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2046631" y="1628799"/>
              <a:ext cx="2340000" cy="6479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100" b="1" dirty="0">
                  <a:solidFill>
                    <a:schemeClr val="accent4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Making the budget more inclusive and participative</a:t>
              </a:r>
              <a:endParaRPr lang="en-GB" sz="11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6144209" y="4471122"/>
            <a:ext cx="2772000" cy="432000"/>
            <a:chOff x="1614631" y="1628799"/>
            <a:chExt cx="2772000" cy="648001"/>
          </a:xfrm>
        </p:grpSpPr>
        <p:sp>
          <p:nvSpPr>
            <p:cNvPr id="60" name="Rectangle 59"/>
            <p:cNvSpPr/>
            <p:nvPr/>
          </p:nvSpPr>
          <p:spPr>
            <a:xfrm>
              <a:off x="1614631" y="1628799"/>
              <a:ext cx="432000" cy="64799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 smtClean="0">
                  <a:latin typeface="Cambria" panose="02040503050406030204" pitchFamily="18" charset="0"/>
                  <a:cs typeface="Arial" panose="020B0604020202020204" pitchFamily="34" charset="0"/>
                </a:rPr>
                <a:t>K</a:t>
              </a:r>
              <a:endParaRPr lang="en-GB" sz="2400" b="1" dirty="0" smtClean="0"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2046631" y="1628801"/>
              <a:ext cx="2340000" cy="6479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100" b="1" dirty="0">
                  <a:solidFill>
                    <a:schemeClr val="accent3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Opening up public contracting and procurement</a:t>
              </a:r>
              <a:endParaRPr lang="en-GB" sz="11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6126481" y="5070437"/>
            <a:ext cx="2772000" cy="432000"/>
            <a:chOff x="1614631" y="1628799"/>
            <a:chExt cx="2772000" cy="648001"/>
          </a:xfrm>
        </p:grpSpPr>
        <p:sp>
          <p:nvSpPr>
            <p:cNvPr id="67" name="Rectangle 66"/>
            <p:cNvSpPr/>
            <p:nvPr/>
          </p:nvSpPr>
          <p:spPr>
            <a:xfrm>
              <a:off x="1614631" y="1628799"/>
              <a:ext cx="432000" cy="64799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>
                  <a:latin typeface="Cambria" panose="02040503050406030204" pitchFamily="18" charset="0"/>
                  <a:cs typeface="Arial" panose="020B0604020202020204" pitchFamily="34" charset="0"/>
                </a:rPr>
                <a:t>L</a:t>
              </a:r>
              <a:endParaRPr lang="en-GB" sz="2400" b="1" dirty="0" smtClean="0"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2046631" y="1628801"/>
              <a:ext cx="2340000" cy="6479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100" b="1" dirty="0">
                  <a:solidFill>
                    <a:schemeClr val="accent3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Revenues and expenditures in resource endowments</a:t>
              </a:r>
              <a:endParaRPr lang="en-GB" sz="11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6126481" y="5618895"/>
            <a:ext cx="2772000" cy="432000"/>
            <a:chOff x="1614631" y="1628799"/>
            <a:chExt cx="2772000" cy="648001"/>
          </a:xfrm>
        </p:grpSpPr>
        <p:sp>
          <p:nvSpPr>
            <p:cNvPr id="70" name="Rectangle 69"/>
            <p:cNvSpPr/>
            <p:nvPr/>
          </p:nvSpPr>
          <p:spPr>
            <a:xfrm>
              <a:off x="1614631" y="1628799"/>
              <a:ext cx="432000" cy="64799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>
                  <a:latin typeface="Cambria" panose="02040503050406030204" pitchFamily="18" charset="0"/>
                  <a:cs typeface="Arial" panose="020B0604020202020204" pitchFamily="34" charset="0"/>
                </a:rPr>
                <a:t>M</a:t>
              </a:r>
              <a:endParaRPr lang="en-GB" sz="2400" b="1" dirty="0" smtClean="0"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2046631" y="1628801"/>
              <a:ext cx="2340000" cy="6479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100" b="1" dirty="0">
                  <a:solidFill>
                    <a:schemeClr val="accent3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Infrastructure governance for integrity, VFM and transparency</a:t>
              </a:r>
              <a:endParaRPr lang="en-GB" sz="11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0751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8"/>
                                        </p:tgtEl>
                                      </p:cBhvr>
                                      <p:by x="55000" y="5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Structure of Part </a:t>
            </a:r>
            <a:r>
              <a:rPr lang="en-GB" dirty="0" smtClean="0"/>
              <a:t>2 navigation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65" y="1412776"/>
            <a:ext cx="4140000" cy="5221147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28101" y="1412776"/>
            <a:ext cx="4752528" cy="792088"/>
          </a:xfrm>
          <a:prstGeom prst="roundRect">
            <a:avLst>
              <a:gd name="adj" fmla="val 29855"/>
            </a:avLst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4979957" y="1808820"/>
            <a:ext cx="743499" cy="1"/>
          </a:xfrm>
          <a:prstGeom prst="straightConnector1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723456" y="1485655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B050"/>
                </a:solidFill>
              </a:rPr>
              <a:t>Colours and icons for easy navigation within the document.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28101" y="2276872"/>
            <a:ext cx="4752528" cy="2187181"/>
          </a:xfrm>
          <a:prstGeom prst="roundRect">
            <a:avLst>
              <a:gd name="adj" fmla="val 14235"/>
            </a:avLst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4980629" y="3284984"/>
            <a:ext cx="743499" cy="1"/>
          </a:xfrm>
          <a:prstGeom prst="straightConnector1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723456" y="2684819"/>
            <a:ext cx="3312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B050"/>
                </a:solidFill>
              </a:rPr>
              <a:t>Key points from institutional recommendations to </a:t>
            </a:r>
            <a:r>
              <a:rPr lang="en-GB" dirty="0" smtClean="0">
                <a:solidFill>
                  <a:srgbClr val="00B050"/>
                </a:solidFill>
              </a:rPr>
              <a:t>highlight the relevance of the topic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28101" y="4581127"/>
            <a:ext cx="4752528" cy="2052795"/>
          </a:xfrm>
          <a:prstGeom prst="roundRect">
            <a:avLst>
              <a:gd name="adj" fmla="val 17118"/>
            </a:avLst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4980629" y="5607524"/>
            <a:ext cx="743499" cy="1"/>
          </a:xfrm>
          <a:prstGeom prst="straightConnector1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724128" y="5422859"/>
            <a:ext cx="3312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Overview of the chapters </a:t>
            </a:r>
            <a:r>
              <a:rPr lang="en-GB" dirty="0" smtClean="0"/>
              <a:t>content with summaries and country examples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10198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0" grpId="0" animBg="1"/>
      <p:bldP spid="12" grpId="0"/>
      <p:bldP spid="13" grpId="0" animBg="1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Some benefits of this approach?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GB" b="1" dirty="0" smtClean="0"/>
              <a:t>simple and user-friendly</a:t>
            </a:r>
            <a:endParaRPr lang="en-GB" i="1" dirty="0" smtClean="0"/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GB" b="1" dirty="0"/>
              <a:t>c</a:t>
            </a:r>
            <a:r>
              <a:rPr lang="en-GB" b="1" dirty="0" smtClean="0"/>
              <a:t>omprehensive coverage 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GB" b="1" dirty="0" smtClean="0"/>
              <a:t>practical guidance </a:t>
            </a:r>
            <a:r>
              <a:rPr lang="en-GB" dirty="0" smtClean="0"/>
              <a:t>to put transparency into practice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GB" dirty="0" smtClean="0"/>
              <a:t>Informal and </a:t>
            </a:r>
            <a:r>
              <a:rPr lang="en-GB" b="1" dirty="0" smtClean="0"/>
              <a:t>easy-to-update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endParaRPr lang="en-GB" dirty="0"/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GB" dirty="0" smtClean="0"/>
              <a:t>Supports our collective efforts to promote the </a:t>
            </a:r>
            <a:r>
              <a:rPr lang="en-GB" b="1" dirty="0" smtClean="0"/>
              <a:t>benefits of BUDGET TRANSPARENCY </a:t>
            </a:r>
          </a:p>
        </p:txBody>
      </p:sp>
    </p:spTree>
    <p:extLst>
      <p:ext uri="{BB962C8B-B14F-4D97-AF65-F5344CB8AC3E}">
        <p14:creationId xmlns:p14="http://schemas.microsoft.com/office/powerpoint/2010/main" val="3630559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New horizons in budget transparency?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>
                <a:solidFill>
                  <a:srgbClr val="00B050"/>
                </a:solidFill>
              </a:rPr>
              <a:t>Are budgets yet fully </a:t>
            </a:r>
            <a:r>
              <a:rPr lang="en-GB" b="1" dirty="0" smtClean="0">
                <a:solidFill>
                  <a:srgbClr val="00B050"/>
                </a:solidFill>
              </a:rPr>
              <a:t>transparent?</a:t>
            </a:r>
          </a:p>
          <a:p>
            <a:pPr lvl="1"/>
            <a:r>
              <a:rPr lang="en-GB" dirty="0">
                <a:solidFill>
                  <a:srgbClr val="00B050"/>
                </a:solidFill>
              </a:rPr>
              <a:t>IMPACTS 	   </a:t>
            </a:r>
            <a:r>
              <a:rPr lang="en-GB" i="1" dirty="0">
                <a:solidFill>
                  <a:srgbClr val="00B050"/>
                </a:solidFill>
              </a:rPr>
              <a:t>-- income distribution -- gender  equality -- climate </a:t>
            </a:r>
          </a:p>
          <a:p>
            <a:pPr lvl="1"/>
            <a:r>
              <a:rPr lang="en-GB" dirty="0" smtClean="0">
                <a:solidFill>
                  <a:srgbClr val="00B050"/>
                </a:solidFill>
              </a:rPr>
              <a:t>FISCAL RISKS </a:t>
            </a:r>
            <a:r>
              <a:rPr lang="en-GB" i="1" dirty="0" smtClean="0">
                <a:solidFill>
                  <a:srgbClr val="00B050"/>
                </a:solidFill>
              </a:rPr>
              <a:t>-- State corporations    -- Long-term “holes”</a:t>
            </a:r>
          </a:p>
          <a:p>
            <a:pPr marL="0" indent="0">
              <a:buNone/>
            </a:pPr>
            <a:endParaRPr lang="en-GB" dirty="0">
              <a:solidFill>
                <a:srgbClr val="7030A0"/>
              </a:solidFill>
            </a:endParaRPr>
          </a:p>
          <a:p>
            <a:r>
              <a:rPr lang="en-GB" dirty="0">
                <a:solidFill>
                  <a:srgbClr val="7030A0"/>
                </a:solidFill>
              </a:rPr>
              <a:t>What are the different models and limits of </a:t>
            </a:r>
            <a:r>
              <a:rPr lang="en-GB" b="1" dirty="0">
                <a:solidFill>
                  <a:srgbClr val="7030A0"/>
                </a:solidFill>
              </a:rPr>
              <a:t>“participation?”</a:t>
            </a:r>
            <a:endParaRPr lang="en-GB" b="1" i="1" dirty="0">
              <a:solidFill>
                <a:srgbClr val="7030A0"/>
              </a:solidFill>
            </a:endParaRPr>
          </a:p>
          <a:p>
            <a:pPr lvl="1"/>
            <a:r>
              <a:rPr lang="en-GB" i="1" dirty="0"/>
              <a:t>“THIS IS PARLIAMENT’S ROLE” </a:t>
            </a:r>
            <a:r>
              <a:rPr lang="en-GB" dirty="0"/>
              <a:t>– so get them more involved</a:t>
            </a:r>
          </a:p>
          <a:p>
            <a:pPr lvl="1"/>
            <a:r>
              <a:rPr lang="en-GB" i="1" dirty="0"/>
              <a:t>“LET CITIZENS DECIDE ON PRIORITIES” </a:t>
            </a:r>
            <a:r>
              <a:rPr lang="en-GB" dirty="0"/>
              <a:t>– municipal model </a:t>
            </a:r>
          </a:p>
          <a:p>
            <a:pPr lvl="1"/>
            <a:r>
              <a:rPr lang="en-GB" i="1" dirty="0"/>
              <a:t>“CSOs CAN MEDIATE CITIZENS’ CONCERNS” </a:t>
            </a:r>
            <a:r>
              <a:rPr lang="en-GB" dirty="0"/>
              <a:t>– Social partnership</a:t>
            </a:r>
          </a:p>
          <a:p>
            <a:pPr lvl="1"/>
            <a:r>
              <a:rPr lang="en-GB" i="1" dirty="0"/>
              <a:t>“OPEN GOVERNMENT MEANS OPEN DATA” </a:t>
            </a:r>
            <a:r>
              <a:rPr lang="en-GB" dirty="0"/>
              <a:t>– let citizens and CSOs find their own way – make their own paths</a:t>
            </a:r>
          </a:p>
          <a:p>
            <a:pPr marL="0" indent="0">
              <a:buNone/>
            </a:pPr>
            <a:endParaRPr lang="en-GB" dirty="0" smtClean="0">
              <a:solidFill>
                <a:srgbClr val="00B0F0"/>
              </a:solidFill>
            </a:endParaRPr>
          </a:p>
          <a:p>
            <a:r>
              <a:rPr lang="en-GB" b="1" dirty="0" smtClean="0">
                <a:solidFill>
                  <a:srgbClr val="00B0F0"/>
                </a:solidFill>
              </a:rPr>
              <a:t>Are budgets yet fully accessible?</a:t>
            </a:r>
          </a:p>
          <a:p>
            <a:pPr lvl="1"/>
            <a:r>
              <a:rPr lang="en-GB" b="1" dirty="0" smtClean="0">
                <a:solidFill>
                  <a:srgbClr val="00B0F0"/>
                </a:solidFill>
              </a:rPr>
              <a:t>OPEN DATA   </a:t>
            </a:r>
            <a:r>
              <a:rPr lang="en-GB" b="1" i="1" dirty="0" smtClean="0">
                <a:solidFill>
                  <a:srgbClr val="00B0F0"/>
                </a:solidFill>
              </a:rPr>
              <a:t>-- </a:t>
            </a:r>
            <a:r>
              <a:rPr lang="en-GB" b="1" i="1" dirty="0" smtClean="0">
                <a:solidFill>
                  <a:srgbClr val="00B0F0"/>
                </a:solidFill>
              </a:rPr>
              <a:t>Portals -- </a:t>
            </a:r>
            <a:r>
              <a:rPr lang="en-GB" b="1" i="1" dirty="0" smtClean="0">
                <a:solidFill>
                  <a:srgbClr val="00B0F0"/>
                </a:solidFill>
              </a:rPr>
              <a:t>civil-society use and </a:t>
            </a:r>
            <a:r>
              <a:rPr lang="en-GB" b="1" i="1" dirty="0" smtClean="0">
                <a:solidFill>
                  <a:srgbClr val="00B0F0"/>
                </a:solidFill>
              </a:rPr>
              <a:t>re-use</a:t>
            </a:r>
            <a:endParaRPr lang="en-GB" b="1" i="1" dirty="0" smtClean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64519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Transparency – a simple concept…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8370" name="Picture 2" descr="http://www.thebureauinvestigates.com/wp-content/uploads/2012/07/shutterstock_27871084-630x4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412776"/>
            <a:ext cx="8352928" cy="51205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7684504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Transparency – a complex concept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3">
            <a:normAutofit lnSpcReduction="10000"/>
          </a:bodyPr>
          <a:lstStyle/>
          <a:p>
            <a:pPr>
              <a:buNone/>
            </a:pPr>
            <a:r>
              <a:rPr lang="en-GB" b="1" i="1" dirty="0" smtClean="0">
                <a:solidFill>
                  <a:srgbClr val="7030A0"/>
                </a:solidFill>
              </a:rPr>
              <a:t>Of what?</a:t>
            </a:r>
          </a:p>
          <a:p>
            <a:r>
              <a:rPr lang="en-GB" dirty="0" smtClean="0"/>
              <a:t>Revenues</a:t>
            </a:r>
          </a:p>
          <a:p>
            <a:r>
              <a:rPr lang="en-GB" dirty="0" smtClean="0"/>
              <a:t>Expenditures</a:t>
            </a:r>
          </a:p>
          <a:p>
            <a:r>
              <a:rPr lang="en-GB" dirty="0" smtClean="0"/>
              <a:t>Processes</a:t>
            </a:r>
          </a:p>
          <a:p>
            <a:r>
              <a:rPr lang="en-GB" dirty="0" smtClean="0"/>
              <a:t>Plans</a:t>
            </a:r>
          </a:p>
          <a:p>
            <a:r>
              <a:rPr lang="en-GB" dirty="0" smtClean="0"/>
              <a:t>Performance</a:t>
            </a:r>
          </a:p>
          <a:p>
            <a:r>
              <a:rPr lang="en-GB" dirty="0" smtClean="0"/>
              <a:t>Risks</a:t>
            </a:r>
          </a:p>
          <a:p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b="1" i="1" dirty="0" smtClean="0">
                <a:solidFill>
                  <a:srgbClr val="7030A0"/>
                </a:solidFill>
              </a:rPr>
              <a:t>To whom?</a:t>
            </a:r>
          </a:p>
          <a:p>
            <a:r>
              <a:rPr lang="en-GB" dirty="0" smtClean="0"/>
              <a:t>Citizens</a:t>
            </a:r>
          </a:p>
          <a:p>
            <a:r>
              <a:rPr lang="en-GB" dirty="0" smtClean="0"/>
              <a:t>Peers</a:t>
            </a:r>
          </a:p>
          <a:p>
            <a:r>
              <a:rPr lang="en-GB" dirty="0" smtClean="0"/>
              <a:t>Int’l bodies</a:t>
            </a:r>
          </a:p>
          <a:p>
            <a:r>
              <a:rPr lang="en-GB" dirty="0" smtClean="0"/>
              <a:t>Markets</a:t>
            </a:r>
          </a:p>
          <a:p>
            <a:endParaRPr lang="en-GB" dirty="0" smtClean="0"/>
          </a:p>
          <a:p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b="1" i="1" dirty="0" smtClean="0">
                <a:solidFill>
                  <a:srgbClr val="7030A0"/>
                </a:solidFill>
              </a:rPr>
              <a:t>For what?</a:t>
            </a:r>
          </a:p>
          <a:p>
            <a:r>
              <a:rPr lang="en-GB" dirty="0"/>
              <a:t>Trust</a:t>
            </a:r>
          </a:p>
          <a:p>
            <a:r>
              <a:rPr lang="en-GB" dirty="0"/>
              <a:t>Confidence</a:t>
            </a:r>
          </a:p>
          <a:p>
            <a:r>
              <a:rPr lang="en-GB" dirty="0" smtClean="0"/>
              <a:t>Participation</a:t>
            </a:r>
          </a:p>
          <a:p>
            <a:r>
              <a:rPr lang="en-GB" dirty="0" smtClean="0"/>
              <a:t>Better decisions</a:t>
            </a:r>
          </a:p>
          <a:p>
            <a:r>
              <a:rPr lang="en-GB" dirty="0" smtClean="0"/>
              <a:t>Impacts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403032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99" y="3977554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17" y="2384477"/>
            <a:ext cx="2688234" cy="2013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67544" y="427038"/>
            <a:ext cx="8136904" cy="922114"/>
          </a:xfrm>
          <a:prstGeom prst="rect">
            <a:avLst/>
          </a:prstGeom>
          <a:solidFill>
            <a:srgbClr val="EDDFBD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dirty="0" smtClean="0"/>
              <a:t>A wealth of official standards and guidance…</a:t>
            </a:r>
            <a:endParaRPr lang="en-GB" i="1" dirty="0" smtClean="0"/>
          </a:p>
        </p:txBody>
      </p:sp>
      <p:pic>
        <p:nvPicPr>
          <p:cNvPr id="4" name="Picture 2" descr="C:\Documents and Settings\Kavanagh_j\Local Settings\Temp\OECD logotype text\OECD_TEXT_10c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575" y="5850881"/>
            <a:ext cx="2500640" cy="774847"/>
          </a:xfrm>
          <a:prstGeom prst="rect">
            <a:avLst/>
          </a:prstGeom>
          <a:noFill/>
        </p:spPr>
      </p:pic>
      <p:pic>
        <p:nvPicPr>
          <p:cNvPr id="5" name="Picture 15" descr="Global Initiative for Fiscal Transparenc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107" y="1544120"/>
            <a:ext cx="1905156" cy="1265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032" y="1400714"/>
            <a:ext cx="3912468" cy="776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897" y="4678923"/>
            <a:ext cx="1570960" cy="157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https://upload.wikimedia.org/wikipedia/en/thumb/7/7e/International_Monetary_Fund_logo.svg/1005px-International_Monetary_Fund_logo.svg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992" y="2419822"/>
            <a:ext cx="1724052" cy="1756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images.all-free-download.com/images/graphiclarge/signpost_vector_289928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809875"/>
            <a:ext cx="2647950" cy="40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686029"/>
            <a:ext cx="9334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Open Government Partnership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5538" y="-26008013"/>
            <a:ext cx="14287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995" y="5733256"/>
            <a:ext cx="1010098" cy="1010098"/>
          </a:xfrm>
          <a:prstGeom prst="rect">
            <a:avLst/>
          </a:prstGeom>
        </p:spPr>
      </p:pic>
      <p:sp>
        <p:nvSpPr>
          <p:cNvPr id="3" name="AutoShape 2" descr="data:image/jpeg;base64,/9j/4AAQSkZJRgABAQAAAQABAAD/2wCEAAkGBxMSEhUSEBIVFhUXFRcYFxcXEhUVGBYXFRcXFxcYFRYYHiggGBomHhUVIjEhJSkrLjAuFx8zODMsNygtLisBCgoKDg0OGxAQGy8mICUtLTc1MC0yLS01Ny8tLS0tLTUyLS0tLS0tLS0tLS0tLS0tLS0tLS0tLS0tLi0tLS0tLf/AABEIAOEA4QMBEQACEQEDEQH/xAAcAAEAAgMBAQEAAAAAAAAAAAAAAwQFBgcCAQj/xABDEAACAQIBCAQMBQMCBwEAAAABAgADEQQFBhIhMUFRcQdhgZETIiM0QlJzobGywdEUMnKCk1Ni8JLhFyQzQ2OD0xX/xAAaAQEAAgMBAAAAAAAAAAAAAAAAAQUCBAYD/8QAMxEAAgIBAQUFCAICAwEAAAAAAAECAwQRBRIhMVETIjNBcWGBkaGxwdHwFTJS4RQjQkP/2gAMAwEAAhEDEQA/AO4wBAEAQBAEAQBAEAQBAEAQBAEAQBAEAQBAEAQBAEAQBAEAQBAEAQBAEAQBAEAQBAEAQBAEAQBAEAQBAEAQBAEAQBAEAQBAEAQBAEAQBAEAQBAEAQBAEAQBAEAQBAEAQBAEAQBAEAQBAEAQBAEAQBAEAQBAEAQBAEAQBAEAQBAEAQBAEAQBAEAQBAEAQBAEAQBAEAQBAEAQBAEAQBAEAQBAEAQBAEAQBAEAQBAEAQBAEAQBAEAQBAEAQBAEAQBAEA+AwRqfYJEAQBAPjMBtMaENpH2CRAEAQBAPim+yCE0+R9gkQBAEAQBAEAQBAEAQBAEAQBAKeUsqUsOulWcLwG1jyUazPWqmdr0gjXyMqrHjvWPT96GmZUzxqVLrQHg147XP0Xs75bU7OhDjPi/kc1l7bts7tXdXXz/0YShjaiNppUYNvNzc/qvt7ZuyrhKO61wKmu+2ue/GTT6/nr7zZsk57jUuKW3/AJFBt+5dvd3Stv2b51P3HQYm3U+7evevuvwbfh8QlRQ1NgynYQbiVcouL0ktDoIWRnHei9Ue6lQKCzEADaSbAcyZCTb0RlKSitXyNUyvnqi3XDDTPrm4Uchtb4c5ZUbOlLjZw9nmUWXtyEO7St59fL/f7xNTxeUKtY6VVyx3bgOQGoS0rphWtIo5y/JtvlvWS1/fJGSyXnZWo2V/KJwY+MB1N97zXuwK7OMeD/fI38TbF9Pdn3l7efx/JumSMu0cSPJv429G1MOzfzEqLsayp95cOp02LnU5K7j49Hz/AH0MnNc3DEZZzjoYfUzaT+ous/u3L2zZoxLLeKXDqaGXtGjG4Ser6L94Gl5Sznr19V/Bp6qE6/1NtPuEuKcKurjzftOZytq338E91dF+Srk/K1agb0nIG9TrU81+onrbRXb/AGRrY2Zdjv8A65cOnl8Db8j540qllreSfiT4h/d6Pb3ypv2fOHGHFfM6TE21Vb3bO6/l8fL3myqb6xsleXSep9gCAIAgCAIAgCAIAgCAeajhQWYgAC5JNgBxJOySk29EQ2ktWaTl/PkC6YSxO+oRq/YN/M6uctMfZ2vG34FDm7ZUe7Rx9v4NLq4h6jF6jFmO0k3MtoxjFaRWiOZssnZLem9WTU5JgSGQCtVmSAwOXKuFbSovY712qf1D/DPK6mFq0kjew77qXvVvRfL4EmUs5K2LPlWsNyLqQchvPO8xoxq6f6rj1PTNyr7/AOz4dFyIaU9ytLSSAR1IBVNUqdIEqRsINiD1ESWk1ozOtyUtY8zJ1c98Uafgi9hsLgWqEcCfqNfXNNYNKnvae7yLiW0cqVW5vcevn8fuYym19d7337bzcKaWuvEt0pDMT20Ar1JIMjkXOWvhiAp06fqNs/adq/DqmtfiV28XwfUscPaN2PwT1j0f26HRch5wUcUPJtZwNaHUw+46xKO/GnS+9y6nWYubVkLuvj08zKzXNsQBAEAQBAEAQBAKOWMrUsLT8JWaw2ADWzHgo3metVM7ZbsTxvvhTHemzlucGc9XFmx8SlfxaYPcXPpH3S9x8WFPHm+py+ZnWZD05R6fkxKzbRVzJqcHiWqcgEjbJAMLjco31U/9X2+8yNmFPnIpLINgmSDEu4evbbsjU8Z1J8UZKmbi4g19NCDE1QOf+bYMoQcjHVWJ2wbUYpLRFd4MjzTrlDcd24wROClzM1gcUrjVtG0bx9x1wzUnBx5lloMCvUkgrNBlE806rIwdGKsDcEGxB6jMZJSWjNquTi1KL0Z0DNXPdalqOLIV9i1Niv1N6re49Up8rAce9Xy6HSYW01PSFvPr1/Bu0rC4EAQBAEAQBAMRnLnBTwVLTqa2OpEB1ufoBvP1sJ74+PK6Wi+JrZOTGiG8+fkjjuVMrVcVUNWs1zuHoqOCjcJ0FVMao7sTlsi+d0t6Z4pz1NZkyyUeEyanB4lkMALk2A1k8BIJS1eiMJlHKJqeKupPe3Werqg3aqVDi+ZTWSejJUkEEyQYk6SCCGvlbwR0V1n0url/dJJjj9otX+/6J0qhxpA3B/zX1wYbri9GeHkGRC8kkhaDI8K5UgqbEbDJGia0ZncBlAVBY6nG0cesfaQaltThxXIlqSTxKzQZRImkGxErVYPVG55lZ7GkVw+LYmnqCVCdabgHO9evdy2VmZhb3fr59C6wNoOP/Xa+Hk/3yOnAymL8+wBAEAQDH5dyvTwlFq1U6l2AbWY7FXrP3O6etNUrZqMTyutjVBzkcNyxlapiqzVqp1nYNyLuVeAH3O+dHTVGqCjE5XIulbNykRUp6Gsy7h6TNqVSx4KpJ90htLmQoylwitS1+EqAXNNwOJRh9JCsj1R5zos57r+ApzM1DGY3ENWOhSVmUblUktbeQN0xckuZY4+PLnpqyBcBW/o1f4n+0jtIdUbDos/xZIuAq/0an8b/AGjtIdV8TF0Wf4slTA1f6VT+N/tHaQ6r4kdhZ/i/gSpgqv8ASqfxv9pHaQ6r4mPY2f4v4EOUC9JdaMpOoFkYD3jbJUk+TJhRLXWS0RgXmRtGaydk3FCzLhsQyMAdVCoQQdjKbWPOeTurT0cl8UTZi2TXCL+Bbr02UlXUqw2hgVI36wdYmaaa1RXyi4vSS0ZWeZEELQZETSSUeQ5BuDYjYeEGWmq0NoyXhq2ITSSjUJ3kU20T1hrWtPKV1cP7SRrvAvb7kW0T18g4pdZw9TsQn4TFZNL5SRk9n5MeLgzE1VIJDAg8CLHuM9ddeKMVFxejRVqyTNFWpJMkdA6N87bFcHiGJubUWJ2f+Mnh6vdwlTn4v/1h7/z+S92dmf8Ayn7vwbhnNl78MAFUFyjvr/KlOno6TNbbrdQBcXJ2i15X0U9pz5fdlpbbuIhzfziNap4KqqhiHKMv5W8GVFRSAWAZdNdjMCDtuCJlbQorej+68v3REVWuT0f7++rNimse4gHEekHOL8XiSiHyNIlU16mbYz9uwdQ650GFj9lDV82c9n5HaT3VyRriTdKuRapSDBm8dF/nT+xPzpK7aXhL1+zLTY/jS9PujoOXfNq3sn+Uypo8WPqi9yvBn6P6HC8qYnRGgNp28uHbOoOIxq9XvPyNk6IvPH9g3zpK7aXhL1Oh2X4j9Dr0oy9F4AvAEA4v0qZY8Pi/BKfEoDR6jUbW57PFXmpl7s+rcr3nzf0KTPt3rN1cka9mtkf8Xi6VC3ilr1OqmutuV9nNhNjIt7KtyPDGq7SxLyP0QqgCwFgNgnNHRHO+k/JVmTEqNTeI/MC6E9lx2CW+zbtU636oodsY/FWr0f2NAeWpSELQZEuTsn1MRVWlRXSdtnADeWO4DjMLLI1x3pcj2pplbLdidczazHw+FAZwKtb12Hiqf7FOoc9vwlFkZtlvBcEdJjYNdK15vqbO7hRrIA6zYTU0bNzXQ8066t+VlPIg/CHFrmFJPkyvlLJVHELo1qasOOwj9LDWOyZ13TresXoedtFdq0mtTlWeWbJwZDK2lSckKSQGBGuzDfq3jttqveYmUrlo1xRzedgvHaaesX8TVKk3TRRXYkG4NiNhGojlIPaL04o6tkSp/wDq4VGLgYiiGpVL3tUSpok6QUggNoKQRsZDuuDSXL/jWNad18V++z6HQ0y/5FaevFcH++02LJGQjTq+GqstwHWmiA6FIVX06lidbEsBwAAAAE1bLt6O6vf7dORtQqae8zOTwPY17P3K/wCFwVR1Nnbyafqe4uOsDSPZNnEq7S1J8jXyrezqb8zg6TozmZlhJJ4SLVKQYM3jov8AOn9ifnSV20vCXr9mWmx/Gl6fdHQMvH/lq/sn+Uypo8WPqi9yvBn6P6H55rVdJix3n3bh3TpzlIx3YqJu3RF54/sG+dJX7S8Jepa7L8R+h0PPc/8AIYj2Z+IlXieNH1LXL8GXocPFVvWPeZ0m6jk3OXUlSo3rHvMjREb8up4xVZgttI6+s7o0RlXKWuupj2g2InVuh/I2hSqYph41U6CX/podZHNr/wCgSm2lbrJQXl9S72fVuw335m1ZXzip4fE4bDta9dmF7/lAFlP7nso7ZqV0SnCU15G1ZdGE4xfmW8vZNGJoVKLekNR4MNanvAmNFrqsU0MilXVuD8zhlemVYqwsykgjgQbEd86ZNNao45xcW0+aK7yQdb6NshihhxWYeUrAN+mn6Cjn+Y8xwlFn379m6uS+p0+zsdVVbz5su565zjA0gVAas9xTU7NW12tr0Rq5kgdY8sXGd0vYuZ65eUqIa+b5HF8q5TrYly9eozk8TqHUq7FHKX9dUK1pFaHPWXztesmT5GrkXAJBU3BBsRfgR1/GZtarRmjfrGSnFm+ZvZ8PT8TFXdLanAu46m9Yde3nurcjZ8Zca+D6eRb4W1pR7t3FdfM1XOHLFTFVTVqatyqNiLwHXxO8903KKY0x3Ymjk5M7570vcuhhKk9zxRWqQesTZejbKvgMcik2St5NuZ1oeelYfuM0c6vfqb81xLTAs3LEup3CUBfCAcx6acWbYajuJdz+0Ko+Zpa7Mj/aRWbSlwjE5qstykmTpJPCRapSDBm8dF/nT+xPzpK7aXhL1+zLTY/jS9Puje86PM8T7Cp8hlTR4sfVHQXeHL0Pz2J05yjN56IvPH9g3zpK/aXhL1LLZfiP0OnZw5PbEYarRUgF10QTew52lRTYq7FJ+RcXVuytxXmc8HRhiP69Luf7S1/k4f4spv4if+SPY6M8R/Wpdz/aP5OH+LI/h5/5I1HOrJRwtbwLOrsFBbRvYFtYBvvtY9om5Rd2sN5LQ0rcfsJ7jerMbk/BNXq06KfmqOFGq9rnWeQFz2TOyahFyfkelMHOSivM/ROBwiUaSUqYsiKFHJRbXOYlJyk5PmzpoxUVojg2dmWjisZUrqfFDBaRB9CmfFYczdv3Tosans6lF+/3lBlXOdrkvI7Xmrlb8VhaVbVpMtnA3Oviv7wewiUORV2VjiXdFvaVqRzzpJyT4LE+FUeJWF+TjUw7dR7TLfZ92/XuvmvoUO1aNy3fXKX1NQWnpMFHpEDvNpvN6LUroR3pJH6GRAAABYAWA6hOUb1O0S04HFekjGGpj6gOymFReQUMfezToMCCjSvac5tGble10NWM3TSJ8mNaoOsEe6/0kHnetYGVaDWiVqsHqirUkmSK1SD1iRpXNNldfzKwYc1Nx8Ji0pLRmzBtNNH6XRrgEbxfvnKM6k9QDl3TThjfDVd3lEPPxWHwPdLbZkv7R9Cr2lF91nOFlsUsydJJ4SLVKQYM3jov86f2J+dJXbS8Jev2ZabH8aXp90b3nR5nifYVPkMqaPFj6o6C7w5eh+exOnOUZvPRF54/sG+dJX7S8JepZbL8R+h1bKWOShSetUvoILtYXNuoSmhBzkormy6nNQi5PkjW/wDiLgvWqfxGbf8AH3dF8TT/AJPH6/I+/wDEPBcan8Zj+Pu9nxI/k8fr8jkeW8U1aq1V9rkseq5OrsFh2S7rgoRUV5HPysdk3N+bNz6IMj6VSpi2Gqn5NP1sLuexSo/cZXbSt0SrXnxLnZlXOx+h0LOXC1quGq0sMVWo66IZ2ZQobUxuoJva9tW2VlMoxmpT5Is7YylBqPM5evRZjR/3MN/JV/8AnLf+Sq6P5fkqXs2zqvn+DdMwM3cVgRUp13pNTYhl0HclX2HUyDUQBv8AR65oZl9d2jinr++03cOiylOMmtDI57ZJ/E4R1UXdPKJ1st7jtGkO0TDDu7K1N8nwMs6jtqWlz5o4tSq6LK/qsG7iD9J0Mlqmjla5bs0/afoYG+sTlDtTiPSJhTTx9a+x9F16wVA+Kt3TocGSlQvYc1tGDje/aayZuGmT5NHlB1An3W+sg87n3DKtBrRK1WD1RVqSTJFapB6xIWpliFUXJNgOJOoTHXTizZgtdEfpmmlgBwAHdOVb1Z1C4HqQSat0k5KOIwL6Iu9IiqvHxQdIf6S3um3hW7lq15PgauZXv1PTy4nEEnQnNzJ0knhItUpBgzeOi/zp/Yn50ldtLwl6/Zlpsfxpen3R0DL63w1cHfSqfKZU0eLH1Re5L0pk/Yz88OhUlTtBtOnOVUlJao3foi88f2DfOkr9peEvUtNl+I/Q6Fnx5hiPZn4iVeJ40fUtMvwJehw4TpTkmSpIIPOIpFtEKLkmwHEtqA77d8N6cWZ1JuW6vM7xm1kkYXDU6A2qvjHi51se8n3TmL7XbY5HX01quCijE5S6QMDQqvRqO+kjaLaNNmFxtFxttsntDCunFSS5nnPLqhLdbK46SsB69T+F5l/H3dPmYf8AOp6ntOkbAk2D1P4mj+Pv6fMxe0aF5m04TELURaiG6uoZT1EXE1JRcW4vyNyElOKkuTOL57ZJ/DYp1Asj+On6WJuOwhhytOhw7u0qT81wOXz6OyuenJ8UdG6PstDE4VVJ8pSAR+JAHiN2gd4MqM2ns7G/Jl7gZCtqXVcyPP3Nb8ZTD0reHp30bmwdTtQndxB48zJw8nsZaS5MZuL28eHNHGcXh3puUqKyONqsLEdhl9GSktYvgc7OuUHpJaFvJNP8znkPifpMjUyJcom55uZoVMQQ9UNTpcdjv+kHYOs9l92hk5sa+EeLLDB2ZO3vWcI/NmDzjyLUwlTQqC4NyjjY6jeOB2XG7uM2KL43R1ieOTizx57suXkzBVJ7ngitUg9YmdzAyX+Ix1IEXWmfCtyTWt+baImpmWblT9vAssKvfsXs4neJzp0AgHxhcWOsGAcHzzyAcFiWQDyb3ekf7Sfy812dx3zo8S/ta9fNczms2h1Wex8jDpNor5FqlIMGbx0X+dP7E/OkrtpeEvX7MtNj+NL0+6OgZe82reyf5TKqjxY+qL3K8Gfo/ocJyrhv+4OTfQ/TunTnFY1n/hmzdEXnj+wb50ldtLwl6l/svxH6HQs+PMMR7M/ESrxPGj6lpl+BL0OHCdKckyVJBBt3Rzknw2J8IwulGz83P5O4gtzUTR2hduV7q5v6eZZbLo7S3ffKP1Ok5yZUGFw1WufQU6I4udSDtYiU1NfaWKJ0Ntm5ByPznVcsSzEliSSTtJJuSeu86ZJJaI5ttt6s9pJMWXsBS9LsH1g1bH5HWOjHKunRbDsfGpG6/ofX7m0uwiUu0at2amvP6l9sm/erdb5r6EnSdknwuGFZR41Ekn2bW0+6wPYZhs+7cs3Xyf1PTadHaVby5x+nmcyyHlmphKwq0jr2Mp2Ou9W++6XF1MbY7sijxsiVE96J2PN3OjD4xfJto1LeNSYgOOJA9Jese6UF+NZS+8uHU6ajKruXdfHoZDHZMo1xatSp1LbNNFa3K+yeULJw/q9D1lXGf9lqRYXIeGp2NPD0lI2WpqLctUylfbJaOT+J5xxqYy3lFa+hYx2Np0UL1nVFG8m3YOJ6hMYVym9IrU9LLIVx3pvRHKs9c6DiyERdGkhuLgaTNs0jwFibDr19V5iYnYrV82c1n53/ACHux/qjUKk3jQRWqQesTsnRpm9+Gw/hai2q1rMQdqoPyL1HWSefVKDOv7Se6uSOlwaOzr1fNm4zRN0QBAMNnXkBMbQNJtTDxqb2/K32Owj/AGnvj3ume8jXyaFdDdZw/GYN6NRqVVdF0NiPtxBFiDwM6OE1OKlHkzlbq5VycZc0eqUyPFmSyfjalE6VJ2RiLEqbG2o29wmE64zWklqTC2dT1g9GZB8u4llKtXqEEWILaiDtBmEcapPVRQszshppzZTQX1HYZ7ldrozHeErYR9KhUZNIWDKbG20qT2CYTrjNaSWpa42VJcYvRnvEZw4uopSpiKjKwsVLXBHAzzjj1ReqitTYnl3SWjlwKCz3NRkqSCDJZOyrXogrRqugJuQptc7Lmec6YTeslqeleRbWtIS0I8t5RxFeno1K1R1Bvos1wbb7cRcyIU1wesYpHtHMsn3bJao1pp6noWcJRLmw7TwEgwskorUzGiAABsEGlrrxPeEx1Si2lRqMjWtdTY2229wmM64zWklqelVs63rB6E9XOTFkEHE1SCCCC2og7QZ5rGpXHdRsPNvfDeZhWmwayPKsQQVJBB1EaiD1Eb5DWvM9Itrijcsk5extFAGxDk8Hs+iOF2BN+2a8sOmXOP2MZbWyIvSEuHxJ6+d2MOrw1uSIPfaYrBoX/n6h7Xypf+vkjCYzFPUOlUdnPFmLd19k2IwjBaRWh4u2dj1m2/UoVZkSirUkmSNv6O81PxDjE1h5FG8UEf8AUdfioO3iRbjK7Oytxbkeb+RcbOxN99pLkvmddlGX4gCAIAgGt545qpjU0lstZR4j7iNug/8Ab17r8wdvFynS9HyNLMw45EdVwkjkeIwj0XNOqpV1NiD/AJrHXL+M4zjvR5HL2VyrluyWjJKcyPFkyyUeEyanB4k7Ug6lWFwf875BMZOL1RgMdgWpHip2N9DwMG/XYpr2kKyTJkqSCCZIMSdJBDKWKyUXN6f7huHWPtJPWGQorSRbw9AIuiO08TB5Sm5vVh5AIXkkkLQZEZEklGZydk3Q8d/zbh6v+/wkGrbdvd2PItVJJrlZoMokTSDYiVqsHqjYczs0GxbCpVutAHkalvRXq4t3dWll5iqW7H+30LPBwXc96X9fqdeoUVRQiKFVQAABYADYAJQttvVnSpKK0R7kEiAIAgCAIBhs483KWMSzjRcflqAeMOo8V6vhNjHyZ0vhy6GrlYkMiOkufU5ZlbI1bCvoVl/Sw1qw/tP02y+pvhatYnLZONZRLdmvf5FVZ7o0Jk1ODxLVOQD1VQMCCLg7RIJTaeqMFjMAU1rrX3j7iZG3C5S4PmV0kHqTJBiW8PSLcv8ANkHlOaiZOigAsINZtviyviqF9Y2/GDOFmnBmPqCQbKevIgeSZEYpljZRcwTJpcWZjJ+BCazrbjw5feDUstcuHkXWg8ivUkgrNBlEiaQzYgbjmtmMalquMBVNq0tjN1v6o6tvLfWZWeo92vn1/BfYWzHLSd3Lp+fwdGpoFAVQAALAAWAA2ADcJTtt8WX6SS0R6kEiAIAgCAIAgCAQY3B06yGnVQMp2g/EcD1iZwnKD3ovRnnZVC2O7Nao59l/MmpSu+GvUT1fTXl6w9/OXGNtCMuFnB/L/RzedsicO9TxXTz/AN/U1dBY2O2WRQNaPRlqnIIJDIBWqzJAqU8mtVfRooWc7lF79Z4c5jOUYLWT0Rt4/aTe5FanvE5JqUG0a6FW4HYeRGpuyY12QsWsXqZ5MbaXuyWn75E1KeholpJAI6kAp1kB2yTOEnF8CSpm9iBT8M1JxT9a27iV2gdZFp4q+tz3FJalhKi6NfaOD0/ffoR4dANk9iulJyfEu0pDMT20Ar1JIJcm5JrYhtGihPE7FXm302zyuvhUtZs2sXFtvlpWvf5HQ83c0qWGs7+Uq+sRqX9A+p18pSZGbO3guCOsw9m14/efGXX8GxzSLIQBAEAQBAEAQBAEAQBAMPlnNyhidbLov666j2jY3bNqjLsq4LiuhoZezqcnjJaPqv3iaVlTNqvh7m2mg9NRsH9y7R8Jb05ldvDk+jOYy9l34/HTWPVfdeRi1UmwAJJ2AC5PITab04srknJ6Iz+SszKlSzVz4NOGoufovb3TQv2jCHCHF/IusTYltneu7q6ef+jdsmZLpYddGigXidpPMnWZUW3Ttes2dNj41VEd2taEmOwNOsuhVQMvA7usHaD1iY12SresXoZW0wtjuzWqNLyvmQy3bDHSHqMQGHJth7ffLajaSfCzh7TnMvYco96h6+x/ZmtvSZCVdSrDaCLEdhlipKS1TKGcJQe7JaP2lzJuQq2IPk1svrtqXsO/snjdlV1f2fHobeLs+/J4wXDq+X+/cbpkXNOjQszDwlQekw1A/wBq7uZuZUX51lvBcEdPh7Kpx+8+9Lq/sjYDNItDWcs5nUat2peSfqHiHmu7s7jN+jaE4cJcV8ynzNj1Xd6Hdl8vh+DTsfkithzaqlhuYa1Pb9DLerIrtXdZzOTh3Y7/AOxcOvl8SGhhnqNoU1LMdwF+/gOuZznGC1k9EeNVU7ZbsFq/YbRkjMnY2KP/AK1PzN9u+Vl+0vKr4nQYmwv/AFe/cvu/wbhhsOlNQlNQqjYALCVcpOT1k+J0Ndca47sFoiWYmYgCAIAgCAIAgCAIAgCAIAgCAV6WCpqxdaahjtIUAntmcrJyW63wPKFFUJOcYpN+ehYmB6iAIAgFfE4KnUt4RFa2y6g2mcLJw/q9Dytoqt034p6dScC2oTA9T7AEAQD46gixAIO0EXBkptcUQ0mtGRYXCJTGjTRVHBQBMp2Sm9ZPUwqprqW7XFJewmmB6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AutoShape 4" descr="data:image/jpeg;base64,/9j/4AAQSkZJRgABAQAAAQABAAD/2wCEAAkGBxMSEhUSEBIVFhUXFRcYFxcXEhUVGBYXFRcXFxcYFRYYHiggGBomHhUVIjEhJSkrLjAuFx8zODMsNygtLisBCgoKDg0OGxAQGy8mICUtLTc1MC0yLS01Ny8tLS0tLTUyLS0tLS0tLS0tLS0tLS0tLS0tLS0tLS0tLi0tLS0tLf/AABEIAOEA4QMBEQACEQEDEQH/xAAcAAEAAgMBAQEAAAAAAAAAAAAAAwQFBgcCAQj/xABDEAACAQIBCAQMBQMCBwEAAAABAgADEQQFBhIhMUFRcQdhgZETIiM0QlJzobGywdEUMnKCk1Ni8JLhFyQzQ2OD0xX/xAAaAQEAAgMBAAAAAAAAAAAAAAAAAQUCBAYD/8QAMxEAAgIBAQUFCAICAwEAAAAAAAECAwQRBRIhMVETIjNBcWGBkaGxwdHwFTJS4RQjQkP/2gAMAwEAAhEDEQA/AO4wBAEAQBAEAQBAEAQBAEAQBAEAQBAEAQBAEAQBAEAQBAEAQBAEAQBAEAQBAEAQBAEAQBAEAQBAEAQBAEAQBAEAQBAEAQBAEAQBAEAQBAEAQBAEAQBAEAQBAEAQBAEAQBAEAQBAEAQBAEAQBAEAQBAEAQBAEAQBAEAQBAEAQBAEAQBAEAQBAEAQBAEAQBAEAQBAEAQBAEAQBAEAQBAEAQBAEAQBAEAQBAEAQBAEAQBAEAQBAEAQBAEAQBAEAQBAEA+AwRqfYJEAQBAPjMBtMaENpH2CRAEAQBAPim+yCE0+R9gkQBAEAQBAEAQBAEAQBAEAQBAKeUsqUsOulWcLwG1jyUazPWqmdr0gjXyMqrHjvWPT96GmZUzxqVLrQHg147XP0Xs75bU7OhDjPi/kc1l7bts7tXdXXz/0YShjaiNppUYNvNzc/qvt7ZuyrhKO61wKmu+2ue/GTT6/nr7zZsk57jUuKW3/AJFBt+5dvd3Stv2b51P3HQYm3U+7evevuvwbfh8QlRQ1NgynYQbiVcouL0ktDoIWRnHei9Ue6lQKCzEADaSbAcyZCTb0RlKSitXyNUyvnqi3XDDTPrm4Uchtb4c5ZUbOlLjZw9nmUWXtyEO7St59fL/f7xNTxeUKtY6VVyx3bgOQGoS0rphWtIo5y/JtvlvWS1/fJGSyXnZWo2V/KJwY+MB1N97zXuwK7OMeD/fI38TbF9Pdn3l7efx/JumSMu0cSPJv429G1MOzfzEqLsayp95cOp02LnU5K7j49Hz/AH0MnNc3DEZZzjoYfUzaT+ous/u3L2zZoxLLeKXDqaGXtGjG4Ser6L94Gl5Sznr19V/Bp6qE6/1NtPuEuKcKurjzftOZytq338E91dF+Srk/K1agb0nIG9TrU81+onrbRXb/AGRrY2Zdjv8A65cOnl8Db8j540qllreSfiT4h/d6Pb3ypv2fOHGHFfM6TE21Vb3bO6/l8fL3myqb6xsleXSep9gCAIAgCAIAgCAIAgCAeajhQWYgAC5JNgBxJOySk29EQ2ktWaTl/PkC6YSxO+oRq/YN/M6uctMfZ2vG34FDm7ZUe7Rx9v4NLq4h6jF6jFmO0k3MtoxjFaRWiOZssnZLem9WTU5JgSGQCtVmSAwOXKuFbSovY712qf1D/DPK6mFq0kjew77qXvVvRfL4EmUs5K2LPlWsNyLqQchvPO8xoxq6f6rj1PTNyr7/AOz4dFyIaU9ytLSSAR1IBVNUqdIEqRsINiD1ESWk1ozOtyUtY8zJ1c98Uafgi9hsLgWqEcCfqNfXNNYNKnvae7yLiW0cqVW5vcevn8fuYym19d7337bzcKaWuvEt0pDMT20Ar1JIMjkXOWvhiAp06fqNs/adq/DqmtfiV28XwfUscPaN2PwT1j0f26HRch5wUcUPJtZwNaHUw+46xKO/GnS+9y6nWYubVkLuvj08zKzXNsQBAEAQBAEAQBAKOWMrUsLT8JWaw2ADWzHgo3metVM7ZbsTxvvhTHemzlucGc9XFmx8SlfxaYPcXPpH3S9x8WFPHm+py+ZnWZD05R6fkxKzbRVzJqcHiWqcgEjbJAMLjco31U/9X2+8yNmFPnIpLINgmSDEu4evbbsjU8Z1J8UZKmbi4g19NCDE1QOf+bYMoQcjHVWJ2wbUYpLRFd4MjzTrlDcd24wROClzM1gcUrjVtG0bx9x1wzUnBx5lloMCvUkgrNBlE806rIwdGKsDcEGxB6jMZJSWjNquTi1KL0Z0DNXPdalqOLIV9i1Niv1N6re49Up8rAce9Xy6HSYW01PSFvPr1/Bu0rC4EAQBAEAQBAMRnLnBTwVLTqa2OpEB1ufoBvP1sJ74+PK6Wi+JrZOTGiG8+fkjjuVMrVcVUNWs1zuHoqOCjcJ0FVMao7sTlsi+d0t6Z4pz1NZkyyUeEyanB4lkMALk2A1k8BIJS1eiMJlHKJqeKupPe3Werqg3aqVDi+ZTWSejJUkEEyQYk6SCCGvlbwR0V1n0url/dJJjj9otX+/6J0qhxpA3B/zX1wYbri9GeHkGRC8kkhaDI8K5UgqbEbDJGia0ZncBlAVBY6nG0cesfaQaltThxXIlqSTxKzQZRImkGxErVYPVG55lZ7GkVw+LYmnqCVCdabgHO9evdy2VmZhb3fr59C6wNoOP/Xa+Hk/3yOnAymL8+wBAEAQDH5dyvTwlFq1U6l2AbWY7FXrP3O6etNUrZqMTyutjVBzkcNyxlapiqzVqp1nYNyLuVeAH3O+dHTVGqCjE5XIulbNykRUp6Gsy7h6TNqVSx4KpJ90htLmQoylwitS1+EqAXNNwOJRh9JCsj1R5zos57r+ApzM1DGY3ENWOhSVmUblUktbeQN0xckuZY4+PLnpqyBcBW/o1f4n+0jtIdUbDos/xZIuAq/0an8b/AGjtIdV8TF0Wf4slTA1f6VT+N/tHaQ6r4kdhZ/i/gSpgqv8ASqfxv9pHaQ6r4mPY2f4v4EOUC9JdaMpOoFkYD3jbJUk+TJhRLXWS0RgXmRtGaydk3FCzLhsQyMAdVCoQQdjKbWPOeTurT0cl8UTZi2TXCL+Bbr02UlXUqw2hgVI36wdYmaaa1RXyi4vSS0ZWeZEELQZETSSUeQ5BuDYjYeEGWmq0NoyXhq2ITSSjUJ3kU20T1hrWtPKV1cP7SRrvAvb7kW0T18g4pdZw9TsQn4TFZNL5SRk9n5MeLgzE1VIJDAg8CLHuM9ddeKMVFxejRVqyTNFWpJMkdA6N87bFcHiGJubUWJ2f+Mnh6vdwlTn4v/1h7/z+S92dmf8Ayn7vwbhnNl78MAFUFyjvr/KlOno6TNbbrdQBcXJ2i15X0U9pz5fdlpbbuIhzfziNap4KqqhiHKMv5W8GVFRSAWAZdNdjMCDtuCJlbQorej+68v3REVWuT0f7++rNimse4gHEekHOL8XiSiHyNIlU16mbYz9uwdQ650GFj9lDV82c9n5HaT3VyRriTdKuRapSDBm8dF/nT+xPzpK7aXhL1+zLTY/jS9PujoOXfNq3sn+Uypo8WPqi9yvBn6P6HC8qYnRGgNp28uHbOoOIxq9XvPyNk6IvPH9g3zpK7aXhL1Oh2X4j9Dr0oy9F4AvAEA4v0qZY8Pi/BKfEoDR6jUbW57PFXmpl7s+rcr3nzf0KTPt3rN1cka9mtkf8Xi6VC3ilr1OqmutuV9nNhNjIt7KtyPDGq7SxLyP0QqgCwFgNgnNHRHO+k/JVmTEqNTeI/MC6E9lx2CW+zbtU636oodsY/FWr0f2NAeWpSELQZEuTsn1MRVWlRXSdtnADeWO4DjMLLI1x3pcj2pplbLdidczazHw+FAZwKtb12Hiqf7FOoc9vwlFkZtlvBcEdJjYNdK15vqbO7hRrIA6zYTU0bNzXQ8066t+VlPIg/CHFrmFJPkyvlLJVHELo1qasOOwj9LDWOyZ13TresXoedtFdq0mtTlWeWbJwZDK2lSckKSQGBGuzDfq3jttqveYmUrlo1xRzedgvHaaesX8TVKk3TRRXYkG4NiNhGojlIPaL04o6tkSp/wDq4VGLgYiiGpVL3tUSpok6QUggNoKQRsZDuuDSXL/jWNad18V++z6HQ0y/5FaevFcH++02LJGQjTq+GqstwHWmiA6FIVX06lidbEsBwAAAAE1bLt6O6vf7dORtQqae8zOTwPY17P3K/wCFwVR1Nnbyafqe4uOsDSPZNnEq7S1J8jXyrezqb8zg6TozmZlhJJ4SLVKQYM3jov8AOn9ifnSV20vCXr9mWmx/Gl6fdHQMvH/lq/sn+Uypo8WPqi9yvBn6P6H55rVdJix3n3bh3TpzlIx3YqJu3RF54/sG+dJX7S8Jepa7L8R+h0PPc/8AIYj2Z+IlXieNH1LXL8GXocPFVvWPeZ0m6jk3OXUlSo3rHvMjREb8up4xVZgttI6+s7o0RlXKWuupj2g2InVuh/I2hSqYph41U6CX/podZHNr/wCgSm2lbrJQXl9S72fVuw335m1ZXzip4fE4bDta9dmF7/lAFlP7nso7ZqV0SnCU15G1ZdGE4xfmW8vZNGJoVKLekNR4MNanvAmNFrqsU0MilXVuD8zhlemVYqwsykgjgQbEd86ZNNao45xcW0+aK7yQdb6NshihhxWYeUrAN+mn6Cjn+Y8xwlFn379m6uS+p0+zsdVVbz5su565zjA0gVAas9xTU7NW12tr0Rq5kgdY8sXGd0vYuZ65eUqIa+b5HF8q5TrYly9eozk8TqHUq7FHKX9dUK1pFaHPWXztesmT5GrkXAJBU3BBsRfgR1/GZtarRmjfrGSnFm+ZvZ8PT8TFXdLanAu46m9Yde3nurcjZ8Zca+D6eRb4W1pR7t3FdfM1XOHLFTFVTVqatyqNiLwHXxO8903KKY0x3Ymjk5M7570vcuhhKk9zxRWqQesTZejbKvgMcik2St5NuZ1oeelYfuM0c6vfqb81xLTAs3LEup3CUBfCAcx6acWbYajuJdz+0Ko+Zpa7Mj/aRWbSlwjE5qstykmTpJPCRapSDBm8dF/nT+xPzpK7aXhL1+zLTY/jS9Puje86PM8T7Cp8hlTR4sfVHQXeHL0Pz2J05yjN56IvPH9g3zpK/aXhL1LLZfiP0OnZw5PbEYarRUgF10QTew52lRTYq7FJ+RcXVuytxXmc8HRhiP69Luf7S1/k4f4spv4if+SPY6M8R/Wpdz/aP5OH+LI/h5/5I1HOrJRwtbwLOrsFBbRvYFtYBvvtY9om5Rd2sN5LQ0rcfsJ7jerMbk/BNXq06KfmqOFGq9rnWeQFz2TOyahFyfkelMHOSivM/ROBwiUaSUqYsiKFHJRbXOYlJyk5PmzpoxUVojg2dmWjisZUrqfFDBaRB9CmfFYczdv3Tosans6lF+/3lBlXOdrkvI7Xmrlb8VhaVbVpMtnA3Oviv7wewiUORV2VjiXdFvaVqRzzpJyT4LE+FUeJWF+TjUw7dR7TLfZ92/XuvmvoUO1aNy3fXKX1NQWnpMFHpEDvNpvN6LUroR3pJH6GRAAABYAWA6hOUb1O0S04HFekjGGpj6gOymFReQUMfezToMCCjSvac5tGble10NWM3TSJ8mNaoOsEe6/0kHnetYGVaDWiVqsHqirUkmSK1SD1iRpXNNldfzKwYc1Nx8Ji0pLRmzBtNNH6XRrgEbxfvnKM6k9QDl3TThjfDVd3lEPPxWHwPdLbZkv7R9Cr2lF91nOFlsUsydJJ4SLVKQYM3jov86f2J+dJXbS8Jev2ZabH8aXp90b3nR5nifYVPkMqaPFj6o6C7w5eh+exOnOUZvPRF54/sG+dJX7S8JepZbL8R+h1bKWOShSetUvoILtYXNuoSmhBzkormy6nNQi5PkjW/wDiLgvWqfxGbf8AH3dF8TT/AJPH6/I+/wDEPBcan8Zj+Pu9nxI/k8fr8jkeW8U1aq1V9rkseq5OrsFh2S7rgoRUV5HPysdk3N+bNz6IMj6VSpi2Gqn5NP1sLuexSo/cZXbSt0SrXnxLnZlXOx+h0LOXC1quGq0sMVWo66IZ2ZQobUxuoJva9tW2VlMoxmpT5Is7YylBqPM5evRZjR/3MN/JV/8AnLf+Sq6P5fkqXs2zqvn+DdMwM3cVgRUp13pNTYhl0HclX2HUyDUQBv8AR65oZl9d2jinr++03cOiylOMmtDI57ZJ/E4R1UXdPKJ1st7jtGkO0TDDu7K1N8nwMs6jtqWlz5o4tSq6LK/qsG7iD9J0Mlqmjla5bs0/afoYG+sTlDtTiPSJhTTx9a+x9F16wVA+Kt3TocGSlQvYc1tGDje/aayZuGmT5NHlB1An3W+sg87n3DKtBrRK1WD1RVqSTJFapB6xIWpliFUXJNgOJOoTHXTizZgtdEfpmmlgBwAHdOVb1Z1C4HqQSat0k5KOIwL6Iu9IiqvHxQdIf6S3um3hW7lq15PgauZXv1PTy4nEEnQnNzJ0knhItUpBgzeOi/zp/Yn50ldtLwl6/Zlpsfxpen3R0DL63w1cHfSqfKZU0eLH1Re5L0pk/Yz88OhUlTtBtOnOVUlJao3foi88f2DfOkr9peEvUtNl+I/Q6Fnx5hiPZn4iVeJ40fUtMvwJehw4TpTkmSpIIPOIpFtEKLkmwHEtqA77d8N6cWZ1JuW6vM7xm1kkYXDU6A2qvjHi51se8n3TmL7XbY5HX01quCijE5S6QMDQqvRqO+kjaLaNNmFxtFxttsntDCunFSS5nnPLqhLdbK46SsB69T+F5l/H3dPmYf8AOp6ntOkbAk2D1P4mj+Pv6fMxe0aF5m04TELURaiG6uoZT1EXE1JRcW4vyNyElOKkuTOL57ZJ/DYp1Asj+On6WJuOwhhytOhw7u0qT81wOXz6OyuenJ8UdG6PstDE4VVJ8pSAR+JAHiN2gd4MqM2ns7G/Jl7gZCtqXVcyPP3Nb8ZTD0reHp30bmwdTtQndxB48zJw8nsZaS5MZuL28eHNHGcXh3puUqKyONqsLEdhl9GSktYvgc7OuUHpJaFvJNP8znkPifpMjUyJcom55uZoVMQQ9UNTpcdjv+kHYOs9l92hk5sa+EeLLDB2ZO3vWcI/NmDzjyLUwlTQqC4NyjjY6jeOB2XG7uM2KL43R1ieOTizx57suXkzBVJ7ngitUg9YmdzAyX+Ix1IEXWmfCtyTWt+baImpmWblT9vAssKvfsXs4neJzp0AgHxhcWOsGAcHzzyAcFiWQDyb3ekf7Sfy812dx3zo8S/ta9fNczms2h1Wex8jDpNor5FqlIMGbx0X+dP7E/OkrtpeEvX7MtNj+NL0+6OgZe82reyf5TKqjxY+qL3K8Gfo/ocJyrhv+4OTfQ/TunTnFY1n/hmzdEXnj+wb50ldtLwl6l/svxH6HQs+PMMR7M/ESrxPGj6lpl+BL0OHCdKckyVJBBt3Rzknw2J8IwulGz83P5O4gtzUTR2hduV7q5v6eZZbLo7S3ffKP1Ok5yZUGFw1WufQU6I4udSDtYiU1NfaWKJ0Ntm5ByPznVcsSzEliSSTtJJuSeu86ZJJaI5ttt6s9pJMWXsBS9LsH1g1bH5HWOjHKunRbDsfGpG6/ofX7m0uwiUu0at2amvP6l9sm/erdb5r6EnSdknwuGFZR41Ekn2bW0+6wPYZhs+7cs3Xyf1PTadHaVby5x+nmcyyHlmphKwq0jr2Mp2Ou9W++6XF1MbY7sijxsiVE96J2PN3OjD4xfJto1LeNSYgOOJA9Jese6UF+NZS+8uHU6ajKruXdfHoZDHZMo1xatSp1LbNNFa3K+yeULJw/q9D1lXGf9lqRYXIeGp2NPD0lI2WpqLctUylfbJaOT+J5xxqYy3lFa+hYx2Np0UL1nVFG8m3YOJ6hMYVym9IrU9LLIVx3pvRHKs9c6DiyERdGkhuLgaTNs0jwFibDr19V5iYnYrV82c1n53/ACHux/qjUKk3jQRWqQesTsnRpm9+Gw/hai2q1rMQdqoPyL1HWSefVKDOv7Se6uSOlwaOzr1fNm4zRN0QBAMNnXkBMbQNJtTDxqb2/K32Owj/AGnvj3ume8jXyaFdDdZw/GYN6NRqVVdF0NiPtxBFiDwM6OE1OKlHkzlbq5VycZc0eqUyPFmSyfjalE6VJ2RiLEqbG2o29wmE64zWklqTC2dT1g9GZB8u4llKtXqEEWILaiDtBmEcapPVRQszshppzZTQX1HYZ7ldrozHeErYR9KhUZNIWDKbG20qT2CYTrjNaSWpa42VJcYvRnvEZw4uopSpiKjKwsVLXBHAzzjj1ReqitTYnl3SWjlwKCz3NRkqSCDJZOyrXogrRqugJuQptc7Lmec6YTeslqeleRbWtIS0I8t5RxFeno1K1R1Bvos1wbb7cRcyIU1wesYpHtHMsn3bJao1pp6noWcJRLmw7TwEgwskorUzGiAABsEGlrrxPeEx1Si2lRqMjWtdTY2229wmM64zWklqelVs63rB6E9XOTFkEHE1SCCCC2og7QZ5rGpXHdRsPNvfDeZhWmwayPKsQQVJBB1EaiD1Eb5DWvM9Itrijcsk5extFAGxDk8Hs+iOF2BN+2a8sOmXOP2MZbWyIvSEuHxJ6+d2MOrw1uSIPfaYrBoX/n6h7Xypf+vkjCYzFPUOlUdnPFmLd19k2IwjBaRWh4u2dj1m2/UoVZkSirUkmSNv6O81PxDjE1h5FG8UEf8AUdfioO3iRbjK7Oytxbkeb+RcbOxN99pLkvmddlGX4gCAIAgGt545qpjU0lstZR4j7iNug/8Ab17r8wdvFynS9HyNLMw45EdVwkjkeIwj0XNOqpV1NiD/AJrHXL+M4zjvR5HL2VyrluyWjJKcyPFkyyUeEyanB4k7Ug6lWFwf875BMZOL1RgMdgWpHip2N9DwMG/XYpr2kKyTJkqSCCZIMSdJBDKWKyUXN6f7huHWPtJPWGQorSRbw9AIuiO08TB5Sm5vVh5AIXkkkLQZEZEklGZydk3Q8d/zbh6v+/wkGrbdvd2PItVJJrlZoMokTSDYiVqsHqjYczs0GxbCpVutAHkalvRXq4t3dWll5iqW7H+30LPBwXc96X9fqdeoUVRQiKFVQAABYADYAJQttvVnSpKK0R7kEiAIAgCAIBhs483KWMSzjRcflqAeMOo8V6vhNjHyZ0vhy6GrlYkMiOkufU5ZlbI1bCvoVl/Sw1qw/tP02y+pvhatYnLZONZRLdmvf5FVZ7o0Jk1ODxLVOQD1VQMCCLg7RIJTaeqMFjMAU1rrX3j7iZG3C5S4PmV0kHqTJBiW8PSLcv8ANkHlOaiZOigAsINZtviyviqF9Y2/GDOFmnBmPqCQbKevIgeSZEYpljZRcwTJpcWZjJ+BCazrbjw5feDUstcuHkXWg8ivUkgrNBlEiaQzYgbjmtmMalquMBVNq0tjN1v6o6tvLfWZWeo92vn1/BfYWzHLSd3Lp+fwdGpoFAVQAALAAWAA2ADcJTtt8WX6SS0R6kEiAIAgCAIAgCAQY3B06yGnVQMp2g/EcD1iZwnKD3ovRnnZVC2O7Nao59l/MmpSu+GvUT1fTXl6w9/OXGNtCMuFnB/L/RzedsicO9TxXTz/AN/U1dBY2O2WRQNaPRlqnIIJDIBWqzJAqU8mtVfRooWc7lF79Z4c5jOUYLWT0Rt4/aTe5FanvE5JqUG0a6FW4HYeRGpuyY12QsWsXqZ5MbaXuyWn75E1KeholpJAI6kAp1kB2yTOEnF8CSpm9iBT8M1JxT9a27iV2gdZFp4q+tz3FJalhKi6NfaOD0/ffoR4dANk9iulJyfEu0pDMT20Ar1JIJcm5JrYhtGihPE7FXm302zyuvhUtZs2sXFtvlpWvf5HQ83c0qWGs7+Uq+sRqX9A+p18pSZGbO3guCOsw9m14/efGXX8GxzSLIQBAEAQBAEAQBAEAQBAMPlnNyhidbLov666j2jY3bNqjLsq4LiuhoZezqcnjJaPqv3iaVlTNqvh7m2mg9NRsH9y7R8Jb05ldvDk+jOYy9l34/HTWPVfdeRi1UmwAJJ2AC5PITab04srknJ6Iz+SszKlSzVz4NOGoufovb3TQv2jCHCHF/IusTYltneu7q6ef+jdsmZLpYddGigXidpPMnWZUW3Ttes2dNj41VEd2taEmOwNOsuhVQMvA7usHaD1iY12SresXoZW0wtjuzWqNLyvmQy3bDHSHqMQGHJth7ffLajaSfCzh7TnMvYco96h6+x/ZmtvSZCVdSrDaCLEdhlipKS1TKGcJQe7JaP2lzJuQq2IPk1svrtqXsO/snjdlV1f2fHobeLs+/J4wXDq+X+/cbpkXNOjQszDwlQekw1A/wBq7uZuZUX51lvBcEdPh7Kpx+8+9Lq/sjYDNItDWcs5nUat2peSfqHiHmu7s7jN+jaE4cJcV8ynzNj1Xd6Hdl8vh+DTsfkithzaqlhuYa1Pb9DLerIrtXdZzOTh3Y7/AOxcOvl8SGhhnqNoU1LMdwF+/gOuZznGC1k9EeNVU7ZbsFq/YbRkjMnY2KP/AK1PzN9u+Vl+0vKr4nQYmwv/AFe/cvu/wbhhsOlNQlNQqjYALCVcpOT1k+J0Ndca47sFoiWYmYgCAIAgCAIAgCAIAgCAIAgCAV6WCpqxdaahjtIUAntmcrJyW63wPKFFUJOcYpN+ehYmB6iAIAgFfE4KnUt4RFa2y6g2mcLJw/q9Dytoqt034p6dScC2oTA9T7AEAQD46gixAIO0EXBkptcUQ0mtGRYXCJTGjTRVHBQBMp2Sm9ZPUwqprqW7XFJewmmB6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B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AutoShape 6" descr="data:image/jpeg;base64,/9j/4AAQSkZJRgABAQAAAQABAAD/2wCEAAkGBxMSEhUSEBIVFhUXFRcYFxcXEhUVGBYXFRcXFxcYFRYYHiggGBomHhUVIjEhJSkrLjAuFx8zODMsNygtLisBCgoKDg0OGxAQGy8mICUtLTc1MC0yLS01Ny8tLS0tLTUyLS0tLS0tLS0tLS0tLS0tLS0tLS0tLS0tLi0tLS0tLf/AABEIAOEA4QMBEQACEQEDEQH/xAAcAAEAAgMBAQEAAAAAAAAAAAAAAwQFBgcCAQj/xABDEAACAQIBCAQMBQMCBwEAAAABAgADEQQFBhIhMUFRcQdhgZETIiM0QlJzobGywdEUMnKCk1Ni8JLhFyQzQ2OD0xX/xAAaAQEAAgMBAAAAAAAAAAAAAAAAAQUCBAYD/8QAMxEAAgIBAQUFCAICAwEAAAAAAAECAwQRBRIhMVETIjNBcWGBkaGxwdHwFTJS4RQjQkP/2gAMAwEAAhEDEQA/AO4wBAEAQBAEAQBAEAQBAEAQBAEAQBAEAQBAEAQBAEAQBAEAQBAEAQBAEAQBAEAQBAEAQBAEAQBAEAQBAEAQBAEAQBAEAQBAEAQBAEAQBAEAQBAEAQBAEAQBAEAQBAEAQBAEAQBAEAQBAEAQBAEAQBAEAQBAEAQBAEAQBAEAQBAEAQBAEAQBAEAQBAEAQBAEAQBAEAQBAEAQBAEAQBAEAQBAEAQBAEAQBAEAQBAEAQBAEAQBAEAQBAEAQBAEAQBAEA+AwRqfYJEAQBAPjMBtMaENpH2CRAEAQBAPim+yCE0+R9gkQBAEAQBAEAQBAEAQBAEAQBAKeUsqUsOulWcLwG1jyUazPWqmdr0gjXyMqrHjvWPT96GmZUzxqVLrQHg147XP0Xs75bU7OhDjPi/kc1l7bts7tXdXXz/0YShjaiNppUYNvNzc/qvt7ZuyrhKO61wKmu+2ue/GTT6/nr7zZsk57jUuKW3/AJFBt+5dvd3Stv2b51P3HQYm3U+7evevuvwbfh8QlRQ1NgynYQbiVcouL0ktDoIWRnHei9Ue6lQKCzEADaSbAcyZCTb0RlKSitXyNUyvnqi3XDDTPrm4Uchtb4c5ZUbOlLjZw9nmUWXtyEO7St59fL/f7xNTxeUKtY6VVyx3bgOQGoS0rphWtIo5y/JtvlvWS1/fJGSyXnZWo2V/KJwY+MB1N97zXuwK7OMeD/fI38TbF9Pdn3l7efx/JumSMu0cSPJv429G1MOzfzEqLsayp95cOp02LnU5K7j49Hz/AH0MnNc3DEZZzjoYfUzaT+ous/u3L2zZoxLLeKXDqaGXtGjG4Ser6L94Gl5Sznr19V/Bp6qE6/1NtPuEuKcKurjzftOZytq338E91dF+Srk/K1agb0nIG9TrU81+onrbRXb/AGRrY2Zdjv8A65cOnl8Db8j540qllreSfiT4h/d6Pb3ypv2fOHGHFfM6TE21Vb3bO6/l8fL3myqb6xsleXSep9gCAIAgCAIAgCAIAgCAeajhQWYgAC5JNgBxJOySk29EQ2ktWaTl/PkC6YSxO+oRq/YN/M6uctMfZ2vG34FDm7ZUe7Rx9v4NLq4h6jF6jFmO0k3MtoxjFaRWiOZssnZLem9WTU5JgSGQCtVmSAwOXKuFbSovY712qf1D/DPK6mFq0kjew77qXvVvRfL4EmUs5K2LPlWsNyLqQchvPO8xoxq6f6rj1PTNyr7/AOz4dFyIaU9ytLSSAR1IBVNUqdIEqRsINiD1ESWk1ozOtyUtY8zJ1c98Uafgi9hsLgWqEcCfqNfXNNYNKnvae7yLiW0cqVW5vcevn8fuYym19d7337bzcKaWuvEt0pDMT20Ar1JIMjkXOWvhiAp06fqNs/adq/DqmtfiV28XwfUscPaN2PwT1j0f26HRch5wUcUPJtZwNaHUw+46xKO/GnS+9y6nWYubVkLuvj08zKzXNsQBAEAQBAEAQBAKOWMrUsLT8JWaw2ADWzHgo3metVM7ZbsTxvvhTHemzlucGc9XFmx8SlfxaYPcXPpH3S9x8WFPHm+py+ZnWZD05R6fkxKzbRVzJqcHiWqcgEjbJAMLjco31U/9X2+8yNmFPnIpLINgmSDEu4evbbsjU8Z1J8UZKmbi4g19NCDE1QOf+bYMoQcjHVWJ2wbUYpLRFd4MjzTrlDcd24wROClzM1gcUrjVtG0bx9x1wzUnBx5lloMCvUkgrNBlE806rIwdGKsDcEGxB6jMZJSWjNquTi1KL0Z0DNXPdalqOLIV9i1Niv1N6re49Up8rAce9Xy6HSYW01PSFvPr1/Bu0rC4EAQBAEAQBAMRnLnBTwVLTqa2OpEB1ufoBvP1sJ74+PK6Wi+JrZOTGiG8+fkjjuVMrVcVUNWs1zuHoqOCjcJ0FVMao7sTlsi+d0t6Z4pz1NZkyyUeEyanB4lkMALk2A1k8BIJS1eiMJlHKJqeKupPe3Werqg3aqVDi+ZTWSejJUkEEyQYk6SCCGvlbwR0V1n0url/dJJjj9otX+/6J0qhxpA3B/zX1wYbri9GeHkGRC8kkhaDI8K5UgqbEbDJGia0ZncBlAVBY6nG0cesfaQaltThxXIlqSTxKzQZRImkGxErVYPVG55lZ7GkVw+LYmnqCVCdabgHO9evdy2VmZhb3fr59C6wNoOP/Xa+Hk/3yOnAymL8+wBAEAQDH5dyvTwlFq1U6l2AbWY7FXrP3O6etNUrZqMTyutjVBzkcNyxlapiqzVqp1nYNyLuVeAH3O+dHTVGqCjE5XIulbNykRUp6Gsy7h6TNqVSx4KpJ90htLmQoylwitS1+EqAXNNwOJRh9JCsj1R5zos57r+ApzM1DGY3ENWOhSVmUblUktbeQN0xckuZY4+PLnpqyBcBW/o1f4n+0jtIdUbDos/xZIuAq/0an8b/AGjtIdV8TF0Wf4slTA1f6VT+N/tHaQ6r4kdhZ/i/gSpgqv8ASqfxv9pHaQ6r4mPY2f4v4EOUC9JdaMpOoFkYD3jbJUk+TJhRLXWS0RgXmRtGaydk3FCzLhsQyMAdVCoQQdjKbWPOeTurT0cl8UTZi2TXCL+Bbr02UlXUqw2hgVI36wdYmaaa1RXyi4vSS0ZWeZEELQZETSSUeQ5BuDYjYeEGWmq0NoyXhq2ITSSjUJ3kU20T1hrWtPKV1cP7SRrvAvb7kW0T18g4pdZw9TsQn4TFZNL5SRk9n5MeLgzE1VIJDAg8CLHuM9ddeKMVFxejRVqyTNFWpJMkdA6N87bFcHiGJubUWJ2f+Mnh6vdwlTn4v/1h7/z+S92dmf8Ayn7vwbhnNl78MAFUFyjvr/KlOno6TNbbrdQBcXJ2i15X0U9pz5fdlpbbuIhzfziNap4KqqhiHKMv5W8GVFRSAWAZdNdjMCDtuCJlbQorej+68v3REVWuT0f7++rNimse4gHEekHOL8XiSiHyNIlU16mbYz9uwdQ650GFj9lDV82c9n5HaT3VyRriTdKuRapSDBm8dF/nT+xPzpK7aXhL1+zLTY/jS9PujoOXfNq3sn+Uypo8WPqi9yvBn6P6HC8qYnRGgNp28uHbOoOIxq9XvPyNk6IvPH9g3zpK7aXhL1Oh2X4j9Dr0oy9F4AvAEA4v0qZY8Pi/BKfEoDR6jUbW57PFXmpl7s+rcr3nzf0KTPt3rN1cka9mtkf8Xi6VC3ilr1OqmutuV9nNhNjIt7KtyPDGq7SxLyP0QqgCwFgNgnNHRHO+k/JVmTEqNTeI/MC6E9lx2CW+zbtU636oodsY/FWr0f2NAeWpSELQZEuTsn1MRVWlRXSdtnADeWO4DjMLLI1x3pcj2pplbLdidczazHw+FAZwKtb12Hiqf7FOoc9vwlFkZtlvBcEdJjYNdK15vqbO7hRrIA6zYTU0bNzXQ8066t+VlPIg/CHFrmFJPkyvlLJVHELo1qasOOwj9LDWOyZ13TresXoedtFdq0mtTlWeWbJwZDK2lSckKSQGBGuzDfq3jttqveYmUrlo1xRzedgvHaaesX8TVKk3TRRXYkG4NiNhGojlIPaL04o6tkSp/wDq4VGLgYiiGpVL3tUSpok6QUggNoKQRsZDuuDSXL/jWNad18V++z6HQ0y/5FaevFcH++02LJGQjTq+GqstwHWmiA6FIVX06lidbEsBwAAAAE1bLt6O6vf7dORtQqae8zOTwPY17P3K/wCFwVR1Nnbyafqe4uOsDSPZNnEq7S1J8jXyrezqb8zg6TozmZlhJJ4SLVKQYM3jov8AOn9ifnSV20vCXr9mWmx/Gl6fdHQMvH/lq/sn+Uypo8WPqi9yvBn6P6H55rVdJix3n3bh3TpzlIx3YqJu3RF54/sG+dJX7S8Jepa7L8R+h0PPc/8AIYj2Z+IlXieNH1LXL8GXocPFVvWPeZ0m6jk3OXUlSo3rHvMjREb8up4xVZgttI6+s7o0RlXKWuupj2g2InVuh/I2hSqYph41U6CX/podZHNr/wCgSm2lbrJQXl9S72fVuw335m1ZXzip4fE4bDta9dmF7/lAFlP7nso7ZqV0SnCU15G1ZdGE4xfmW8vZNGJoVKLekNR4MNanvAmNFrqsU0MilXVuD8zhlemVYqwsykgjgQbEd86ZNNao45xcW0+aK7yQdb6NshihhxWYeUrAN+mn6Cjn+Y8xwlFn379m6uS+p0+zsdVVbz5su565zjA0gVAas9xTU7NW12tr0Rq5kgdY8sXGd0vYuZ65eUqIa+b5HF8q5TrYly9eozk8TqHUq7FHKX9dUK1pFaHPWXztesmT5GrkXAJBU3BBsRfgR1/GZtarRmjfrGSnFm+ZvZ8PT8TFXdLanAu46m9Yde3nurcjZ8Zca+D6eRb4W1pR7t3FdfM1XOHLFTFVTVqatyqNiLwHXxO8903KKY0x3Ymjk5M7570vcuhhKk9zxRWqQesTZejbKvgMcik2St5NuZ1oeelYfuM0c6vfqb81xLTAs3LEup3CUBfCAcx6acWbYajuJdz+0Ko+Zpa7Mj/aRWbSlwjE5qstykmTpJPCRapSDBm8dF/nT+xPzpK7aXhL1+zLTY/jS9Puje86PM8T7Cp8hlTR4sfVHQXeHL0Pz2J05yjN56IvPH9g3zpK/aXhL1LLZfiP0OnZw5PbEYarRUgF10QTew52lRTYq7FJ+RcXVuytxXmc8HRhiP69Luf7S1/k4f4spv4if+SPY6M8R/Wpdz/aP5OH+LI/h5/5I1HOrJRwtbwLOrsFBbRvYFtYBvvtY9om5Rd2sN5LQ0rcfsJ7jerMbk/BNXq06KfmqOFGq9rnWeQFz2TOyahFyfkelMHOSivM/ROBwiUaSUqYsiKFHJRbXOYlJyk5PmzpoxUVojg2dmWjisZUrqfFDBaRB9CmfFYczdv3Tosans6lF+/3lBlXOdrkvI7Xmrlb8VhaVbVpMtnA3Oviv7wewiUORV2VjiXdFvaVqRzzpJyT4LE+FUeJWF+TjUw7dR7TLfZ92/XuvmvoUO1aNy3fXKX1NQWnpMFHpEDvNpvN6LUroR3pJH6GRAAABYAWA6hOUb1O0S04HFekjGGpj6gOymFReQUMfezToMCCjSvac5tGble10NWM3TSJ8mNaoOsEe6/0kHnetYGVaDWiVqsHqirUkmSK1SD1iRpXNNldfzKwYc1Nx8Ji0pLRmzBtNNH6XRrgEbxfvnKM6k9QDl3TThjfDVd3lEPPxWHwPdLbZkv7R9Cr2lF91nOFlsUsydJJ4SLVKQYM3jov86f2J+dJXbS8Jev2ZabH8aXp90b3nR5nifYVPkMqaPFj6o6C7w5eh+exOnOUZvPRF54/sG+dJX7S8JepZbL8R+h1bKWOShSetUvoILtYXNuoSmhBzkormy6nNQi5PkjW/wDiLgvWqfxGbf8AH3dF8TT/AJPH6/I+/wDEPBcan8Zj+Pu9nxI/k8fr8jkeW8U1aq1V9rkseq5OrsFh2S7rgoRUV5HPysdk3N+bNz6IMj6VSpi2Gqn5NP1sLuexSo/cZXbSt0SrXnxLnZlXOx+h0LOXC1quGq0sMVWo66IZ2ZQobUxuoJva9tW2VlMoxmpT5Is7YylBqPM5evRZjR/3MN/JV/8AnLf+Sq6P5fkqXs2zqvn+DdMwM3cVgRUp13pNTYhl0HclX2HUyDUQBv8AR65oZl9d2jinr++03cOiylOMmtDI57ZJ/E4R1UXdPKJ1st7jtGkO0TDDu7K1N8nwMs6jtqWlz5o4tSq6LK/qsG7iD9J0Mlqmjla5bs0/afoYG+sTlDtTiPSJhTTx9a+x9F16wVA+Kt3TocGSlQvYc1tGDje/aayZuGmT5NHlB1An3W+sg87n3DKtBrRK1WD1RVqSTJFapB6xIWpliFUXJNgOJOoTHXTizZgtdEfpmmlgBwAHdOVb1Z1C4HqQSat0k5KOIwL6Iu9IiqvHxQdIf6S3um3hW7lq15PgauZXv1PTy4nEEnQnNzJ0knhItUpBgzeOi/zp/Yn50ldtLwl6/Zlpsfxpen3R0DL63w1cHfSqfKZU0eLH1Re5L0pk/Yz88OhUlTtBtOnOVUlJao3foi88f2DfOkr9peEvUtNl+I/Q6Fnx5hiPZn4iVeJ40fUtMvwJehw4TpTkmSpIIPOIpFtEKLkmwHEtqA77d8N6cWZ1JuW6vM7xm1kkYXDU6A2qvjHi51se8n3TmL7XbY5HX01quCijE5S6QMDQqvRqO+kjaLaNNmFxtFxttsntDCunFSS5nnPLqhLdbK46SsB69T+F5l/H3dPmYf8AOp6ntOkbAk2D1P4mj+Pv6fMxe0aF5m04TELURaiG6uoZT1EXE1JRcW4vyNyElOKkuTOL57ZJ/DYp1Asj+On6WJuOwhhytOhw7u0qT81wOXz6OyuenJ8UdG6PstDE4VVJ8pSAR+JAHiN2gd4MqM2ns7G/Jl7gZCtqXVcyPP3Nb8ZTD0reHp30bmwdTtQndxB48zJw8nsZaS5MZuL28eHNHGcXh3puUqKyONqsLEdhl9GSktYvgc7OuUHpJaFvJNP8znkPifpMjUyJcom55uZoVMQQ9UNTpcdjv+kHYOs9l92hk5sa+EeLLDB2ZO3vWcI/NmDzjyLUwlTQqC4NyjjY6jeOB2XG7uM2KL43R1ieOTizx57suXkzBVJ7ngitUg9YmdzAyX+Ix1IEXWmfCtyTWt+baImpmWblT9vAssKvfsXs4neJzp0AgHxhcWOsGAcHzzyAcFiWQDyb3ekf7Sfy812dx3zo8S/ta9fNczms2h1Wex8jDpNor5FqlIMGbx0X+dP7E/OkrtpeEvX7MtNj+NL0+6OgZe82reyf5TKqjxY+qL3K8Gfo/ocJyrhv+4OTfQ/TunTnFY1n/hmzdEXnj+wb50ldtLwl6l/svxH6HQs+PMMR7M/ESrxPGj6lpl+BL0OHCdKckyVJBBt3Rzknw2J8IwulGz83P5O4gtzUTR2hduV7q5v6eZZbLo7S3ffKP1Ok5yZUGFw1WufQU6I4udSDtYiU1NfaWKJ0Ntm5ByPznVcsSzEliSSTtJJuSeu86ZJJaI5ttt6s9pJMWXsBS9LsH1g1bH5HWOjHKunRbDsfGpG6/ofX7m0uwiUu0at2amvP6l9sm/erdb5r6EnSdknwuGFZR41Ekn2bW0+6wPYZhs+7cs3Xyf1PTadHaVby5x+nmcyyHlmphKwq0jr2Mp2Ou9W++6XF1MbY7sijxsiVE96J2PN3OjD4xfJto1LeNSYgOOJA9Jese6UF+NZS+8uHU6ajKruXdfHoZDHZMo1xatSp1LbNNFa3K+yeULJw/q9D1lXGf9lqRYXIeGp2NPD0lI2WpqLctUylfbJaOT+J5xxqYy3lFa+hYx2Np0UL1nVFG8m3YOJ6hMYVym9IrU9LLIVx3pvRHKs9c6DiyERdGkhuLgaTNs0jwFibDr19V5iYnYrV82c1n53/ACHux/qjUKk3jQRWqQesTsnRpm9+Gw/hai2q1rMQdqoPyL1HWSefVKDOv7Se6uSOlwaOzr1fNm4zRN0QBAMNnXkBMbQNJtTDxqb2/K32Owj/AGnvj3ume8jXyaFdDdZw/GYN6NRqVVdF0NiPtxBFiDwM6OE1OKlHkzlbq5VycZc0eqUyPFmSyfjalE6VJ2RiLEqbG2o29wmE64zWklqTC2dT1g9GZB8u4llKtXqEEWILaiDtBmEcapPVRQszshppzZTQX1HYZ7ldrozHeErYR9KhUZNIWDKbG20qT2CYTrjNaSWpa42VJcYvRnvEZw4uopSpiKjKwsVLXBHAzzjj1ReqitTYnl3SWjlwKCz3NRkqSCDJZOyrXogrRqugJuQptc7Lmec6YTeslqeleRbWtIS0I8t5RxFeno1K1R1Bvos1wbb7cRcyIU1wesYpHtHMsn3bJao1pp6noWcJRLmw7TwEgwskorUzGiAABsEGlrrxPeEx1Si2lRqMjWtdTY2229wmM64zWklqelVs63rB6E9XOTFkEHE1SCCCC2og7QZ5rGpXHdRsPNvfDeZhWmwayPKsQQVJBB1EaiD1Eb5DWvM9Itrijcsk5extFAGxDk8Hs+iOF2BN+2a8sOmXOP2MZbWyIvSEuHxJ6+d2MOrw1uSIPfaYrBoX/n6h7Xypf+vkjCYzFPUOlUdnPFmLd19k2IwjBaRWh4u2dj1m2/UoVZkSirUkmSNv6O81PxDjE1h5FG8UEf8AUdfioO3iRbjK7Oytxbkeb+RcbOxN99pLkvmddlGX4gCAIAgGt545qpjU0lstZR4j7iNug/8Ab17r8wdvFynS9HyNLMw45EdVwkjkeIwj0XNOqpV1NiD/AJrHXL+M4zjvR5HL2VyrluyWjJKcyPFkyyUeEyanB4k7Ug6lWFwf875BMZOL1RgMdgWpHip2N9DwMG/XYpr2kKyTJkqSCCZIMSdJBDKWKyUXN6f7huHWPtJPWGQorSRbw9AIuiO08TB5Sm5vVh5AIXkkkLQZEZEklGZydk3Q8d/zbh6v+/wkGrbdvd2PItVJJrlZoMokTSDYiVqsHqjYczs0GxbCpVutAHkalvRXq4t3dWll5iqW7H+30LPBwXc96X9fqdeoUVRQiKFVQAABYADYAJQttvVnSpKK0R7kEiAIAgCAIBhs483KWMSzjRcflqAeMOo8V6vhNjHyZ0vhy6GrlYkMiOkufU5ZlbI1bCvoVl/Sw1qw/tP02y+pvhatYnLZONZRLdmvf5FVZ7o0Jk1ODxLVOQD1VQMCCLg7RIJTaeqMFjMAU1rrX3j7iZG3C5S4PmV0kHqTJBiW8PSLcv8ANkHlOaiZOigAsINZtviyviqF9Y2/GDOFmnBmPqCQbKevIgeSZEYpljZRcwTJpcWZjJ+BCazrbjw5feDUstcuHkXWg8ivUkgrNBlEiaQzYgbjmtmMalquMBVNq0tjN1v6o6tvLfWZWeo92vn1/BfYWzHLSd3Lp+fwdGpoFAVQAALAAWAA2ADcJTtt8WX6SS0R6kEiAIAgCAIAgCAQY3B06yGnVQMp2g/EcD1iZwnKD3ovRnnZVC2O7Nao59l/MmpSu+GvUT1fTXl6w9/OXGNtCMuFnB/L/RzedsicO9TxXTz/AN/U1dBY2O2WRQNaPRlqnIIJDIBWqzJAqU8mtVfRooWc7lF79Z4c5jOUYLWT0Rt4/aTe5FanvE5JqUG0a6FW4HYeRGpuyY12QsWsXqZ5MbaXuyWn75E1KeholpJAI6kAp1kB2yTOEnF8CSpm9iBT8M1JxT9a27iV2gdZFp4q+tz3FJalhKi6NfaOD0/ffoR4dANk9iulJyfEu0pDMT20Ar1JIJcm5JrYhtGihPE7FXm302zyuvhUtZs2sXFtvlpWvf5HQ83c0qWGs7+Uq+sRqX9A+p18pSZGbO3guCOsw9m14/efGXX8GxzSLIQBAEAQBAEAQBAEAQBAMPlnNyhidbLov666j2jY3bNqjLsq4LiuhoZezqcnjJaPqv3iaVlTNqvh7m2mg9NRsH9y7R8Jb05ldvDk+jOYy9l34/HTWPVfdeRi1UmwAJJ2AC5PITab04srknJ6Iz+SszKlSzVz4NOGoufovb3TQv2jCHCHF/IusTYltneu7q6ef+jdsmZLpYddGigXidpPMnWZUW3Ttes2dNj41VEd2taEmOwNOsuhVQMvA7usHaD1iY12SresXoZW0wtjuzWqNLyvmQy3bDHSHqMQGHJth7ffLajaSfCzh7TnMvYco96h6+x/ZmtvSZCVdSrDaCLEdhlipKS1TKGcJQe7JaP2lzJuQq2IPk1svrtqXsO/snjdlV1f2fHobeLs+/J4wXDq+X+/cbpkXNOjQszDwlQekw1A/wBq7uZuZUX51lvBcEdPh7Kpx+8+9Lq/sjYDNItDWcs5nUat2peSfqHiHmu7s7jN+jaE4cJcV8ynzNj1Xd6Hdl8vh+DTsfkithzaqlhuYa1Pb9DLerIrtXdZzOTh3Y7/AOxcOvl8SGhhnqNoU1LMdwF+/gOuZznGC1k9EeNVU7ZbsFq/YbRkjMnY2KP/AK1PzN9u+Vl+0vKr4nQYmwv/AFe/cvu/wbhhsOlNQlNQqjYALCVcpOT1k+J0Ndca47sFoiWYmYgCAIAgCAIAgCAIAgCAIAgCAV6WCpqxdaahjtIUAntmcrJyW63wPKFFUJOcYpN+ehYmB6iAIAgFfE4KnUt4RFa2y6g2mcLJw/q9Dytoqt034p6dScC2oTA9T7AEAQD46gixAIO0EXBkptcUQ0mtGRYXCJTGjTRVHBQBMp2Sm9ZPUwqprqW7XFJewmmB6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B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3730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04664"/>
            <a:ext cx="4533900" cy="6181725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5400000" algn="t" rotWithShape="0">
              <a:schemeClr val="bg2">
                <a:lumMod val="50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403025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600200"/>
            <a:ext cx="8147248" cy="499715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Provide a 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gateway to resources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/>
              <a:t>that are already available across the international </a:t>
            </a:r>
            <a:r>
              <a:rPr lang="en-US" dirty="0" smtClean="0"/>
              <a:t>community</a:t>
            </a:r>
          </a:p>
          <a:p>
            <a:pPr lvl="2"/>
            <a:endParaRPr lang="en-US" dirty="0"/>
          </a:p>
          <a:p>
            <a:r>
              <a:rPr lang="en-US" dirty="0" smtClean="0"/>
              <a:t>Help to 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self-assess</a:t>
            </a:r>
            <a:r>
              <a:rPr lang="en-US" dirty="0"/>
              <a:t> </a:t>
            </a:r>
            <a:r>
              <a:rPr lang="en-US" dirty="0" smtClean="0"/>
              <a:t>level </a:t>
            </a:r>
            <a:r>
              <a:rPr lang="en-US" dirty="0"/>
              <a:t>of budget transparency, and </a:t>
            </a:r>
            <a:r>
              <a:rPr lang="en-US" dirty="0" smtClean="0"/>
              <a:t>to </a:t>
            </a:r>
            <a:r>
              <a:rPr lang="en-US" dirty="0"/>
              <a:t>plan and implement </a:t>
            </a:r>
            <a:r>
              <a:rPr lang="en-US" dirty="0" smtClean="0"/>
              <a:t>transparency-focused reforms</a:t>
            </a:r>
            <a:endParaRPr lang="en-US" dirty="0"/>
          </a:p>
          <a:p>
            <a:pPr lvl="2"/>
            <a:endParaRPr lang="en-US" dirty="0"/>
          </a:p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Reinforce key messages </a:t>
            </a:r>
            <a:r>
              <a:rPr lang="en-US" dirty="0" smtClean="0"/>
              <a:t>by bringing together the </a:t>
            </a:r>
            <a:r>
              <a:rPr lang="en-US" dirty="0"/>
              <a:t>insights of the international community of budget </a:t>
            </a:r>
            <a:r>
              <a:rPr lang="en-US" dirty="0" smtClean="0"/>
              <a:t>transparency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In two parts, Part 1: </a:t>
            </a:r>
            <a:endParaRPr lang="en-US" dirty="0" smtClean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67544" y="427038"/>
            <a:ext cx="8208912" cy="922114"/>
          </a:xfrm>
          <a:prstGeom prst="rect">
            <a:avLst/>
          </a:prstGeom>
          <a:solidFill>
            <a:srgbClr val="EDDFBD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dirty="0" smtClean="0"/>
              <a:t>3 useful roles for a “toolkit”</a:t>
            </a:r>
            <a:endParaRPr lang="en-GB" i="1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724" y="240023"/>
            <a:ext cx="1296144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653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88640"/>
            <a:ext cx="8856984" cy="6432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1107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1" y="404664"/>
            <a:ext cx="8860879" cy="6101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1427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712968" cy="6130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4679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31955</TotalTime>
  <Words>516</Words>
  <Application>Microsoft Office PowerPoint</Application>
  <PresentationFormat>On-screen Show (4:3)</PresentationFormat>
  <Paragraphs>129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Budget Transparency The New Global Toolkit</vt:lpstr>
      <vt:lpstr>Transparency – a simple concept…</vt:lpstr>
      <vt:lpstr>Transparency – a complex concept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Part 2:  five institutional spheres</vt:lpstr>
      <vt:lpstr>Structure of Part 2 navigation</vt:lpstr>
      <vt:lpstr>Some benefits of this approach?</vt:lpstr>
      <vt:lpstr>New horizons in budget transparency?</vt:lpstr>
    </vt:vector>
  </TitlesOfParts>
  <Company>OECD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Cover Page</dc:title>
  <dc:creator>hl</dc:creator>
  <cp:lastModifiedBy>DOUGHERTY Sean</cp:lastModifiedBy>
  <cp:revision>603</cp:revision>
  <cp:lastPrinted>2017-07-06T15:48:58Z</cp:lastPrinted>
  <dcterms:created xsi:type="dcterms:W3CDTF">2012-09-05T08:42:12Z</dcterms:created>
  <dcterms:modified xsi:type="dcterms:W3CDTF">2018-06-27T17:26:48Z</dcterms:modified>
</cp:coreProperties>
</file>