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</p:sldMasterIdLst>
  <p:notesMasterIdLst>
    <p:notesMasterId r:id="rId27"/>
  </p:notesMasterIdLst>
  <p:sldIdLst>
    <p:sldId id="568" r:id="rId2"/>
    <p:sldId id="759" r:id="rId3"/>
    <p:sldId id="579" r:id="rId4"/>
    <p:sldId id="632" r:id="rId5"/>
    <p:sldId id="621" r:id="rId6"/>
    <p:sldId id="633" r:id="rId7"/>
    <p:sldId id="634" r:id="rId8"/>
    <p:sldId id="761" r:id="rId9"/>
    <p:sldId id="637" r:id="rId10"/>
    <p:sldId id="635" r:id="rId11"/>
    <p:sldId id="640" r:id="rId12"/>
    <p:sldId id="615" r:id="rId13"/>
    <p:sldId id="594" r:id="rId14"/>
    <p:sldId id="762" r:id="rId15"/>
    <p:sldId id="639" r:id="rId16"/>
    <p:sldId id="641" r:id="rId17"/>
    <p:sldId id="426" r:id="rId18"/>
    <p:sldId id="428" r:id="rId19"/>
    <p:sldId id="434" r:id="rId20"/>
    <p:sldId id="638" r:id="rId21"/>
    <p:sldId id="646" r:id="rId22"/>
    <p:sldId id="647" r:id="rId23"/>
    <p:sldId id="648" r:id="rId24"/>
    <p:sldId id="760" r:id="rId25"/>
    <p:sldId id="56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8C727B-B0C3-44E5-BE9D-76AD265BF978}">
          <p14:sldIdLst>
            <p14:sldId id="568"/>
            <p14:sldId id="759"/>
            <p14:sldId id="579"/>
            <p14:sldId id="632"/>
            <p14:sldId id="621"/>
            <p14:sldId id="633"/>
            <p14:sldId id="634"/>
            <p14:sldId id="761"/>
            <p14:sldId id="637"/>
            <p14:sldId id="635"/>
            <p14:sldId id="640"/>
            <p14:sldId id="615"/>
            <p14:sldId id="594"/>
            <p14:sldId id="762"/>
            <p14:sldId id="639"/>
            <p14:sldId id="641"/>
            <p14:sldId id="426"/>
            <p14:sldId id="428"/>
            <p14:sldId id="434"/>
            <p14:sldId id="638"/>
            <p14:sldId id="646"/>
            <p14:sldId id="647"/>
            <p14:sldId id="648"/>
            <p14:sldId id="760"/>
            <p14:sldId id="566"/>
          </p14:sldIdLst>
        </p14:section>
        <p14:section name="Sección sin título" id="{33B42E0F-CA76-4738-A474-8C79504BE8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Sanchez Andrade" initials="TSA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FFB874"/>
    <a:srgbClr val="EA1D75"/>
    <a:srgbClr val="CF4948"/>
    <a:srgbClr val="9E9E9E"/>
    <a:srgbClr val="FF9D5B"/>
    <a:srgbClr val="FF7619"/>
    <a:srgbClr val="FFA86D"/>
    <a:srgbClr val="FF8633"/>
    <a:srgbClr val="FF9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1" autoAdjust="0"/>
    <p:restoredTop sz="88206" autoAdjust="0"/>
  </p:normalViewPr>
  <p:slideViewPr>
    <p:cSldViewPr snapToGrid="0" snapToObjects="1">
      <p:cViewPr varScale="1">
        <p:scale>
          <a:sx n="72" d="100"/>
          <a:sy n="72" d="100"/>
        </p:scale>
        <p:origin x="156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2A202-9FDB-4B49-B0DC-90E507511A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5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2A202-9FDB-4B49-B0DC-90E507511A6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2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2F400F-7FA3-874F-AF29-9C181D7BD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4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FBB6263-F300-654D-B03D-E45477396908}"/>
              </a:ext>
            </a:extLst>
          </p:cNvPr>
          <p:cNvSpPr/>
          <p:nvPr userDrawn="1"/>
        </p:nvSpPr>
        <p:spPr>
          <a:xfrm>
            <a:off x="0" y="-30480"/>
            <a:ext cx="9144000" cy="6233160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3160">
                <a:moveTo>
                  <a:pt x="0" y="0"/>
                </a:moveTo>
                <a:lnTo>
                  <a:pt x="9144000" y="15240"/>
                </a:lnTo>
                <a:lnTo>
                  <a:pt x="9144000" y="5836920"/>
                </a:lnTo>
                <a:lnTo>
                  <a:pt x="0" y="62331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6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20000"/>
              </a:spcBef>
              <a:defRPr/>
            </a:lvl1pPr>
          </a:lstStyle>
          <a:p>
            <a:pPr>
              <a:defRPr/>
            </a:pPr>
            <a:fld id="{1A8470D4-58C6-4A2E-97B2-8AB0167D2483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93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A7F8-1D04-C145-B044-CD3CB70A7502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FEA870-E222-4DFC-932B-1EDBFF2F0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766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  <p:sldLayoutId id="2147483656" r:id="rId5"/>
    <p:sldLayoutId id="2147483657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935" y="880404"/>
            <a:ext cx="786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Measuring Fiscal Transparency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es-MX" b="1" i="1" dirty="0">
              <a:solidFill>
                <a:schemeClr val="bg1"/>
              </a:solidFill>
            </a:endParaRPr>
          </a:p>
          <a:p>
            <a:r>
              <a:rPr lang="en-US" b="1" i="1" dirty="0">
                <a:solidFill>
                  <a:schemeClr val="bg1"/>
                </a:solidFill>
              </a:rPr>
              <a:t>PEMNA Budget CoP </a:t>
            </a:r>
          </a:p>
          <a:p>
            <a:r>
              <a:rPr lang="es-MX" i="1" dirty="0" err="1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Seoul</a:t>
            </a:r>
            <a:r>
              <a:rPr lang="es-MX" i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, South </a:t>
            </a:r>
            <a:r>
              <a:rPr lang="es-MX" i="1" dirty="0" err="1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Korea</a:t>
            </a:r>
            <a:r>
              <a:rPr lang="es-MX" i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. March 19, 2019</a:t>
            </a:r>
            <a:endParaRPr lang="en-US" i="1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en-NZ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en-NZ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en-NZ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Lorena Rivero del Paso</a:t>
            </a:r>
          </a:p>
          <a:p>
            <a:r>
              <a:rPr lang="en-NZ" sz="14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Manager for Technical Cooperation and Collaboration</a:t>
            </a:r>
          </a:p>
          <a:p>
            <a:r>
              <a:rPr lang="en-NZ" sz="14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lorena@fiscaltransparency.net</a:t>
            </a:r>
          </a:p>
          <a:p>
            <a:r>
              <a:rPr lang="en-NZ" sz="16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    </a:t>
            </a:r>
            <a:r>
              <a:rPr lang="en-NZ" sz="14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@</a:t>
            </a:r>
            <a:r>
              <a:rPr lang="en-NZ" sz="1400" dirty="0" err="1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LorenaRDP</a:t>
            </a:r>
            <a:endParaRPr lang="en-NZ" sz="16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56273-5A69-D742-969A-A5C1AB057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913" y="4024548"/>
            <a:ext cx="229469" cy="185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55A10E-F561-4F81-9064-17C290813B36}"/>
              </a:ext>
            </a:extLst>
          </p:cNvPr>
          <p:cNvSpPr txBox="1"/>
          <p:nvPr/>
        </p:nvSpPr>
        <p:spPr>
          <a:xfrm>
            <a:off x="589935" y="1277541"/>
            <a:ext cx="77281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Who?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International Budget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457200">
              <a:buFont typeface="+mj-lt"/>
              <a:buAutoNum type="arabicPeriod"/>
              <a:defRPr/>
            </a:pPr>
            <a:r>
              <a:rPr lang="en-US" dirty="0">
                <a:cs typeface="Calibri"/>
              </a:rPr>
              <a:t>Public access to key national budget information  </a:t>
            </a:r>
          </a:p>
          <a:p>
            <a:pPr marL="514350" indent="-457200">
              <a:buFont typeface="+mj-lt"/>
              <a:buAutoNum type="arabicPeriod"/>
              <a:defRPr/>
            </a:pPr>
            <a:r>
              <a:rPr lang="en-US" dirty="0">
                <a:cs typeface="Calibri"/>
              </a:rPr>
              <a:t>Opportunities for public participation in budget processes </a:t>
            </a:r>
          </a:p>
          <a:p>
            <a:pPr marL="514350" indent="-457200">
              <a:buFont typeface="+mj-lt"/>
              <a:buAutoNum type="arabicPeriod"/>
              <a:defRPr/>
            </a:pPr>
            <a:r>
              <a:rPr lang="en-US" dirty="0">
                <a:cs typeface="Calibri"/>
              </a:rPr>
              <a:t>Role of formal oversight institutions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142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questions,around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Budget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international good practices developed by the IMF, OECD, INTOSAI, GIFT, and the IBP.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urvey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answered by civil society. Reviewed by government and peer reviewer.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03788-4BC1-4C88-B29A-4B608AB4EE35}"/>
              </a:ext>
            </a:extLst>
          </p:cNvPr>
          <p:cNvSpPr txBox="1"/>
          <p:nvPr/>
        </p:nvSpPr>
        <p:spPr>
          <a:xfrm>
            <a:off x="1720645" y="334297"/>
            <a:ext cx="570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Budget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endParaRPr lang="en-US" sz="28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7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42FAF8-843A-4B18-A50D-36DBC3261D2D}"/>
              </a:ext>
            </a:extLst>
          </p:cNvPr>
          <p:cNvSpPr/>
          <p:nvPr/>
        </p:nvSpPr>
        <p:spPr>
          <a:xfrm>
            <a:off x="820993" y="1745351"/>
            <a:ext cx="59632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spcAft>
                <a:spcPts val="1200"/>
              </a:spcAft>
              <a:buSzPct val="110000"/>
              <a:buFont typeface="+mj-lt"/>
              <a:buAutoNum type="arabicPeriod"/>
              <a:defRPr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Pre-Budget Statement </a:t>
            </a:r>
          </a:p>
          <a:p>
            <a:pPr marL="914400" lvl="1" indent="-514350">
              <a:spcAft>
                <a:spcPts val="1200"/>
              </a:spcAft>
              <a:buSzPct val="110000"/>
              <a:buFont typeface="+mj-lt"/>
              <a:buAutoNum type="arabicPeriod"/>
              <a:defRPr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Executive’s Budget Proposal </a:t>
            </a:r>
          </a:p>
          <a:p>
            <a:pPr marL="914400" lvl="1" indent="-514350">
              <a:spcAft>
                <a:spcPts val="1200"/>
              </a:spcAft>
              <a:buSzPct val="110000"/>
              <a:buFont typeface="+mj-lt"/>
              <a:buAutoNum type="arabicPeriod"/>
              <a:defRPr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Enacted Budget </a:t>
            </a:r>
          </a:p>
          <a:p>
            <a:pPr marL="914400" lvl="1" indent="-514350">
              <a:spcAft>
                <a:spcPts val="1200"/>
              </a:spcAft>
              <a:buSzPct val="110000"/>
              <a:buFont typeface="+mj-lt"/>
              <a:buAutoNum type="arabicPeriod"/>
              <a:defRPr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Citizens Budget </a:t>
            </a:r>
          </a:p>
          <a:p>
            <a:pPr marL="914400" lvl="1" indent="-514350">
              <a:spcAft>
                <a:spcPts val="1200"/>
              </a:spcAft>
              <a:buSzPct val="110000"/>
              <a:buFont typeface="+mj-lt"/>
              <a:buAutoNum type="arabicPeriod"/>
              <a:defRPr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In-Year Reports </a:t>
            </a:r>
          </a:p>
          <a:p>
            <a:pPr marL="914400" lvl="1" indent="-514350">
              <a:spcAft>
                <a:spcPts val="1200"/>
              </a:spcAft>
              <a:buSzPct val="110000"/>
              <a:buFont typeface="+mj-lt"/>
              <a:buAutoNum type="arabicPeriod"/>
              <a:defRPr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Mid-Year Review </a:t>
            </a:r>
          </a:p>
          <a:p>
            <a:pPr marL="914400" lvl="1" indent="-514350">
              <a:spcAft>
                <a:spcPts val="1200"/>
              </a:spcAft>
              <a:buSzPct val="110000"/>
              <a:buFont typeface="+mj-lt"/>
              <a:buAutoNum type="arabicPeriod"/>
              <a:defRPr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Year-End Reports </a:t>
            </a:r>
          </a:p>
          <a:p>
            <a:pPr marL="914400" lvl="1" indent="-514350">
              <a:spcAft>
                <a:spcPts val="1200"/>
              </a:spcAft>
              <a:buSzPct val="110000"/>
              <a:buFont typeface="+mj-lt"/>
              <a:buAutoNum type="arabicPeriod"/>
              <a:defRPr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Audit Report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8805A-09C9-4593-8CF3-6883E5663E95}"/>
              </a:ext>
            </a:extLst>
          </p:cNvPr>
          <p:cNvSpPr txBox="1"/>
          <p:nvPr/>
        </p:nvSpPr>
        <p:spPr>
          <a:xfrm>
            <a:off x="1720645" y="334297"/>
            <a:ext cx="5702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Budget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Budget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endParaRPr lang="en-US" sz="28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50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A1B8B-EAC2-47DF-97A3-3805C12C112D}"/>
              </a:ext>
            </a:extLst>
          </p:cNvPr>
          <p:cNvSpPr/>
          <p:nvPr/>
        </p:nvSpPr>
        <p:spPr>
          <a:xfrm>
            <a:off x="1179872" y="1743701"/>
            <a:ext cx="5658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6900"/>
                </a:highlight>
              </a:rPr>
              <a:t>Economic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classification of expense- The types of expense incurred according to the economic process involved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9A26A-AA46-4722-9965-1FB1EBEC01F7}"/>
              </a:ext>
            </a:extLst>
          </p:cNvPr>
          <p:cNvSpPr txBox="1"/>
          <p:nvPr/>
        </p:nvSpPr>
        <p:spPr>
          <a:xfrm>
            <a:off x="1179871" y="3184403"/>
            <a:ext cx="565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6900"/>
                </a:highlight>
              </a:rPr>
              <a:t>Functional</a:t>
            </a:r>
            <a:r>
              <a:rPr lang="en-US" dirty="0"/>
              <a:t> classification of expense- Provides information on the purpose for which an expense was incurred.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0CF396-032D-4B35-A0E7-4A1722DCF24F}"/>
              </a:ext>
            </a:extLst>
          </p:cNvPr>
          <p:cNvSpPr/>
          <p:nvPr/>
        </p:nvSpPr>
        <p:spPr>
          <a:xfrm>
            <a:off x="1611906" y="281653"/>
            <a:ext cx="59202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Budget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classifications</a:t>
            </a:r>
            <a:endParaRPr lang="en-US" sz="28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8612FB-8683-4F71-B3F9-BB0206AFB966}"/>
              </a:ext>
            </a:extLst>
          </p:cNvPr>
          <p:cNvSpPr/>
          <p:nvPr/>
        </p:nvSpPr>
        <p:spPr>
          <a:xfrm>
            <a:off x="6838334" y="1327355"/>
            <a:ext cx="1302775" cy="1288026"/>
          </a:xfrm>
          <a:prstGeom prst="ellipse">
            <a:avLst/>
          </a:prstGeom>
          <a:solidFill>
            <a:srgbClr val="FF6900"/>
          </a:solidFill>
          <a:ln>
            <a:solidFill>
              <a:srgbClr val="FF6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what</a:t>
            </a:r>
            <a:r>
              <a:rPr lang="es-MX" dirty="0"/>
              <a:t>?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17AE49-8DF5-424D-B91F-6306DDEE30BB}"/>
              </a:ext>
            </a:extLst>
          </p:cNvPr>
          <p:cNvSpPr/>
          <p:nvPr/>
        </p:nvSpPr>
        <p:spPr>
          <a:xfrm>
            <a:off x="6838334" y="2897662"/>
            <a:ext cx="1302775" cy="1288026"/>
          </a:xfrm>
          <a:prstGeom prst="ellipse">
            <a:avLst/>
          </a:prstGeom>
          <a:solidFill>
            <a:srgbClr val="FF6900"/>
          </a:solidFill>
          <a:ln>
            <a:solidFill>
              <a:srgbClr val="FF6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For </a:t>
            </a:r>
            <a:r>
              <a:rPr lang="es-MX" dirty="0" err="1"/>
              <a:t>what</a:t>
            </a:r>
            <a:r>
              <a:rPr lang="es-MX" dirty="0"/>
              <a:t>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F00A1A-FCF5-485C-9634-6BEC496F6FB9}"/>
              </a:ext>
            </a:extLst>
          </p:cNvPr>
          <p:cNvSpPr txBox="1"/>
          <p:nvPr/>
        </p:nvSpPr>
        <p:spPr>
          <a:xfrm>
            <a:off x="1179872" y="4467968"/>
            <a:ext cx="5658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6900"/>
                </a:highlight>
              </a:rPr>
              <a:t>Administrative </a:t>
            </a:r>
            <a:r>
              <a:rPr lang="en-US" dirty="0"/>
              <a:t>classification of expense- Provides information on what government entity, being institution, organization or department incurred on the expense.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C6AA24-E04A-46F1-ACFF-6C466EF7D7D2}"/>
              </a:ext>
            </a:extLst>
          </p:cNvPr>
          <p:cNvSpPr/>
          <p:nvPr/>
        </p:nvSpPr>
        <p:spPr>
          <a:xfrm>
            <a:off x="6838334" y="4479862"/>
            <a:ext cx="1302775" cy="1288026"/>
          </a:xfrm>
          <a:prstGeom prst="ellipse">
            <a:avLst/>
          </a:prstGeom>
          <a:solidFill>
            <a:srgbClr val="FF6900"/>
          </a:solidFill>
          <a:ln>
            <a:solidFill>
              <a:srgbClr val="FF6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Who?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1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735527-8B11-41CD-81A1-03D12FDD8776}"/>
              </a:ext>
            </a:extLst>
          </p:cNvPr>
          <p:cNvSpPr txBox="1"/>
          <p:nvPr/>
        </p:nvSpPr>
        <p:spPr>
          <a:xfrm>
            <a:off x="530942" y="1671873"/>
            <a:ext cx="808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addition to detailed information on revenues and expenditures, the budget documents should provide detailed financial information in three key areas: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E1BA6-A119-4FF9-80F9-FBC1CBE5E0B6}"/>
              </a:ext>
            </a:extLst>
          </p:cNvPr>
          <p:cNvSpPr txBox="1"/>
          <p:nvPr/>
        </p:nvSpPr>
        <p:spPr>
          <a:xfrm>
            <a:off x="2349910" y="2831301"/>
            <a:ext cx="59386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Macro-fiscal information</a:t>
            </a:r>
            <a:r>
              <a:rPr lang="en-US" dirty="0"/>
              <a:t>: macroeconomic assumptions, information on the fiscal deficit and levels of debt.</a:t>
            </a:r>
          </a:p>
          <a:p>
            <a:endParaRPr lang="en-US" dirty="0"/>
          </a:p>
          <a:p>
            <a:r>
              <a:rPr lang="en-US" dirty="0"/>
              <a:t>Information on </a:t>
            </a:r>
            <a:r>
              <a:rPr lang="en-US" b="1" dirty="0"/>
              <a:t>budget and outturns for the current year and the previous year</a:t>
            </a:r>
            <a:r>
              <a:rPr lang="en-US" dirty="0"/>
              <a:t>. This should be presented in the same format as the budget proposal.</a:t>
            </a:r>
          </a:p>
          <a:p>
            <a:endParaRPr lang="en-US" dirty="0"/>
          </a:p>
          <a:p>
            <a:r>
              <a:rPr lang="en-US" dirty="0"/>
              <a:t>Explanations of </a:t>
            </a:r>
            <a:r>
              <a:rPr lang="en-US" b="1" dirty="0"/>
              <a:t>budgeting policies and fiscal risks</a:t>
            </a:r>
            <a:r>
              <a:rPr lang="en-US" dirty="0"/>
              <a:t>, for example, implications of new policy initiatives, and data on contingent liabilities, and fiscal risks.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055019-20A4-4C78-85D6-ED2144411591}"/>
              </a:ext>
            </a:extLst>
          </p:cNvPr>
          <p:cNvSpPr/>
          <p:nvPr/>
        </p:nvSpPr>
        <p:spPr>
          <a:xfrm>
            <a:off x="1172496" y="2536723"/>
            <a:ext cx="1022555" cy="1032387"/>
          </a:xfrm>
          <a:prstGeom prst="ellipse">
            <a:avLst/>
          </a:prstGeom>
          <a:solidFill>
            <a:srgbClr val="FF6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E51255-0851-4137-ACA0-C11DDB92F45D}"/>
              </a:ext>
            </a:extLst>
          </p:cNvPr>
          <p:cNvSpPr/>
          <p:nvPr/>
        </p:nvSpPr>
        <p:spPr>
          <a:xfrm>
            <a:off x="1172494" y="3603328"/>
            <a:ext cx="1022555" cy="1032387"/>
          </a:xfrm>
          <a:prstGeom prst="ellipse">
            <a:avLst/>
          </a:prstGeom>
          <a:solidFill>
            <a:srgbClr val="FF6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605FB5-2747-4B37-8BEA-ADE5BE617708}"/>
              </a:ext>
            </a:extLst>
          </p:cNvPr>
          <p:cNvSpPr/>
          <p:nvPr/>
        </p:nvSpPr>
        <p:spPr>
          <a:xfrm>
            <a:off x="1172495" y="4669933"/>
            <a:ext cx="1022555" cy="1032387"/>
          </a:xfrm>
          <a:prstGeom prst="ellipse">
            <a:avLst/>
          </a:prstGeom>
          <a:solidFill>
            <a:srgbClr val="FF6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75BF32-F04B-493D-A3C3-C85DB82B093F}"/>
              </a:ext>
            </a:extLst>
          </p:cNvPr>
          <p:cNvSpPr/>
          <p:nvPr/>
        </p:nvSpPr>
        <p:spPr>
          <a:xfrm>
            <a:off x="1788887" y="376917"/>
            <a:ext cx="59202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Budget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lang="en-US" sz="28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5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FBF6EC-62B8-4860-A40E-CF9162C4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105"/>
            <a:ext cx="9144000" cy="48029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015B46-1EDD-4294-942B-2AD46B071EF1}"/>
              </a:ext>
            </a:extLst>
          </p:cNvPr>
          <p:cNvSpPr txBox="1"/>
          <p:nvPr/>
        </p:nvSpPr>
        <p:spPr>
          <a:xfrm>
            <a:off x="1720645" y="334297"/>
            <a:ext cx="5702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Budget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28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85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645DC3-9B84-439A-9704-1EE6D358DF48}"/>
              </a:ext>
            </a:extLst>
          </p:cNvPr>
          <p:cNvSpPr txBox="1"/>
          <p:nvPr/>
        </p:nvSpPr>
        <p:spPr>
          <a:xfrm>
            <a:off x="1720645" y="334297"/>
            <a:ext cx="5702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Budget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28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A88576-EBDA-4A2F-9A44-12C5EF8818C0}"/>
              </a:ext>
            </a:extLst>
          </p:cNvPr>
          <p:cNvGrpSpPr/>
          <p:nvPr/>
        </p:nvGrpSpPr>
        <p:grpSpPr>
          <a:xfrm>
            <a:off x="0" y="2209581"/>
            <a:ext cx="9144000" cy="3553266"/>
            <a:chOff x="0" y="1677953"/>
            <a:chExt cx="9144000" cy="355326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66A38EB-D709-4160-98B5-0A475F18A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1470"/>
            <a:stretch/>
          </p:blipFill>
          <p:spPr>
            <a:xfrm>
              <a:off x="0" y="1677953"/>
              <a:ext cx="9144000" cy="7356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C835BD-7549-4A77-951A-A59BB2A7D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9026"/>
            <a:stretch/>
          </p:blipFill>
          <p:spPr>
            <a:xfrm>
              <a:off x="0" y="2413591"/>
              <a:ext cx="9144000" cy="281762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EA734B5-688A-4208-93A6-9DE92ED4BCBC}"/>
              </a:ext>
            </a:extLst>
          </p:cNvPr>
          <p:cNvSpPr txBox="1"/>
          <p:nvPr/>
        </p:nvSpPr>
        <p:spPr>
          <a:xfrm>
            <a:off x="3689497" y="1472430"/>
            <a:ext cx="2105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Global </a:t>
            </a:r>
            <a:r>
              <a:rPr lang="es-MX" sz="2000" dirty="0" err="1"/>
              <a:t>Average</a:t>
            </a:r>
            <a:r>
              <a:rPr lang="es-MX" sz="2000" dirty="0"/>
              <a:t>: 42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068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E6330A-8942-4ABC-9FEC-114F47E14609}"/>
              </a:ext>
            </a:extLst>
          </p:cNvPr>
          <p:cNvSpPr txBox="1"/>
          <p:nvPr/>
        </p:nvSpPr>
        <p:spPr>
          <a:xfrm>
            <a:off x="104382" y="2075868"/>
            <a:ext cx="28089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Budget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Budget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Calculator</a:t>
            </a:r>
            <a:endParaRPr lang="en-US" sz="28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93549-529B-424E-AA39-FAA5756AA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60"/>
          <a:stretch/>
        </p:blipFill>
        <p:spPr>
          <a:xfrm>
            <a:off x="2828260" y="0"/>
            <a:ext cx="7038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87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680621"/>
            <a:ext cx="80174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E9A4BAC-90DA-4CF6-B95E-B3C8E5E93F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74" y="207065"/>
            <a:ext cx="4942287" cy="6433238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F79F56BD-AC62-44D8-BC6B-DC6FE50EC43C}"/>
              </a:ext>
            </a:extLst>
          </p:cNvPr>
          <p:cNvSpPr txBox="1"/>
          <p:nvPr/>
        </p:nvSpPr>
        <p:spPr>
          <a:xfrm>
            <a:off x="457200" y="2367171"/>
            <a:ext cx="2895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Additionally: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Budget Survey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measured public participation in the budget cycle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8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9C4B31FD-3A13-40DC-9CBF-272738A792B8}"/>
              </a:ext>
            </a:extLst>
          </p:cNvPr>
          <p:cNvSpPr txBox="1"/>
          <p:nvPr/>
        </p:nvSpPr>
        <p:spPr>
          <a:xfrm>
            <a:off x="730577" y="465929"/>
            <a:ext cx="7682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findings on Public Participation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F33C2D-A08C-4148-B342-A5D5CFF52365}"/>
              </a:ext>
            </a:extLst>
          </p:cNvPr>
          <p:cNvSpPr txBox="1"/>
          <p:nvPr/>
        </p:nvSpPr>
        <p:spPr>
          <a:xfrm>
            <a:off x="542260" y="1228397"/>
            <a:ext cx="787116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Scores are low overall: 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global average score is 12 (out of 100)</a:t>
            </a:r>
          </a:p>
          <a:p>
            <a:pPr marL="457200" indent="-457200" algn="just"/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	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ore than 80% of the countries surveyed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(94 out of 115)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some form of participatory mechanism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in place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Few countries are engaging the public </a:t>
            </a:r>
            <a:r>
              <a:rPr lang="en-NZ" sz="20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whole budget cycle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, exhibiting many innovative practices </a:t>
            </a:r>
          </a:p>
          <a:p>
            <a:pPr algn="just"/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	Australia, New </a:t>
            </a:r>
            <a:r>
              <a:rPr lang="en-NZ" dirty="0">
                <a:cs typeface="Arial" panose="020B0604020202020204" pitchFamily="34" charset="0"/>
              </a:rPr>
              <a:t>Zealand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, the Philippines, the United Kingdom</a:t>
            </a:r>
          </a:p>
          <a:p>
            <a:pPr algn="just"/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A much more diverse group of countries perform well in aspects of </a:t>
            </a:r>
            <a:r>
              <a:rPr lang="en-NZ" sz="20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engagement by the executive branch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New Zealand, United Kingdom, Philippines, Mexico, Malaysia, Kyrgyz Republic, Ghana, Australia, South Korea, Canada, Ukraine, Japan</a:t>
            </a:r>
          </a:p>
          <a:p>
            <a:pPr lvl="1" algn="just"/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6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F33C2D-A08C-4148-B342-A5D5CFF52365}"/>
              </a:ext>
            </a:extLst>
          </p:cNvPr>
          <p:cNvSpPr txBox="1"/>
          <p:nvPr/>
        </p:nvSpPr>
        <p:spPr>
          <a:xfrm>
            <a:off x="840577" y="631344"/>
            <a:ext cx="746284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400" u="sng" dirty="0">
              <a:cs typeface="Arial" panose="020B0604020202020204" pitchFamily="34" charset="0"/>
            </a:endParaRPr>
          </a:p>
          <a:p>
            <a:pPr algn="ctr"/>
            <a:r>
              <a:rPr lang="en-NZ" sz="2400" dirty="0">
                <a:solidFill>
                  <a:srgbClr val="FF6900"/>
                </a:solidFill>
                <a:cs typeface="Arial" panose="020B0604020202020204" pitchFamily="34" charset="0"/>
              </a:rPr>
              <a:t>Most countries are:</a:t>
            </a:r>
          </a:p>
          <a:p>
            <a:pPr algn="ctr"/>
            <a:endParaRPr lang="en-NZ" sz="2400" u="sng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cs typeface="Arial" panose="020B0604020202020204" pitchFamily="34" charset="0"/>
              </a:rPr>
              <a:t>Not making effort to engage with </a:t>
            </a:r>
            <a:r>
              <a:rPr lang="en-NZ" sz="2400" dirty="0">
                <a:solidFill>
                  <a:srgbClr val="FB5308"/>
                </a:solidFill>
                <a:cs typeface="Arial" panose="020B0604020202020204" pitchFamily="34" charset="0"/>
              </a:rPr>
              <a:t>diverse set of citizens </a:t>
            </a:r>
            <a:r>
              <a:rPr lang="en-NZ" sz="2400" dirty="0">
                <a:cs typeface="Arial" panose="020B0604020202020204" pitchFamily="34" charset="0"/>
              </a:rPr>
              <a:t>and interests, </a:t>
            </a:r>
            <a:r>
              <a:rPr lang="en-NZ" sz="2400" dirty="0">
                <a:solidFill>
                  <a:srgbClr val="FB5308"/>
                </a:solidFill>
                <a:cs typeface="Arial" panose="020B0604020202020204" pitchFamily="34" charset="0"/>
              </a:rPr>
              <a:t>marginalized and vulnerable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solidFill>
                <a:srgbClr val="FB5308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cs typeface="Arial" panose="020B0604020202020204" pitchFamily="34" charset="0"/>
              </a:rPr>
              <a:t>Not providing </a:t>
            </a:r>
            <a:r>
              <a:rPr lang="en-NZ" sz="2400" dirty="0">
                <a:solidFill>
                  <a:srgbClr val="FB5308"/>
                </a:solidFill>
                <a:cs typeface="Arial" panose="020B0604020202020204" pitchFamily="34" charset="0"/>
              </a:rPr>
              <a:t>feedback</a:t>
            </a:r>
            <a:r>
              <a:rPr lang="en-NZ" sz="2400" dirty="0">
                <a:cs typeface="Arial" panose="020B0604020202020204" pitchFamily="34" charset="0"/>
              </a:rPr>
              <a:t> to the public on how their inputs were considered or used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6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3B938-7ACE-4F92-817D-551CBE3F1A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0000">
                <a:srgbClr val="FF6900"/>
              </a:gs>
              <a:gs pos="0">
                <a:srgbClr val="EA1D75"/>
              </a:gs>
              <a:gs pos="100000">
                <a:srgbClr val="FFB874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8640" rtlCol="0" anchor="ctr"/>
          <a:lstStyle/>
          <a:p>
            <a:pPr algn="r"/>
            <a:r>
              <a:rPr lang="en-US" sz="6600" dirty="0"/>
              <a:t>What can be measured can be improved.</a:t>
            </a:r>
          </a:p>
        </p:txBody>
      </p:sp>
    </p:spTree>
    <p:extLst>
      <p:ext uri="{BB962C8B-B14F-4D97-AF65-F5344CB8AC3E}">
        <p14:creationId xmlns:p14="http://schemas.microsoft.com/office/powerpoint/2010/main" val="3881568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365F5D-42FE-4F41-9DA4-9D64C9B55C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F9AAB-C206-4CC3-BCEF-AD1FE577EAD8}"/>
              </a:ext>
            </a:extLst>
          </p:cNvPr>
          <p:cNvSpPr txBox="1"/>
          <p:nvPr/>
        </p:nvSpPr>
        <p:spPr>
          <a:xfrm>
            <a:off x="629555" y="2143734"/>
            <a:ext cx="4955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know if the Budget is transparent?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D350DEA-06BE-4126-91A6-14E7B368A98B}"/>
              </a:ext>
            </a:extLst>
          </p:cNvPr>
          <p:cNvSpPr/>
          <p:nvPr/>
        </p:nvSpPr>
        <p:spPr>
          <a:xfrm>
            <a:off x="1838131" y="175148"/>
            <a:ext cx="7305869" cy="6923801"/>
          </a:xfrm>
          <a:prstGeom prst="triangle">
            <a:avLst>
              <a:gd name="adj" fmla="val 10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A6B37-5E7C-4EEE-988E-65CB9DCEEA47}"/>
              </a:ext>
            </a:extLst>
          </p:cNvPr>
          <p:cNvSpPr txBox="1"/>
          <p:nvPr/>
        </p:nvSpPr>
        <p:spPr>
          <a:xfrm>
            <a:off x="4414683" y="4764521"/>
            <a:ext cx="4505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6900"/>
                </a:solidFill>
              </a:rPr>
              <a:t>Public Expenditure and Financial Accountability (PEFA)</a:t>
            </a:r>
          </a:p>
        </p:txBody>
      </p:sp>
    </p:spTree>
    <p:extLst>
      <p:ext uri="{BB962C8B-B14F-4D97-AF65-F5344CB8AC3E}">
        <p14:creationId xmlns:p14="http://schemas.microsoft.com/office/powerpoint/2010/main" val="1924279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55A10E-F561-4F81-9064-17C290813B36}"/>
              </a:ext>
            </a:extLst>
          </p:cNvPr>
          <p:cNvSpPr txBox="1"/>
          <p:nvPr/>
        </p:nvSpPr>
        <p:spPr>
          <a:xfrm>
            <a:off x="589935" y="1277541"/>
            <a:ext cx="77281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Who?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PEFA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Secretariat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">
              <a:defRPr/>
            </a:pPr>
            <a:r>
              <a:rPr lang="en-US" dirty="0">
                <a:cs typeface="Calibri"/>
              </a:rPr>
              <a:t>Tool for assessing the status of public financial management and track changes over time. Version 2016 places greater emphasis on transparency and openness.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31 performance indicators that are further disaggregated into 94 dimensions.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03788-4BC1-4C88-B29A-4B608AB4EE35}"/>
              </a:ext>
            </a:extLst>
          </p:cNvPr>
          <p:cNvSpPr txBox="1"/>
          <p:nvPr/>
        </p:nvSpPr>
        <p:spPr>
          <a:xfrm>
            <a:off x="1720645" y="334297"/>
            <a:ext cx="5702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Expenditure and Financial Accountability </a:t>
            </a:r>
          </a:p>
        </p:txBody>
      </p:sp>
    </p:spTree>
    <p:extLst>
      <p:ext uri="{BB962C8B-B14F-4D97-AF65-F5344CB8AC3E}">
        <p14:creationId xmlns:p14="http://schemas.microsoft.com/office/powerpoint/2010/main" val="1548411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FF35F2-F671-4550-B0F3-0882A266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07" y="1366270"/>
            <a:ext cx="8486386" cy="45031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FCD77-B0E2-4FBA-A49D-D32A0B7D81FE}"/>
              </a:ext>
            </a:extLst>
          </p:cNvPr>
          <p:cNvSpPr txBox="1"/>
          <p:nvPr/>
        </p:nvSpPr>
        <p:spPr>
          <a:xfrm>
            <a:off x="1720645" y="334297"/>
            <a:ext cx="5702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Expenditure and Financial Accountability: Pillars</a:t>
            </a:r>
          </a:p>
        </p:txBody>
      </p:sp>
    </p:spTree>
    <p:extLst>
      <p:ext uri="{BB962C8B-B14F-4D97-AF65-F5344CB8AC3E}">
        <p14:creationId xmlns:p14="http://schemas.microsoft.com/office/powerpoint/2010/main" val="1908949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267B9-A32E-4991-9790-FEC0ED4AA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605"/>
            <a:ext cx="9218645" cy="5381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629C3A-B44B-4893-9579-FA009BEB8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1" y="0"/>
            <a:ext cx="13620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4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DF1239-DAB3-479C-BF91-0E4CCCB6A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544984"/>
              </p:ext>
            </p:extLst>
          </p:nvPr>
        </p:nvGraphicFramePr>
        <p:xfrm>
          <a:off x="1651591" y="15748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1929127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8556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Country </a:t>
                      </a:r>
                      <a:endParaRPr lang="en-US" dirty="0"/>
                    </a:p>
                  </a:txBody>
                  <a:tcP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Year</a:t>
                      </a:r>
                      <a:endParaRPr lang="en-US" dirty="0"/>
                    </a:p>
                  </a:txBody>
                  <a:tcPr>
                    <a:solidFill>
                      <a:srgbClr val="FF6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358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/>
                        <a:t>Cambodia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2011, 2015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97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Indonesia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2007, 2012, </a:t>
                      </a:r>
                      <a:r>
                        <a:rPr lang="es-MX" b="1" dirty="0"/>
                        <a:t>2017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06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Lao PDR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2006, 2010, </a:t>
                      </a:r>
                      <a:r>
                        <a:rPr lang="es-MX" b="1" dirty="0"/>
                        <a:t>2019 </a:t>
                      </a:r>
                      <a:r>
                        <a:rPr lang="es-MX" dirty="0"/>
                        <a:t>(Draft)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20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Mongolia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2015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568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Myanmar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2012 and </a:t>
                      </a:r>
                      <a:r>
                        <a:rPr lang="es-MX" dirty="0" err="1"/>
                        <a:t>Planned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65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/>
                        <a:t>Philippines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2010, </a:t>
                      </a:r>
                      <a:r>
                        <a:rPr lang="es-MX" b="1" dirty="0"/>
                        <a:t>2016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81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/>
                        <a:t>Thailand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2009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628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Timor-Leste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2007, 2010, 2014 and </a:t>
                      </a:r>
                      <a:r>
                        <a:rPr lang="es-MX" dirty="0" err="1"/>
                        <a:t>Planned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65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Vietnam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2013, </a:t>
                      </a:r>
                      <a:r>
                        <a:rPr lang="es-MX" b="1" dirty="0"/>
                        <a:t>2017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1314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1861181-3C2E-407D-A2C1-5825EA4F43C6}"/>
              </a:ext>
            </a:extLst>
          </p:cNvPr>
          <p:cNvSpPr txBox="1"/>
          <p:nvPr/>
        </p:nvSpPr>
        <p:spPr>
          <a:xfrm>
            <a:off x="1302633" y="334297"/>
            <a:ext cx="6979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Expenditure and Financial Accountability: In PEMNA Countries</a:t>
            </a:r>
          </a:p>
        </p:txBody>
      </p:sp>
    </p:spTree>
    <p:extLst>
      <p:ext uri="{BB962C8B-B14F-4D97-AF65-F5344CB8AC3E}">
        <p14:creationId xmlns:p14="http://schemas.microsoft.com/office/powerpoint/2010/main" val="3906463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FF723F-2984-C447-9F8C-249F446B3B79}"/>
              </a:ext>
            </a:extLst>
          </p:cNvPr>
          <p:cNvSpPr txBox="1"/>
          <p:nvPr/>
        </p:nvSpPr>
        <p:spPr>
          <a:xfrm>
            <a:off x="747294" y="1336210"/>
            <a:ext cx="29632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>
                <a:solidFill>
                  <a:schemeClr val="bg1"/>
                </a:solidFill>
                <a:latin typeface="Arial"/>
                <a:cs typeface="Arial"/>
              </a:rPr>
              <a:t>Stay</a:t>
            </a:r>
            <a:r>
              <a:rPr lang="es-ES" sz="3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Arial"/>
                <a:cs typeface="Arial"/>
              </a:rPr>
              <a:t>tuned</a:t>
            </a:r>
            <a:r>
              <a:rPr lang="es-ES" sz="3200" dirty="0">
                <a:solidFill>
                  <a:schemeClr val="bg1"/>
                </a:solidFill>
                <a:latin typeface="Arial"/>
                <a:cs typeface="Arial"/>
              </a:rPr>
              <a:t>!</a:t>
            </a: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www.fiscaltransparency.net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EA8D0-2829-4F4B-A0BD-58E0D593C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398" y="2206868"/>
            <a:ext cx="229469" cy="185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D3286-6C5A-D34C-BFAC-C669D66CF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69" y="2740608"/>
            <a:ext cx="144417" cy="222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D31198-17AA-7640-959A-14FF426EA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51" y="2461845"/>
            <a:ext cx="228353" cy="2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3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D77C2B-CDD9-479B-8B90-804DA3A7AE9C}"/>
              </a:ext>
            </a:extLst>
          </p:cNvPr>
          <p:cNvSpPr/>
          <p:nvPr/>
        </p:nvSpPr>
        <p:spPr>
          <a:xfrm>
            <a:off x="1152580" y="2844224"/>
            <a:ext cx="7882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err="1">
                <a:solidFill>
                  <a:srgbClr val="FF6900"/>
                </a:solidFill>
              </a:rPr>
              <a:t>How</a:t>
            </a:r>
            <a:r>
              <a:rPr lang="es-MX" sz="3200" dirty="0">
                <a:solidFill>
                  <a:srgbClr val="FF6900"/>
                </a:solidFill>
              </a:rPr>
              <a:t> do </a:t>
            </a:r>
            <a:r>
              <a:rPr lang="es-MX" sz="3200" dirty="0" err="1">
                <a:solidFill>
                  <a:srgbClr val="FF6900"/>
                </a:solidFill>
              </a:rPr>
              <a:t>we</a:t>
            </a:r>
            <a:r>
              <a:rPr lang="es-MX" sz="3200" dirty="0">
                <a:solidFill>
                  <a:srgbClr val="FF6900"/>
                </a:solidFill>
              </a:rPr>
              <a:t> </a:t>
            </a:r>
            <a:r>
              <a:rPr lang="es-MX" sz="3200" dirty="0" err="1">
                <a:solidFill>
                  <a:srgbClr val="FF6900"/>
                </a:solidFill>
              </a:rPr>
              <a:t>know</a:t>
            </a:r>
            <a:r>
              <a:rPr lang="es-MX" sz="3200" dirty="0">
                <a:solidFill>
                  <a:srgbClr val="FF6900"/>
                </a:solidFill>
              </a:rPr>
              <a:t> </a:t>
            </a:r>
            <a:r>
              <a:rPr lang="es-MX" sz="3200" dirty="0" err="1">
                <a:solidFill>
                  <a:srgbClr val="FF6900"/>
                </a:solidFill>
              </a:rPr>
              <a:t>if</a:t>
            </a:r>
            <a:r>
              <a:rPr lang="es-MX" sz="3200" dirty="0">
                <a:solidFill>
                  <a:srgbClr val="FF6900"/>
                </a:solidFill>
              </a:rPr>
              <a:t> </a:t>
            </a:r>
            <a:r>
              <a:rPr lang="es-MX" sz="3200" dirty="0" err="1">
                <a:solidFill>
                  <a:srgbClr val="FF6900"/>
                </a:solidFill>
              </a:rPr>
              <a:t>the</a:t>
            </a:r>
            <a:r>
              <a:rPr lang="es-MX" sz="3200" dirty="0">
                <a:solidFill>
                  <a:srgbClr val="FF6900"/>
                </a:solidFill>
              </a:rPr>
              <a:t> </a:t>
            </a:r>
            <a:r>
              <a:rPr lang="es-MX" sz="3200" dirty="0" err="1">
                <a:solidFill>
                  <a:srgbClr val="FF6900"/>
                </a:solidFill>
              </a:rPr>
              <a:t>budget</a:t>
            </a:r>
            <a:r>
              <a:rPr lang="es-MX" sz="3200" dirty="0">
                <a:solidFill>
                  <a:srgbClr val="FF6900"/>
                </a:solidFill>
              </a:rPr>
              <a:t> </a:t>
            </a:r>
            <a:r>
              <a:rPr lang="es-MX" sz="3200" dirty="0" err="1">
                <a:solidFill>
                  <a:srgbClr val="FF6900"/>
                </a:solidFill>
              </a:rPr>
              <a:t>is</a:t>
            </a:r>
            <a:r>
              <a:rPr lang="es-MX" sz="3200" dirty="0">
                <a:solidFill>
                  <a:srgbClr val="FF6900"/>
                </a:solidFill>
              </a:rPr>
              <a:t> </a:t>
            </a:r>
            <a:r>
              <a:rPr lang="es-MX" sz="3200" dirty="0" err="1">
                <a:solidFill>
                  <a:srgbClr val="FF6900"/>
                </a:solidFill>
              </a:rPr>
              <a:t>transparent</a:t>
            </a:r>
            <a:r>
              <a:rPr lang="es-MX" sz="3200" dirty="0">
                <a:solidFill>
                  <a:srgbClr val="FF6900"/>
                </a:solidFill>
              </a:rPr>
              <a:t>?</a:t>
            </a:r>
            <a:endParaRPr lang="en-US" sz="3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6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934D7F-49BE-42FF-9918-234CAE8ECAE7}"/>
              </a:ext>
            </a:extLst>
          </p:cNvPr>
          <p:cNvSpPr txBox="1"/>
          <p:nvPr/>
        </p:nvSpPr>
        <p:spPr>
          <a:xfrm>
            <a:off x="2000865" y="511277"/>
            <a:ext cx="5142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for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Fiscal Transparency</a:t>
            </a:r>
            <a:endParaRPr lang="en-US" sz="28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D4F7A-C5CC-4447-A7FB-AE79CFAF905E}"/>
              </a:ext>
            </a:extLst>
          </p:cNvPr>
          <p:cNvSpPr txBox="1"/>
          <p:nvPr/>
        </p:nvSpPr>
        <p:spPr>
          <a:xfrm>
            <a:off x="899652" y="2135234"/>
            <a:ext cx="734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400" dirty="0"/>
              <a:t>Fiscal Transparency </a:t>
            </a:r>
            <a:r>
              <a:rPr lang="es-MX" sz="2400" dirty="0" err="1"/>
              <a:t>Evaluation</a:t>
            </a:r>
            <a:r>
              <a:rPr lang="es-MX" sz="2400" dirty="0"/>
              <a:t> (FTE)</a:t>
            </a:r>
          </a:p>
          <a:p>
            <a:pPr marL="342900" indent="-342900">
              <a:buFont typeface="+mj-lt"/>
              <a:buAutoNum type="arabicPeriod"/>
            </a:pPr>
            <a:endParaRPr lang="es-MX" sz="2400" dirty="0"/>
          </a:p>
          <a:p>
            <a:pPr marL="342900" indent="-342900">
              <a:buFont typeface="+mj-lt"/>
              <a:buAutoNum type="arabicPeriod"/>
            </a:pPr>
            <a:r>
              <a:rPr lang="es-MX" sz="2400" dirty="0"/>
              <a:t>Open Budget </a:t>
            </a:r>
            <a:r>
              <a:rPr lang="es-MX" sz="2400" dirty="0" err="1"/>
              <a:t>Survey</a:t>
            </a:r>
            <a:endParaRPr lang="es-MX" sz="2400" dirty="0"/>
          </a:p>
          <a:p>
            <a:pPr marL="342900" indent="-342900">
              <a:buFont typeface="+mj-lt"/>
              <a:buAutoNum type="arabicPeriod"/>
            </a:pPr>
            <a:endParaRPr lang="es-MX" sz="2400" dirty="0"/>
          </a:p>
          <a:p>
            <a:pPr marL="342900" indent="-342900">
              <a:buFont typeface="+mj-lt"/>
              <a:buAutoNum type="arabicPeriod"/>
            </a:pPr>
            <a:r>
              <a:rPr lang="es-MX" sz="2400" dirty="0" err="1"/>
              <a:t>Public</a:t>
            </a:r>
            <a:r>
              <a:rPr lang="es-MX" sz="2400" dirty="0"/>
              <a:t> </a:t>
            </a:r>
            <a:r>
              <a:rPr lang="es-MX" sz="2400" dirty="0" err="1"/>
              <a:t>Expenditure</a:t>
            </a:r>
            <a:r>
              <a:rPr lang="es-MX" sz="2400" dirty="0"/>
              <a:t> and </a:t>
            </a:r>
            <a:r>
              <a:rPr lang="es-MX" sz="2400" dirty="0" err="1"/>
              <a:t>Financial</a:t>
            </a:r>
            <a:r>
              <a:rPr lang="es-MX" sz="2400" dirty="0"/>
              <a:t> </a:t>
            </a:r>
            <a:r>
              <a:rPr lang="es-MX" sz="2400" dirty="0" err="1"/>
              <a:t>Accountability</a:t>
            </a:r>
            <a:r>
              <a:rPr lang="es-MX" sz="2400" dirty="0"/>
              <a:t> (PEFA)</a:t>
            </a:r>
          </a:p>
          <a:p>
            <a:endParaRPr lang="es-MX" sz="2400" dirty="0"/>
          </a:p>
          <a:p>
            <a:pPr marL="342900" indent="-342900">
              <a:buFont typeface="+mj-lt"/>
              <a:buAutoNum type="arabicPeriod"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23420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365F5D-42FE-4F41-9DA4-9D64C9B55C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F9AAB-C206-4CC3-BCEF-AD1FE577EAD8}"/>
              </a:ext>
            </a:extLst>
          </p:cNvPr>
          <p:cNvSpPr txBox="1"/>
          <p:nvPr/>
        </p:nvSpPr>
        <p:spPr>
          <a:xfrm>
            <a:off x="629555" y="2143734"/>
            <a:ext cx="4955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know if the Budget is transparent?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D350DEA-06BE-4126-91A6-14E7B368A98B}"/>
              </a:ext>
            </a:extLst>
          </p:cNvPr>
          <p:cNvSpPr/>
          <p:nvPr/>
        </p:nvSpPr>
        <p:spPr>
          <a:xfrm>
            <a:off x="1838131" y="-65802"/>
            <a:ext cx="7305869" cy="6923801"/>
          </a:xfrm>
          <a:prstGeom prst="triangle">
            <a:avLst>
              <a:gd name="adj" fmla="val 10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A6B37-5E7C-4EEE-988E-65CB9DCEEA47}"/>
              </a:ext>
            </a:extLst>
          </p:cNvPr>
          <p:cNvSpPr txBox="1"/>
          <p:nvPr/>
        </p:nvSpPr>
        <p:spPr>
          <a:xfrm>
            <a:off x="4487432" y="4764521"/>
            <a:ext cx="3900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FF6900"/>
                </a:solidFill>
              </a:rPr>
              <a:t>Fiscal Transparency </a:t>
            </a:r>
            <a:r>
              <a:rPr lang="es-MX" sz="3600" dirty="0" err="1">
                <a:solidFill>
                  <a:srgbClr val="FF6900"/>
                </a:solidFill>
              </a:rPr>
              <a:t>Evaluation</a:t>
            </a:r>
            <a:endParaRPr lang="en-US" sz="3600" dirty="0">
              <a:solidFill>
                <a:srgbClr val="FF6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7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DDDF57-6285-4011-BD0F-6231E4FD14BE}"/>
              </a:ext>
            </a:extLst>
          </p:cNvPr>
          <p:cNvSpPr txBox="1"/>
          <p:nvPr/>
        </p:nvSpPr>
        <p:spPr>
          <a:xfrm>
            <a:off x="1720645" y="334297"/>
            <a:ext cx="570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Transparency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US" sz="28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88DAC-7A67-4BF7-BF10-D8CB761EAED2}"/>
              </a:ext>
            </a:extLst>
          </p:cNvPr>
          <p:cNvSpPr txBox="1"/>
          <p:nvPr/>
        </p:nvSpPr>
        <p:spPr>
          <a:xfrm>
            <a:off x="707922" y="1347020"/>
            <a:ext cx="77281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Who?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Monetary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Comprehensiveness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Universality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Specificity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and Unity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in interviews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8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DDDF57-6285-4011-BD0F-6231E4FD14BE}"/>
              </a:ext>
            </a:extLst>
          </p:cNvPr>
          <p:cNvSpPr txBox="1"/>
          <p:nvPr/>
        </p:nvSpPr>
        <p:spPr>
          <a:xfrm>
            <a:off x="1720645" y="334297"/>
            <a:ext cx="570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Transparency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US" sz="28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12C3C-676B-4703-902D-936FAC482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5"/>
          <a:stretch/>
        </p:blipFill>
        <p:spPr>
          <a:xfrm>
            <a:off x="865239" y="934228"/>
            <a:ext cx="7846142" cy="534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8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DF1239-DAB3-479C-BF91-0E4CCCB6A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862229"/>
              </p:ext>
            </p:extLst>
          </p:nvPr>
        </p:nvGraphicFramePr>
        <p:xfrm>
          <a:off x="1651591" y="1904409"/>
          <a:ext cx="6096000" cy="203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1929127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85568172"/>
                    </a:ext>
                  </a:extLst>
                </a:gridCol>
              </a:tblGrid>
              <a:tr h="615507">
                <a:tc>
                  <a:txBody>
                    <a:bodyPr/>
                    <a:lstStyle/>
                    <a:p>
                      <a:r>
                        <a:rPr lang="es-MX" dirty="0"/>
                        <a:t>Country </a:t>
                      </a:r>
                      <a:endParaRPr lang="en-US" dirty="0"/>
                    </a:p>
                  </a:txBody>
                  <a:tcPr anchor="ctr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Year</a:t>
                      </a:r>
                      <a:endParaRPr lang="en-US" dirty="0"/>
                    </a:p>
                  </a:txBody>
                  <a:tcPr anchor="ctr">
                    <a:solidFill>
                      <a:srgbClr val="FF6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358911"/>
                  </a:ext>
                </a:extLst>
              </a:tr>
              <a:tr h="1424172">
                <a:tc>
                  <a:txBody>
                    <a:bodyPr/>
                    <a:lstStyle/>
                    <a:p>
                      <a:r>
                        <a:rPr lang="es-MX" dirty="0" err="1"/>
                        <a:t>Philippines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2014 (</a:t>
                      </a:r>
                      <a:r>
                        <a:rPr lang="es-MX" dirty="0" err="1"/>
                        <a:t>published</a:t>
                      </a:r>
                      <a:r>
                        <a:rPr lang="es-MX" dirty="0"/>
                        <a:t> 2015)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81125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1861181-3C2E-407D-A2C1-5825EA4F43C6}"/>
              </a:ext>
            </a:extLst>
          </p:cNvPr>
          <p:cNvSpPr txBox="1"/>
          <p:nvPr/>
        </p:nvSpPr>
        <p:spPr>
          <a:xfrm>
            <a:off x="1302633" y="334297"/>
            <a:ext cx="6979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Transparency Evaluation: In PEMNA Countries</a:t>
            </a:r>
          </a:p>
        </p:txBody>
      </p:sp>
    </p:spTree>
    <p:extLst>
      <p:ext uri="{BB962C8B-B14F-4D97-AF65-F5344CB8AC3E}">
        <p14:creationId xmlns:p14="http://schemas.microsoft.com/office/powerpoint/2010/main" val="172568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365F5D-42FE-4F41-9DA4-9D64C9B55C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F9AAB-C206-4CC3-BCEF-AD1FE577EAD8}"/>
              </a:ext>
            </a:extLst>
          </p:cNvPr>
          <p:cNvSpPr txBox="1"/>
          <p:nvPr/>
        </p:nvSpPr>
        <p:spPr>
          <a:xfrm>
            <a:off x="629555" y="2143734"/>
            <a:ext cx="4955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know if the Budget is transparent?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D350DEA-06BE-4126-91A6-14E7B368A98B}"/>
              </a:ext>
            </a:extLst>
          </p:cNvPr>
          <p:cNvSpPr/>
          <p:nvPr/>
        </p:nvSpPr>
        <p:spPr>
          <a:xfrm>
            <a:off x="1838131" y="175148"/>
            <a:ext cx="7305869" cy="6923801"/>
          </a:xfrm>
          <a:prstGeom prst="triangle">
            <a:avLst>
              <a:gd name="adj" fmla="val 10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A6B37-5E7C-4EEE-988E-65CB9DCEEA47}"/>
              </a:ext>
            </a:extLst>
          </p:cNvPr>
          <p:cNvSpPr txBox="1"/>
          <p:nvPr/>
        </p:nvSpPr>
        <p:spPr>
          <a:xfrm>
            <a:off x="4414684" y="4764521"/>
            <a:ext cx="3972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FF6900"/>
                </a:solidFill>
              </a:rPr>
              <a:t>Open Budget </a:t>
            </a:r>
            <a:r>
              <a:rPr lang="es-MX" sz="3600" dirty="0" err="1">
                <a:solidFill>
                  <a:srgbClr val="FF6900"/>
                </a:solidFill>
              </a:rPr>
              <a:t>Survey</a:t>
            </a:r>
            <a:endParaRPr lang="en-US" sz="3600" dirty="0">
              <a:solidFill>
                <a:srgbClr val="FF6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98122"/>
      </p:ext>
    </p:extLst>
  </p:cSld>
  <p:clrMapOvr>
    <a:masterClrMapping/>
  </p:clrMapOvr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26290</TotalTime>
  <Words>663</Words>
  <Application>Microsoft Office PowerPoint</Application>
  <PresentationFormat>On-screen Show (4:3)</PresentationFormat>
  <Paragraphs>157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gift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Lorena Rivero</dc:creator>
  <cp:lastModifiedBy>Lorena Rivero</cp:lastModifiedBy>
  <cp:revision>965</cp:revision>
  <cp:lastPrinted>2017-02-10T02:14:13Z</cp:lastPrinted>
  <dcterms:created xsi:type="dcterms:W3CDTF">2015-03-01T23:52:29Z</dcterms:created>
  <dcterms:modified xsi:type="dcterms:W3CDTF">2019-03-13T01:29:34Z</dcterms:modified>
</cp:coreProperties>
</file>