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7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296" r:id="rId4"/>
    <p:sldId id="295" r:id="rId5"/>
    <p:sldId id="294" r:id="rId6"/>
    <p:sldId id="292" r:id="rId7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" initials="m" lastIdx="7" clrIdx="0">
    <p:extLst>
      <p:ext uri="{19B8F6BF-5375-455C-9EA6-DF929625EA0E}">
        <p15:presenceInfo xmlns:p15="http://schemas.microsoft.com/office/powerpoint/2012/main" userId="mihaela" providerId="None"/>
      </p:ext>
    </p:extLst>
  </p:cmAuthor>
  <p:cmAuthor id="2" name="xy" initials="xy" lastIdx="5" clrIdx="1">
    <p:extLst>
      <p:ext uri="{19B8F6BF-5375-455C-9EA6-DF929625EA0E}">
        <p15:presenceInfo xmlns:p15="http://schemas.microsoft.com/office/powerpoint/2012/main" userId="x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B3"/>
    <a:srgbClr val="0AB681"/>
    <a:srgbClr val="3304A8"/>
    <a:srgbClr val="FFCC99"/>
    <a:srgbClr val="66CCFF"/>
    <a:srgbClr val="9966FF"/>
    <a:srgbClr val="00CC00"/>
    <a:srgbClr val="A5074B"/>
    <a:srgbClr val="0F0365"/>
    <a:srgbClr val="CC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75907" autoAdjust="0"/>
  </p:normalViewPr>
  <p:slideViewPr>
    <p:cSldViewPr>
      <p:cViewPr varScale="1">
        <p:scale>
          <a:sx n="65" d="100"/>
          <a:sy n="65" d="100"/>
        </p:scale>
        <p:origin x="20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8C909DC-8132-4C6A-8745-7FB68A94094D}" type="datetimeFigureOut">
              <a:rPr lang="hr-HR"/>
              <a:pPr>
                <a:defRPr/>
              </a:pPr>
              <a:t>10.10.2018.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0946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4626" y="9370946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7011EB2-95E9-4369-805E-DAD677E100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2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11052CC-9856-4E40-BADC-AEBF4EB34A64}" type="datetimeFigureOut">
              <a:rPr lang="hr-HR"/>
              <a:pPr>
                <a:defRPr/>
              </a:pPr>
              <a:t>10.10.2018.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264" y="4687055"/>
            <a:ext cx="5389239" cy="4439368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0946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626" y="9370946"/>
            <a:ext cx="2919565" cy="49379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1269BAA-D163-432F-91A2-A7E564216E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81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269BAA-D163-432F-91A2-A7E564216E03}" type="slidenum">
              <a:rPr lang="hr-HR" smtClean="0"/>
              <a:pPr>
                <a:defRPr/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164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sr-Latn-R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7155" indent="-2835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4085" indent="-22681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718" indent="-22681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352" indent="-22681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4F6D64-F713-4007-B336-FF5BCBA61B29}" type="slidenum">
              <a:rPr lang="hr-HR" altLang="sr-Latn-RS" smtClean="0"/>
              <a:pPr/>
              <a:t>6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417433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50386-B903-4BA5-AAF2-E491856CCB0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787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8E84-9948-4C36-B9EB-3DD751966C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1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4BD7-4544-4027-8FE0-68F1B0356B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4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68DC-984B-48CD-8CA5-B95ED84C38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4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E2A1-A71B-4244-A71D-BC4CEDC440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002B-7B01-4EFF-96B8-02E8A91D42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70AB-8823-47CF-87D3-1D69DFE96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0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 dirty="0" smtClean="0"/>
              <a:t>www.ijf.hr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8993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D0D6-32F0-4AB6-9F85-3824543687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4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639C-275C-4A5E-800A-C76D78ACA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7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8F035AD-C59D-4CF1-A902-6BE07F43E5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6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016" y="3268472"/>
            <a:ext cx="8555688" cy="1143000"/>
          </a:xfrm>
        </p:spPr>
        <p:txBody>
          <a:bodyPr/>
          <a:lstStyle/>
          <a:p>
            <a:pPr algn="ctr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GIFT Stewards Meeting, Workshop and Learning Visit on Public Participation</a:t>
            </a:r>
            <a:b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28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ortugal, October 15-17, 2018</a:t>
            </a:r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0" noProof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0" noProof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noProof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384845" y="3600418"/>
            <a:ext cx="8298160" cy="1622108"/>
          </a:xfrm>
          <a:noFill/>
        </p:spPr>
        <p:txBody>
          <a:bodyPr>
            <a:normAutofit fontScale="92500" lnSpcReduction="10000"/>
          </a:bodyPr>
          <a:lstStyle/>
          <a:p>
            <a:pPr algn="ctr"/>
            <a:endParaRPr lang="en-US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b="0" noProof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Mihaela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Bronić 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Public Finance</a:t>
            </a:r>
          </a:p>
          <a:p>
            <a:pPr algn="ctr"/>
            <a:r>
              <a:rPr lang="en-US" sz="2400" b="0" noProof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Zagreb, Croatia</a:t>
            </a:r>
          </a:p>
          <a:p>
            <a:pPr algn="ctr"/>
            <a:endParaRPr lang="en-US" sz="2400" b="0" noProof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ts val="600"/>
              </a:spcBef>
            </a:pPr>
            <a:endParaRPr lang="en-US" sz="900" b="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550243" y="5084058"/>
            <a:ext cx="8132762" cy="115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28" y="5222526"/>
            <a:ext cx="2376264" cy="8707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2060848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IPF’s work has benefited from the GIFT‘s network by: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GIFT's resources such as public participation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from others experiences due to participating in the peer learning activities, workshops and using feedback provided by the Coordination Team…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IPF’s relationship with the Croatian  Ministry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0675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69269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836712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Public Finance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GIFT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5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2924944"/>
            <a:ext cx="8280920" cy="3238128"/>
          </a:xfrm>
        </p:spPr>
        <p:txBody>
          <a:bodyPr/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IPF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promotes online local budget transparency with the long-term project - annually measuring how many key local budget documents has each of 568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LGUs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published online</a:t>
            </a:r>
          </a:p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IPF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publishes 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newsletters, press releases, etc. (with downloadable excel tables for further use) and sends them to more than 2,000 email addresses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 articles, online and free of charge, in IPF’s journal „Public Sector Economics”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32656"/>
            <a:ext cx="734481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0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what extent information technologies, open data and digital tools have supported your efforts in increasing openness and public engagement? 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3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060848"/>
            <a:ext cx="8064896" cy="3886200"/>
          </a:xfrm>
        </p:spPr>
        <p:txBody>
          <a:bodyPr/>
          <a:lstStyle/>
          <a:p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examples at the national level are rare, but some do exist, e.g.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Experts Pre-Budget Consultations Through the Commission on Fiscal Policy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 and Social Council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multi-sectoral representatives give opinions on the Executive’s Budget Proposal and monitors implementation of the annual budget </a:t>
            </a:r>
          </a:p>
          <a:p>
            <a:pPr lvl="2"/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12474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Motivating citizens on budgets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3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268760"/>
            <a:ext cx="8892988" cy="4722453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Continuous promotion of local budget transparency</a:t>
            </a:r>
          </a:p>
          <a:p>
            <a:pPr lvl="3"/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OLBI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Guides to the Budget for the Citizens of the City of Zagreb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2018-2019 two additional projects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Money watch – civil society guarding the budget 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Institute Alternativa, Montenegro; the aim is to contribute to  fight against corruption by more efficient control of public spending	        </a:t>
            </a:r>
          </a:p>
          <a:p>
            <a:pPr lvl="3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citizens guides for CSO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executive branch 	</a:t>
            </a:r>
          </a:p>
          <a:p>
            <a:pPr lvl="3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budget school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policymakers, CSOs and media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WeBudget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from transparency to participation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„Ministry of Space“, Serbia aimed at </a:t>
            </a:r>
          </a:p>
          <a:p>
            <a:pPr lvl="3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creating visualization solutions for local budgets</a:t>
            </a:r>
          </a:p>
          <a:p>
            <a:pPr lvl="3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 of „budget schools“ in three cities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598" y="260648"/>
            <a:ext cx="734481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3108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organization's gift to GIFT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6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268413"/>
            <a:ext cx="7772400" cy="4419600"/>
          </a:xfrm>
        </p:spPr>
        <p:txBody>
          <a:bodyPr/>
          <a:lstStyle/>
          <a:p>
            <a:pPr eaLnBrk="1" hangingPunct="1"/>
            <a:endParaRPr lang="hr-HR" altLang="sr-Latn-R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sr-Latn-RS" sz="4800" dirty="0" smtClean="0">
                <a:solidFill>
                  <a:schemeClr val="accent1"/>
                </a:solidFill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Thank you </a:t>
            </a:r>
            <a:endParaRPr lang="hr-HR" altLang="sr-Latn-RS" sz="4800" dirty="0" smtClean="0">
              <a:solidFill>
                <a:schemeClr val="accent1"/>
              </a:solidFill>
              <a:latin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sr-Latn-RS" sz="4800" dirty="0" smtClean="0">
              <a:solidFill>
                <a:schemeClr val="accent1"/>
              </a:solidFill>
              <a:latin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>
              <a:buNone/>
            </a:pPr>
            <a:r>
              <a:rPr lang="en-GB" altLang="sr-Latn-RS" sz="2800" dirty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Your comments and suggestions are welcome</a:t>
            </a:r>
            <a:r>
              <a:rPr lang="en-US" altLang="sr-Latn-RS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… </a:t>
            </a:r>
            <a:endParaRPr lang="en-US" altLang="sr-Latn-R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sz="32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sz="32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sz="3200" dirty="0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86F12B-FF1C-4406-B37D-8B2D2301F27C}" type="slidenum">
              <a:rPr lang="hr-HR" altLang="sr-Latn-RS" sz="1400" smtClean="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hr-HR" altLang="sr-Latn-RS" sz="1400" smtClean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48" y="4437112"/>
            <a:ext cx="2520280" cy="1152128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6202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Ott - Bronic140217</Template>
  <TotalTime>18745</TotalTime>
  <Words>280</Words>
  <Application>Microsoft Office PowerPoint</Application>
  <PresentationFormat>On-screen Show (4:3)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Impact</vt:lpstr>
      <vt:lpstr>Tahoma</vt:lpstr>
      <vt:lpstr>Times New Roman</vt:lpstr>
      <vt:lpstr>Wingdings</vt:lpstr>
      <vt:lpstr>Newsprint</vt:lpstr>
      <vt:lpstr>          GIFT Stewards Meeting, Workshop and Learning Visit on Public Participation Portugal, October 15-17, 2018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APIS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novog Zakona o lokalnim izborima</dc:title>
  <dc:creator>apisit</dc:creator>
  <cp:lastModifiedBy>mihaela</cp:lastModifiedBy>
  <cp:revision>1622</cp:revision>
  <cp:lastPrinted>2018-07-10T08:37:37Z</cp:lastPrinted>
  <dcterms:created xsi:type="dcterms:W3CDTF">2013-04-05T08:40:20Z</dcterms:created>
  <dcterms:modified xsi:type="dcterms:W3CDTF">2018-10-10T21:14:55Z</dcterms:modified>
</cp:coreProperties>
</file>