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  <p:sldMasterId id="2147483717" r:id="rId2"/>
    <p:sldMasterId id="2147483662" r:id="rId3"/>
    <p:sldMasterId id="2147483674" r:id="rId4"/>
    <p:sldMasterId id="2147483686" r:id="rId5"/>
    <p:sldMasterId id="2147483715" r:id="rId6"/>
    <p:sldMasterId id="2147483696" r:id="rId7"/>
    <p:sldMasterId id="2147483721" r:id="rId8"/>
  </p:sldMasterIdLst>
  <p:notesMasterIdLst>
    <p:notesMasterId r:id="rId27"/>
  </p:notesMasterIdLst>
  <p:handoutMasterIdLst>
    <p:handoutMasterId r:id="rId28"/>
  </p:handoutMasterIdLst>
  <p:sldIdLst>
    <p:sldId id="256" r:id="rId9"/>
    <p:sldId id="258" r:id="rId10"/>
    <p:sldId id="272" r:id="rId11"/>
    <p:sldId id="285" r:id="rId12"/>
    <p:sldId id="286" r:id="rId13"/>
    <p:sldId id="278" r:id="rId14"/>
    <p:sldId id="279" r:id="rId15"/>
    <p:sldId id="280" r:id="rId16"/>
    <p:sldId id="283" r:id="rId17"/>
    <p:sldId id="284" r:id="rId18"/>
    <p:sldId id="260" r:id="rId19"/>
    <p:sldId id="265" r:id="rId20"/>
    <p:sldId id="268" r:id="rId21"/>
    <p:sldId id="267" r:id="rId22"/>
    <p:sldId id="269" r:id="rId23"/>
    <p:sldId id="270" r:id="rId24"/>
    <p:sldId id="271" r:id="rId25"/>
    <p:sldId id="264" r:id="rId26"/>
  </p:sldIdLst>
  <p:sldSz cx="9144000" cy="6858000" type="screen4x3"/>
  <p:notesSz cx="7010400" cy="92964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E34"/>
    <a:srgbClr val="FFA837"/>
    <a:srgbClr val="DE9231"/>
    <a:srgbClr val="FF6500"/>
    <a:srgbClr val="474847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6" autoAdjust="0"/>
    <p:restoredTop sz="90440" autoAdjust="0"/>
  </p:normalViewPr>
  <p:slideViewPr>
    <p:cSldViewPr snapToGrid="0" snapToObjects="1">
      <p:cViewPr varScale="1">
        <p:scale>
          <a:sx n="80" d="100"/>
          <a:sy n="80" d="100"/>
        </p:scale>
        <p:origin x="10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B78A7-A589-4D02-9958-BD667F5402A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DC047DD9-4487-4E2A-9BF8-DBD69E29A7EA}">
      <dgm:prSet phldrT="[Texto]" custT="1"/>
      <dgm:spPr/>
      <dgm:t>
        <a:bodyPr/>
        <a:lstStyle/>
        <a:p>
          <a:r>
            <a:rPr lang="es-UY" sz="1200" b="1" dirty="0"/>
            <a:t>2005. Gobierno de Cercanías</a:t>
          </a:r>
          <a:endParaRPr lang="es-UY" sz="1200" dirty="0"/>
        </a:p>
      </dgm:t>
    </dgm:pt>
    <dgm:pt modelId="{934B966F-ED58-4779-88D1-394B246C06FA}" type="parTrans" cxnId="{A552D3DB-1492-44A9-9961-C90A66206498}">
      <dgm:prSet/>
      <dgm:spPr/>
      <dgm:t>
        <a:bodyPr/>
        <a:lstStyle/>
        <a:p>
          <a:endParaRPr lang="es-UY"/>
        </a:p>
      </dgm:t>
    </dgm:pt>
    <dgm:pt modelId="{4DF16712-A448-4466-A8EC-364627427748}" type="sibTrans" cxnId="{A552D3DB-1492-44A9-9961-C90A66206498}">
      <dgm:prSet/>
      <dgm:spPr/>
      <dgm:t>
        <a:bodyPr/>
        <a:lstStyle/>
        <a:p>
          <a:endParaRPr lang="es-UY"/>
        </a:p>
      </dgm:t>
    </dgm:pt>
    <dgm:pt modelId="{3239E763-EE0B-4224-A7DE-93FD6DA66C20}">
      <dgm:prSet phldrT="[Texto]" custT="1"/>
      <dgm:spPr/>
      <dgm:t>
        <a:bodyPr/>
        <a:lstStyle/>
        <a:p>
          <a:r>
            <a:rPr lang="es-UY" sz="1200" b="1" dirty="0"/>
            <a:t>2008, Ley 18.381 de Acceso a la Información Pública </a:t>
          </a:r>
        </a:p>
      </dgm:t>
    </dgm:pt>
    <dgm:pt modelId="{023018D9-FACC-4684-AD75-449FCC9CC47D}" type="parTrans" cxnId="{A12DE648-9271-418F-8504-4E019A722DC9}">
      <dgm:prSet/>
      <dgm:spPr/>
      <dgm:t>
        <a:bodyPr/>
        <a:lstStyle/>
        <a:p>
          <a:endParaRPr lang="es-UY"/>
        </a:p>
      </dgm:t>
    </dgm:pt>
    <dgm:pt modelId="{AF17A3DF-046D-406E-9E5B-4E62CFA7AF00}" type="sibTrans" cxnId="{A12DE648-9271-418F-8504-4E019A722DC9}">
      <dgm:prSet/>
      <dgm:spPr/>
      <dgm:t>
        <a:bodyPr/>
        <a:lstStyle/>
        <a:p>
          <a:endParaRPr lang="es-UY"/>
        </a:p>
      </dgm:t>
    </dgm:pt>
    <dgm:pt modelId="{5A74DC21-D189-4325-8BEB-7242A3C682A2}">
      <dgm:prSet phldrT="[Texto]" custT="1"/>
      <dgm:spPr/>
      <dgm:t>
        <a:bodyPr/>
        <a:lstStyle/>
        <a:p>
          <a:r>
            <a:rPr lang="es-UY" sz="1200" b="1" dirty="0"/>
            <a:t>2014 . Uruguay país líder en Gobierno Digital. Reporte mundial de Gobierno Electrónico de Naciones Unidas. </a:t>
          </a:r>
          <a:endParaRPr lang="es-UY" sz="1200" dirty="0"/>
        </a:p>
      </dgm:t>
    </dgm:pt>
    <dgm:pt modelId="{40BEC502-B23E-4D64-8D6B-B02187525421}" type="parTrans" cxnId="{B3CA2336-4F82-4A91-991A-10F7C184850C}">
      <dgm:prSet/>
      <dgm:spPr/>
      <dgm:t>
        <a:bodyPr/>
        <a:lstStyle/>
        <a:p>
          <a:endParaRPr lang="es-UY"/>
        </a:p>
      </dgm:t>
    </dgm:pt>
    <dgm:pt modelId="{96ED3D6D-86D6-4768-9B34-CDE83DF6048C}" type="sibTrans" cxnId="{B3CA2336-4F82-4A91-991A-10F7C184850C}">
      <dgm:prSet/>
      <dgm:spPr/>
      <dgm:t>
        <a:bodyPr/>
        <a:lstStyle/>
        <a:p>
          <a:endParaRPr lang="es-UY"/>
        </a:p>
      </dgm:t>
    </dgm:pt>
    <dgm:pt modelId="{30C228A7-BCFB-46E7-A134-B8A547DE2F33}">
      <dgm:prSet phldrT="[Texto]" custT="1"/>
      <dgm:spPr/>
      <dgm:t>
        <a:bodyPr/>
        <a:lstStyle/>
        <a:p>
          <a:r>
            <a:rPr lang="es-UY" sz="1200" b="1" dirty="0"/>
            <a:t>2015, Agenda de gobierno abierto: Sociedad Civil, Academia y Estado. </a:t>
          </a:r>
          <a:endParaRPr lang="es-UY" sz="1200" dirty="0"/>
        </a:p>
      </dgm:t>
    </dgm:pt>
    <dgm:pt modelId="{B65FB093-0497-4858-9811-4AE87BD62672}" type="parTrans" cxnId="{FC9D25A6-6DE0-46FC-B5D4-4565006E709A}">
      <dgm:prSet/>
      <dgm:spPr/>
      <dgm:t>
        <a:bodyPr/>
        <a:lstStyle/>
        <a:p>
          <a:endParaRPr lang="es-UY"/>
        </a:p>
      </dgm:t>
    </dgm:pt>
    <dgm:pt modelId="{76E09534-0C69-4954-B58A-BD9C16A5C1BF}" type="sibTrans" cxnId="{FC9D25A6-6DE0-46FC-B5D4-4565006E709A}">
      <dgm:prSet/>
      <dgm:spPr/>
      <dgm:t>
        <a:bodyPr/>
        <a:lstStyle/>
        <a:p>
          <a:endParaRPr lang="es-UY"/>
        </a:p>
      </dgm:t>
    </dgm:pt>
    <dgm:pt modelId="{8DD217E6-ACF3-4A4F-9D9B-903F6DE24522}">
      <dgm:prSet phldrT="[Texto]"/>
      <dgm:spPr/>
      <dgm:t>
        <a:bodyPr/>
        <a:lstStyle/>
        <a:p>
          <a:endParaRPr lang="es-UY" dirty="0"/>
        </a:p>
      </dgm:t>
    </dgm:pt>
    <dgm:pt modelId="{AB8D638B-9CDB-4733-91F0-7467DB490E54}" type="parTrans" cxnId="{CB5E507A-1466-45CC-B5CB-D096A19466D1}">
      <dgm:prSet/>
      <dgm:spPr/>
      <dgm:t>
        <a:bodyPr/>
        <a:lstStyle/>
        <a:p>
          <a:endParaRPr lang="es-UY"/>
        </a:p>
      </dgm:t>
    </dgm:pt>
    <dgm:pt modelId="{C52E3060-CE86-46F1-B479-1F2E0A1985D4}" type="sibTrans" cxnId="{CB5E507A-1466-45CC-B5CB-D096A19466D1}">
      <dgm:prSet/>
      <dgm:spPr/>
      <dgm:t>
        <a:bodyPr/>
        <a:lstStyle/>
        <a:p>
          <a:endParaRPr lang="es-UY"/>
        </a:p>
      </dgm:t>
    </dgm:pt>
    <dgm:pt modelId="{154A230F-9B20-4DC1-87AD-6AACAF283864}">
      <dgm:prSet phldrT="[Texto]" custT="1"/>
      <dgm:spPr/>
      <dgm:t>
        <a:bodyPr/>
        <a:lstStyle/>
        <a:p>
          <a:r>
            <a:rPr lang="es-UY" sz="1200" b="1" dirty="0"/>
            <a:t>2016: obligación de publicar información en formato abierto Ley 19.355, Art. 82.</a:t>
          </a:r>
          <a:endParaRPr lang="es-UY" sz="1200" dirty="0"/>
        </a:p>
      </dgm:t>
    </dgm:pt>
    <dgm:pt modelId="{7E985F5B-3F9B-4B22-9B23-6E697D09FBBE}" type="parTrans" cxnId="{C09D2051-C234-40C3-AFE1-0C7966DE6194}">
      <dgm:prSet/>
      <dgm:spPr/>
      <dgm:t>
        <a:bodyPr/>
        <a:lstStyle/>
        <a:p>
          <a:endParaRPr lang="es-UY"/>
        </a:p>
      </dgm:t>
    </dgm:pt>
    <dgm:pt modelId="{E3AA14E4-C1E5-4098-A9EE-BD9D38090B15}" type="sibTrans" cxnId="{C09D2051-C234-40C3-AFE1-0C7966DE6194}">
      <dgm:prSet/>
      <dgm:spPr/>
      <dgm:t>
        <a:bodyPr/>
        <a:lstStyle/>
        <a:p>
          <a:endParaRPr lang="es-UY"/>
        </a:p>
      </dgm:t>
    </dgm:pt>
    <dgm:pt modelId="{6E38A75F-21C4-44BF-A91B-3213A07E3CE5}">
      <dgm:prSet phldrT="[Texto]" custT="1"/>
      <dgm:spPr>
        <a:solidFill>
          <a:schemeClr val="accent1">
            <a:hueOff val="0"/>
            <a:satOff val="0"/>
            <a:lumOff val="0"/>
            <a:alpha val="54000"/>
          </a:schemeClr>
        </a:solidFill>
      </dgm:spPr>
      <dgm:t>
        <a:bodyPr/>
        <a:lstStyle/>
        <a:p>
          <a:endParaRPr lang="es-UY" sz="3800" dirty="0"/>
        </a:p>
      </dgm:t>
    </dgm:pt>
    <dgm:pt modelId="{4E9E6BF5-9596-4101-B9DC-386DC0DD286E}" type="parTrans" cxnId="{C009625B-FD79-4A6A-8056-E97C82E56CB8}">
      <dgm:prSet/>
      <dgm:spPr/>
      <dgm:t>
        <a:bodyPr/>
        <a:lstStyle/>
        <a:p>
          <a:endParaRPr lang="es-UY"/>
        </a:p>
      </dgm:t>
    </dgm:pt>
    <dgm:pt modelId="{FF7106A6-6126-4F5C-8154-BC27A4F4AE35}" type="sibTrans" cxnId="{C009625B-FD79-4A6A-8056-E97C82E56CB8}">
      <dgm:prSet/>
      <dgm:spPr/>
      <dgm:t>
        <a:bodyPr/>
        <a:lstStyle/>
        <a:p>
          <a:endParaRPr lang="es-UY"/>
        </a:p>
      </dgm:t>
    </dgm:pt>
    <dgm:pt modelId="{2827908A-52C3-462D-B860-2F877B5AC39A}">
      <dgm:prSet phldrT="[Texto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Y" sz="1600" dirty="0"/>
        </a:p>
      </dgm:t>
    </dgm:pt>
    <dgm:pt modelId="{718C69E3-7197-4F9C-A648-5C286E5D91E8}" type="parTrans" cxnId="{C1C08CF1-D87F-492E-8FEA-D4401A465570}">
      <dgm:prSet/>
      <dgm:spPr/>
      <dgm:t>
        <a:bodyPr/>
        <a:lstStyle/>
        <a:p>
          <a:endParaRPr lang="es-UY"/>
        </a:p>
      </dgm:t>
    </dgm:pt>
    <dgm:pt modelId="{D22727E4-DE29-4925-9873-BD1F7E3B28F9}" type="sibTrans" cxnId="{C1C08CF1-D87F-492E-8FEA-D4401A465570}">
      <dgm:prSet/>
      <dgm:spPr/>
      <dgm:t>
        <a:bodyPr/>
        <a:lstStyle/>
        <a:p>
          <a:endParaRPr lang="es-UY"/>
        </a:p>
      </dgm:t>
    </dgm:pt>
    <dgm:pt modelId="{4DC1DB72-9DCD-4632-B902-FDFF5DEA08C9}" type="pres">
      <dgm:prSet presAssocID="{90CB78A7-A589-4D02-9958-BD667F5402AC}" presName="cycle" presStyleCnt="0">
        <dgm:presLayoutVars>
          <dgm:dir/>
          <dgm:resizeHandles val="exact"/>
        </dgm:presLayoutVars>
      </dgm:prSet>
      <dgm:spPr/>
    </dgm:pt>
    <dgm:pt modelId="{9A82AE77-9B10-43A3-A074-ACAC4D410C16}" type="pres">
      <dgm:prSet presAssocID="{DC047DD9-4487-4E2A-9BF8-DBD69E29A7EA}" presName="node" presStyleLbl="node1" presStyleIdx="0" presStyleCnt="8" custScaleX="118229" custRadScaleRad="99564" custRadScaleInc="-21873">
        <dgm:presLayoutVars>
          <dgm:bulletEnabled val="1"/>
        </dgm:presLayoutVars>
      </dgm:prSet>
      <dgm:spPr/>
    </dgm:pt>
    <dgm:pt modelId="{249B3F9D-673F-4546-A99D-1A799DA5506A}" type="pres">
      <dgm:prSet presAssocID="{4DF16712-A448-4466-A8EC-364627427748}" presName="sibTrans" presStyleLbl="sibTrans2D1" presStyleIdx="0" presStyleCnt="8"/>
      <dgm:spPr/>
    </dgm:pt>
    <dgm:pt modelId="{33293D5C-8F54-4673-9B5A-56C30BB60C8B}" type="pres">
      <dgm:prSet presAssocID="{4DF16712-A448-4466-A8EC-364627427748}" presName="connectorText" presStyleLbl="sibTrans2D1" presStyleIdx="0" presStyleCnt="8"/>
      <dgm:spPr/>
    </dgm:pt>
    <dgm:pt modelId="{E13EA2C8-2CD1-45FF-918E-16773E26E214}" type="pres">
      <dgm:prSet presAssocID="{2827908A-52C3-462D-B860-2F877B5AC39A}" presName="node" presStyleLbl="node1" presStyleIdx="1" presStyleCnt="8" custScaleX="118229" custRadScaleRad="108804" custRadScaleInc="4872">
        <dgm:presLayoutVars>
          <dgm:bulletEnabled val="1"/>
        </dgm:presLayoutVars>
      </dgm:prSet>
      <dgm:spPr/>
    </dgm:pt>
    <dgm:pt modelId="{3B7AA540-040D-4063-A536-6F2BD4C4AC0E}" type="pres">
      <dgm:prSet presAssocID="{D22727E4-DE29-4925-9873-BD1F7E3B28F9}" presName="sibTrans" presStyleLbl="sibTrans2D1" presStyleIdx="1" presStyleCnt="8"/>
      <dgm:spPr/>
    </dgm:pt>
    <dgm:pt modelId="{772487D9-98C7-41FC-9389-FFD7096A08C0}" type="pres">
      <dgm:prSet presAssocID="{D22727E4-DE29-4925-9873-BD1F7E3B28F9}" presName="connectorText" presStyleLbl="sibTrans2D1" presStyleIdx="1" presStyleCnt="8"/>
      <dgm:spPr/>
    </dgm:pt>
    <dgm:pt modelId="{6A1D3BBE-0433-47E7-8E92-45DFD84BA9E5}" type="pres">
      <dgm:prSet presAssocID="{3239E763-EE0B-4224-A7DE-93FD6DA66C20}" presName="node" presStyleLbl="node1" presStyleIdx="2" presStyleCnt="8" custScaleX="151308" custScaleY="102535" custRadScaleRad="129026" custRadScaleInc="10253">
        <dgm:presLayoutVars>
          <dgm:bulletEnabled val="1"/>
        </dgm:presLayoutVars>
      </dgm:prSet>
      <dgm:spPr/>
    </dgm:pt>
    <dgm:pt modelId="{51ED3C96-2E48-431B-945D-F084D9275DFF}" type="pres">
      <dgm:prSet presAssocID="{AF17A3DF-046D-406E-9E5B-4E62CFA7AF00}" presName="sibTrans" presStyleLbl="sibTrans2D1" presStyleIdx="2" presStyleCnt="8"/>
      <dgm:spPr/>
    </dgm:pt>
    <dgm:pt modelId="{4EA220FE-B46D-4ECD-B06C-85E60948183A}" type="pres">
      <dgm:prSet presAssocID="{AF17A3DF-046D-406E-9E5B-4E62CFA7AF00}" presName="connectorText" presStyleLbl="sibTrans2D1" presStyleIdx="2" presStyleCnt="8"/>
      <dgm:spPr/>
    </dgm:pt>
    <dgm:pt modelId="{5D194F03-C301-48A0-B2D5-5C523855EAB6}" type="pres">
      <dgm:prSet presAssocID="{5A74DC21-D189-4325-8BEB-7242A3C682A2}" presName="node" presStyleLbl="node1" presStyleIdx="3" presStyleCnt="8" custScaleX="165885" custScaleY="133468" custRadScaleRad="111737" custRadScaleInc="-20971">
        <dgm:presLayoutVars>
          <dgm:bulletEnabled val="1"/>
        </dgm:presLayoutVars>
      </dgm:prSet>
      <dgm:spPr/>
    </dgm:pt>
    <dgm:pt modelId="{8F41F495-BF3C-4491-90B5-EBB30319E8E2}" type="pres">
      <dgm:prSet presAssocID="{96ED3D6D-86D6-4768-9B34-CDE83DF6048C}" presName="sibTrans" presStyleLbl="sibTrans2D1" presStyleIdx="3" presStyleCnt="8"/>
      <dgm:spPr/>
    </dgm:pt>
    <dgm:pt modelId="{4000F217-4357-4208-B7CF-D871BDE78CE3}" type="pres">
      <dgm:prSet presAssocID="{96ED3D6D-86D6-4768-9B34-CDE83DF6048C}" presName="connectorText" presStyleLbl="sibTrans2D1" presStyleIdx="3" presStyleCnt="8"/>
      <dgm:spPr/>
    </dgm:pt>
    <dgm:pt modelId="{0828286D-20E2-4C38-AA5E-21F08BA3090D}" type="pres">
      <dgm:prSet presAssocID="{30C228A7-BCFB-46E7-A134-B8A547DE2F33}" presName="node" presStyleLbl="node1" presStyleIdx="4" presStyleCnt="8" custScaleX="139844" custRadScaleRad="110759" custRadScaleInc="19486">
        <dgm:presLayoutVars>
          <dgm:bulletEnabled val="1"/>
        </dgm:presLayoutVars>
      </dgm:prSet>
      <dgm:spPr/>
    </dgm:pt>
    <dgm:pt modelId="{9BCF995A-B22F-4058-96FC-600997031B52}" type="pres">
      <dgm:prSet presAssocID="{76E09534-0C69-4954-B58A-BD9C16A5C1BF}" presName="sibTrans" presStyleLbl="sibTrans2D1" presStyleIdx="4" presStyleCnt="8"/>
      <dgm:spPr/>
    </dgm:pt>
    <dgm:pt modelId="{3E22432C-FC1E-41A9-ABA8-6D9679C51244}" type="pres">
      <dgm:prSet presAssocID="{76E09534-0C69-4954-B58A-BD9C16A5C1BF}" presName="connectorText" presStyleLbl="sibTrans2D1" presStyleIdx="4" presStyleCnt="8"/>
      <dgm:spPr/>
    </dgm:pt>
    <dgm:pt modelId="{6C728CDC-718F-45E0-9826-CABCF1F332D7}" type="pres">
      <dgm:prSet presAssocID="{8DD217E6-ACF3-4A4F-9D9B-903F6DE24522}" presName="node" presStyleLbl="node1" presStyleIdx="5" presStyleCnt="8" custRadScaleRad="147975" custRadScaleInc="10855">
        <dgm:presLayoutVars>
          <dgm:bulletEnabled val="1"/>
        </dgm:presLayoutVars>
      </dgm:prSet>
      <dgm:spPr/>
    </dgm:pt>
    <dgm:pt modelId="{62C2A011-ADF6-4D38-89DE-3F281D8C1F80}" type="pres">
      <dgm:prSet presAssocID="{C52E3060-CE86-46F1-B479-1F2E0A1985D4}" presName="sibTrans" presStyleLbl="sibTrans2D1" presStyleIdx="5" presStyleCnt="8" custLinFactNeighborX="9655" custLinFactNeighborY="-32123"/>
      <dgm:spPr/>
    </dgm:pt>
    <dgm:pt modelId="{CCF48986-4476-4193-A35E-12F41829BE1A}" type="pres">
      <dgm:prSet presAssocID="{C52E3060-CE86-46F1-B479-1F2E0A1985D4}" presName="connectorText" presStyleLbl="sibTrans2D1" presStyleIdx="5" presStyleCnt="8"/>
      <dgm:spPr/>
    </dgm:pt>
    <dgm:pt modelId="{AE1720B4-2836-481E-A5AE-D4542600DC08}" type="pres">
      <dgm:prSet presAssocID="{154A230F-9B20-4DC1-87AD-6AACAF283864}" presName="node" presStyleLbl="node1" presStyleIdx="6" presStyleCnt="8" custScaleX="137076" custScaleY="135997" custRadScaleRad="141492" custRadScaleInc="-2013">
        <dgm:presLayoutVars>
          <dgm:bulletEnabled val="1"/>
        </dgm:presLayoutVars>
      </dgm:prSet>
      <dgm:spPr/>
    </dgm:pt>
    <dgm:pt modelId="{EBF39538-D4E6-45FC-8A6E-19313B224877}" type="pres">
      <dgm:prSet presAssocID="{E3AA14E4-C1E5-4098-A9EE-BD9D38090B15}" presName="sibTrans" presStyleLbl="sibTrans2D1" presStyleIdx="6" presStyleCnt="8"/>
      <dgm:spPr/>
    </dgm:pt>
    <dgm:pt modelId="{D065FD02-A3A4-433F-A3CD-5922702E82D9}" type="pres">
      <dgm:prSet presAssocID="{E3AA14E4-C1E5-4098-A9EE-BD9D38090B15}" presName="connectorText" presStyleLbl="sibTrans2D1" presStyleIdx="6" presStyleCnt="8"/>
      <dgm:spPr/>
    </dgm:pt>
    <dgm:pt modelId="{05585FF7-BE31-4BAF-9EF2-A1952EBCFC92}" type="pres">
      <dgm:prSet presAssocID="{6E38A75F-21C4-44BF-A91B-3213A07E3CE5}" presName="node" presStyleLbl="node1" presStyleIdx="7" presStyleCnt="8" custScaleX="132104" custScaleY="107776" custRadScaleRad="150116" custRadScaleInc="-41409">
        <dgm:presLayoutVars>
          <dgm:bulletEnabled val="1"/>
        </dgm:presLayoutVars>
      </dgm:prSet>
      <dgm:spPr/>
    </dgm:pt>
    <dgm:pt modelId="{3FFC5AEF-C7C0-45E8-9422-1E354360F3C5}" type="pres">
      <dgm:prSet presAssocID="{FF7106A6-6126-4F5C-8154-BC27A4F4AE35}" presName="sibTrans" presStyleLbl="sibTrans2D1" presStyleIdx="7" presStyleCnt="8"/>
      <dgm:spPr/>
    </dgm:pt>
    <dgm:pt modelId="{8DA4223C-96DC-4D88-BEF2-BB0A04A9B788}" type="pres">
      <dgm:prSet presAssocID="{FF7106A6-6126-4F5C-8154-BC27A4F4AE35}" presName="connectorText" presStyleLbl="sibTrans2D1" presStyleIdx="7" presStyleCnt="8"/>
      <dgm:spPr/>
    </dgm:pt>
  </dgm:ptLst>
  <dgm:cxnLst>
    <dgm:cxn modelId="{C09D2051-C234-40C3-AFE1-0C7966DE6194}" srcId="{90CB78A7-A589-4D02-9958-BD667F5402AC}" destId="{154A230F-9B20-4DC1-87AD-6AACAF283864}" srcOrd="6" destOrd="0" parTransId="{7E985F5B-3F9B-4B22-9B23-6E697D09FBBE}" sibTransId="{E3AA14E4-C1E5-4098-A9EE-BD9D38090B15}"/>
    <dgm:cxn modelId="{3FFFD4AB-E98E-42DD-85FC-D9DD49251AE8}" type="presOf" srcId="{4DF16712-A448-4466-A8EC-364627427748}" destId="{33293D5C-8F54-4673-9B5A-56C30BB60C8B}" srcOrd="1" destOrd="0" presId="urn:microsoft.com/office/officeart/2005/8/layout/cycle2"/>
    <dgm:cxn modelId="{FBD2BC14-06F8-4260-984C-9E84CC0AC77E}" type="presOf" srcId="{6E38A75F-21C4-44BF-A91B-3213A07E3CE5}" destId="{05585FF7-BE31-4BAF-9EF2-A1952EBCFC92}" srcOrd="0" destOrd="0" presId="urn:microsoft.com/office/officeart/2005/8/layout/cycle2"/>
    <dgm:cxn modelId="{7CE9D6EE-3011-4F32-9A93-590DEB8E0D00}" type="presOf" srcId="{FF7106A6-6126-4F5C-8154-BC27A4F4AE35}" destId="{8DA4223C-96DC-4D88-BEF2-BB0A04A9B788}" srcOrd="1" destOrd="0" presId="urn:microsoft.com/office/officeart/2005/8/layout/cycle2"/>
    <dgm:cxn modelId="{5A4F272C-AC9D-4EF6-901F-85F418880D0F}" type="presOf" srcId="{76E09534-0C69-4954-B58A-BD9C16A5C1BF}" destId="{9BCF995A-B22F-4058-96FC-600997031B52}" srcOrd="0" destOrd="0" presId="urn:microsoft.com/office/officeart/2005/8/layout/cycle2"/>
    <dgm:cxn modelId="{6E628CEC-A9C1-472F-820A-D9F6FA74A1E7}" type="presOf" srcId="{FF7106A6-6126-4F5C-8154-BC27A4F4AE35}" destId="{3FFC5AEF-C7C0-45E8-9422-1E354360F3C5}" srcOrd="0" destOrd="0" presId="urn:microsoft.com/office/officeart/2005/8/layout/cycle2"/>
    <dgm:cxn modelId="{A552D3DB-1492-44A9-9961-C90A66206498}" srcId="{90CB78A7-A589-4D02-9958-BD667F5402AC}" destId="{DC047DD9-4487-4E2A-9BF8-DBD69E29A7EA}" srcOrd="0" destOrd="0" parTransId="{934B966F-ED58-4779-88D1-394B246C06FA}" sibTransId="{4DF16712-A448-4466-A8EC-364627427748}"/>
    <dgm:cxn modelId="{5BD6C7EA-8673-4578-B3C0-3DC488948AB7}" type="presOf" srcId="{76E09534-0C69-4954-B58A-BD9C16A5C1BF}" destId="{3E22432C-FC1E-41A9-ABA8-6D9679C51244}" srcOrd="1" destOrd="0" presId="urn:microsoft.com/office/officeart/2005/8/layout/cycle2"/>
    <dgm:cxn modelId="{D767EAB2-121D-46B5-8819-EC76272A6F66}" type="presOf" srcId="{E3AA14E4-C1E5-4098-A9EE-BD9D38090B15}" destId="{EBF39538-D4E6-45FC-8A6E-19313B224877}" srcOrd="0" destOrd="0" presId="urn:microsoft.com/office/officeart/2005/8/layout/cycle2"/>
    <dgm:cxn modelId="{FCE7F1BD-85BE-496C-977A-15268C3618BA}" type="presOf" srcId="{AF17A3DF-046D-406E-9E5B-4E62CFA7AF00}" destId="{51ED3C96-2E48-431B-945D-F084D9275DFF}" srcOrd="0" destOrd="0" presId="urn:microsoft.com/office/officeart/2005/8/layout/cycle2"/>
    <dgm:cxn modelId="{FC9D25A6-6DE0-46FC-B5D4-4565006E709A}" srcId="{90CB78A7-A589-4D02-9958-BD667F5402AC}" destId="{30C228A7-BCFB-46E7-A134-B8A547DE2F33}" srcOrd="4" destOrd="0" parTransId="{B65FB093-0497-4858-9811-4AE87BD62672}" sibTransId="{76E09534-0C69-4954-B58A-BD9C16A5C1BF}"/>
    <dgm:cxn modelId="{A1D363CD-27ED-4A31-8F13-6C730072F98F}" type="presOf" srcId="{96ED3D6D-86D6-4768-9B34-CDE83DF6048C}" destId="{8F41F495-BF3C-4491-90B5-EBB30319E8E2}" srcOrd="0" destOrd="0" presId="urn:microsoft.com/office/officeart/2005/8/layout/cycle2"/>
    <dgm:cxn modelId="{DA2A3ED4-1868-47B9-B7A6-D062BE1FAE72}" type="presOf" srcId="{D22727E4-DE29-4925-9873-BD1F7E3B28F9}" destId="{772487D9-98C7-41FC-9389-FFD7096A08C0}" srcOrd="1" destOrd="0" presId="urn:microsoft.com/office/officeart/2005/8/layout/cycle2"/>
    <dgm:cxn modelId="{FBCAB3AB-2511-4AE8-AECB-F6BE25A6FD93}" type="presOf" srcId="{154A230F-9B20-4DC1-87AD-6AACAF283864}" destId="{AE1720B4-2836-481E-A5AE-D4542600DC08}" srcOrd="0" destOrd="0" presId="urn:microsoft.com/office/officeart/2005/8/layout/cycle2"/>
    <dgm:cxn modelId="{30455CFD-876A-4ABE-A361-3B90D08CB471}" type="presOf" srcId="{2827908A-52C3-462D-B860-2F877B5AC39A}" destId="{E13EA2C8-2CD1-45FF-918E-16773E26E214}" srcOrd="0" destOrd="0" presId="urn:microsoft.com/office/officeart/2005/8/layout/cycle2"/>
    <dgm:cxn modelId="{EFD38460-2614-4C43-A63A-14E43DA1D6A1}" type="presOf" srcId="{96ED3D6D-86D6-4768-9B34-CDE83DF6048C}" destId="{4000F217-4357-4208-B7CF-D871BDE78CE3}" srcOrd="1" destOrd="0" presId="urn:microsoft.com/office/officeart/2005/8/layout/cycle2"/>
    <dgm:cxn modelId="{12BD9FB5-F39E-4018-B7A1-A2AC3EF9D607}" type="presOf" srcId="{90CB78A7-A589-4D02-9958-BD667F5402AC}" destId="{4DC1DB72-9DCD-4632-B902-FDFF5DEA08C9}" srcOrd="0" destOrd="0" presId="urn:microsoft.com/office/officeart/2005/8/layout/cycle2"/>
    <dgm:cxn modelId="{58B5B563-B6E0-401C-97AF-722979C32887}" type="presOf" srcId="{AF17A3DF-046D-406E-9E5B-4E62CFA7AF00}" destId="{4EA220FE-B46D-4ECD-B06C-85E60948183A}" srcOrd="1" destOrd="0" presId="urn:microsoft.com/office/officeart/2005/8/layout/cycle2"/>
    <dgm:cxn modelId="{84253A4A-7D85-405B-A8AC-F027CB350E09}" type="presOf" srcId="{C52E3060-CE86-46F1-B479-1F2E0A1985D4}" destId="{62C2A011-ADF6-4D38-89DE-3F281D8C1F80}" srcOrd="0" destOrd="0" presId="urn:microsoft.com/office/officeart/2005/8/layout/cycle2"/>
    <dgm:cxn modelId="{F64E7904-D8E7-4C43-A899-558F2DA9AD03}" type="presOf" srcId="{30C228A7-BCFB-46E7-A134-B8A547DE2F33}" destId="{0828286D-20E2-4C38-AA5E-21F08BA3090D}" srcOrd="0" destOrd="0" presId="urn:microsoft.com/office/officeart/2005/8/layout/cycle2"/>
    <dgm:cxn modelId="{F220DE98-247A-485F-84EE-870353DCA4DF}" type="presOf" srcId="{8DD217E6-ACF3-4A4F-9D9B-903F6DE24522}" destId="{6C728CDC-718F-45E0-9826-CABCF1F332D7}" srcOrd="0" destOrd="0" presId="urn:microsoft.com/office/officeart/2005/8/layout/cycle2"/>
    <dgm:cxn modelId="{1500141A-68CC-40C6-B840-7636D4716A39}" type="presOf" srcId="{C52E3060-CE86-46F1-B479-1F2E0A1985D4}" destId="{CCF48986-4476-4193-A35E-12F41829BE1A}" srcOrd="1" destOrd="0" presId="urn:microsoft.com/office/officeart/2005/8/layout/cycle2"/>
    <dgm:cxn modelId="{63189338-C453-4568-9FF2-3894BBB27876}" type="presOf" srcId="{E3AA14E4-C1E5-4098-A9EE-BD9D38090B15}" destId="{D065FD02-A3A4-433F-A3CD-5922702E82D9}" srcOrd="1" destOrd="0" presId="urn:microsoft.com/office/officeart/2005/8/layout/cycle2"/>
    <dgm:cxn modelId="{8FEFB6FE-D219-40EA-8BFC-9C22B93E5584}" type="presOf" srcId="{5A74DC21-D189-4325-8BEB-7242A3C682A2}" destId="{5D194F03-C301-48A0-B2D5-5C523855EAB6}" srcOrd="0" destOrd="0" presId="urn:microsoft.com/office/officeart/2005/8/layout/cycle2"/>
    <dgm:cxn modelId="{086F8B16-3588-4E71-9FE0-A89ED55F95DC}" type="presOf" srcId="{4DF16712-A448-4466-A8EC-364627427748}" destId="{249B3F9D-673F-4546-A99D-1A799DA5506A}" srcOrd="0" destOrd="0" presId="urn:microsoft.com/office/officeart/2005/8/layout/cycle2"/>
    <dgm:cxn modelId="{B3CA2336-4F82-4A91-991A-10F7C184850C}" srcId="{90CB78A7-A589-4D02-9958-BD667F5402AC}" destId="{5A74DC21-D189-4325-8BEB-7242A3C682A2}" srcOrd="3" destOrd="0" parTransId="{40BEC502-B23E-4D64-8D6B-B02187525421}" sibTransId="{96ED3D6D-86D6-4768-9B34-CDE83DF6048C}"/>
    <dgm:cxn modelId="{A12DE648-9271-418F-8504-4E019A722DC9}" srcId="{90CB78A7-A589-4D02-9958-BD667F5402AC}" destId="{3239E763-EE0B-4224-A7DE-93FD6DA66C20}" srcOrd="2" destOrd="0" parTransId="{023018D9-FACC-4684-AD75-449FCC9CC47D}" sibTransId="{AF17A3DF-046D-406E-9E5B-4E62CFA7AF00}"/>
    <dgm:cxn modelId="{E6F0F561-362C-4394-BA50-ED09D3799C29}" type="presOf" srcId="{DC047DD9-4487-4E2A-9BF8-DBD69E29A7EA}" destId="{9A82AE77-9B10-43A3-A074-ACAC4D410C16}" srcOrd="0" destOrd="0" presId="urn:microsoft.com/office/officeart/2005/8/layout/cycle2"/>
    <dgm:cxn modelId="{C009625B-FD79-4A6A-8056-E97C82E56CB8}" srcId="{90CB78A7-A589-4D02-9958-BD667F5402AC}" destId="{6E38A75F-21C4-44BF-A91B-3213A07E3CE5}" srcOrd="7" destOrd="0" parTransId="{4E9E6BF5-9596-4101-B9DC-386DC0DD286E}" sibTransId="{FF7106A6-6126-4F5C-8154-BC27A4F4AE35}"/>
    <dgm:cxn modelId="{75A7D3F6-CB54-4889-9487-BE207F58B82B}" type="presOf" srcId="{D22727E4-DE29-4925-9873-BD1F7E3B28F9}" destId="{3B7AA540-040D-4063-A536-6F2BD4C4AC0E}" srcOrd="0" destOrd="0" presId="urn:microsoft.com/office/officeart/2005/8/layout/cycle2"/>
    <dgm:cxn modelId="{EB62E6B2-C13E-4AD1-B24D-75DAB0747322}" type="presOf" srcId="{3239E763-EE0B-4224-A7DE-93FD6DA66C20}" destId="{6A1D3BBE-0433-47E7-8E92-45DFD84BA9E5}" srcOrd="0" destOrd="0" presId="urn:microsoft.com/office/officeart/2005/8/layout/cycle2"/>
    <dgm:cxn modelId="{C1C08CF1-D87F-492E-8FEA-D4401A465570}" srcId="{90CB78A7-A589-4D02-9958-BD667F5402AC}" destId="{2827908A-52C3-462D-B860-2F877B5AC39A}" srcOrd="1" destOrd="0" parTransId="{718C69E3-7197-4F9C-A648-5C286E5D91E8}" sibTransId="{D22727E4-DE29-4925-9873-BD1F7E3B28F9}"/>
    <dgm:cxn modelId="{CB5E507A-1466-45CC-B5CB-D096A19466D1}" srcId="{90CB78A7-A589-4D02-9958-BD667F5402AC}" destId="{8DD217E6-ACF3-4A4F-9D9B-903F6DE24522}" srcOrd="5" destOrd="0" parTransId="{AB8D638B-9CDB-4733-91F0-7467DB490E54}" sibTransId="{C52E3060-CE86-46F1-B479-1F2E0A1985D4}"/>
    <dgm:cxn modelId="{66860914-4F2A-47D6-BFBA-4164350969E8}" type="presParOf" srcId="{4DC1DB72-9DCD-4632-B902-FDFF5DEA08C9}" destId="{9A82AE77-9B10-43A3-A074-ACAC4D410C16}" srcOrd="0" destOrd="0" presId="urn:microsoft.com/office/officeart/2005/8/layout/cycle2"/>
    <dgm:cxn modelId="{5EABB2D8-243C-402B-9353-1BF943E126F0}" type="presParOf" srcId="{4DC1DB72-9DCD-4632-B902-FDFF5DEA08C9}" destId="{249B3F9D-673F-4546-A99D-1A799DA5506A}" srcOrd="1" destOrd="0" presId="urn:microsoft.com/office/officeart/2005/8/layout/cycle2"/>
    <dgm:cxn modelId="{DAB61B70-370C-42A7-938F-919E06E9C7EB}" type="presParOf" srcId="{249B3F9D-673F-4546-A99D-1A799DA5506A}" destId="{33293D5C-8F54-4673-9B5A-56C30BB60C8B}" srcOrd="0" destOrd="0" presId="urn:microsoft.com/office/officeart/2005/8/layout/cycle2"/>
    <dgm:cxn modelId="{E13EE7B3-5DE9-401D-9906-19E5C19089E2}" type="presParOf" srcId="{4DC1DB72-9DCD-4632-B902-FDFF5DEA08C9}" destId="{E13EA2C8-2CD1-45FF-918E-16773E26E214}" srcOrd="2" destOrd="0" presId="urn:microsoft.com/office/officeart/2005/8/layout/cycle2"/>
    <dgm:cxn modelId="{CAB2D4AA-491F-4A99-A6A5-29F580A6B1B1}" type="presParOf" srcId="{4DC1DB72-9DCD-4632-B902-FDFF5DEA08C9}" destId="{3B7AA540-040D-4063-A536-6F2BD4C4AC0E}" srcOrd="3" destOrd="0" presId="urn:microsoft.com/office/officeart/2005/8/layout/cycle2"/>
    <dgm:cxn modelId="{AD331870-347E-48D3-A294-A79B1306E485}" type="presParOf" srcId="{3B7AA540-040D-4063-A536-6F2BD4C4AC0E}" destId="{772487D9-98C7-41FC-9389-FFD7096A08C0}" srcOrd="0" destOrd="0" presId="urn:microsoft.com/office/officeart/2005/8/layout/cycle2"/>
    <dgm:cxn modelId="{CE4D31C6-1527-406F-BC15-DEC0AE7629FD}" type="presParOf" srcId="{4DC1DB72-9DCD-4632-B902-FDFF5DEA08C9}" destId="{6A1D3BBE-0433-47E7-8E92-45DFD84BA9E5}" srcOrd="4" destOrd="0" presId="urn:microsoft.com/office/officeart/2005/8/layout/cycle2"/>
    <dgm:cxn modelId="{91C5D1E7-2841-462B-A39E-83F3588BFF56}" type="presParOf" srcId="{4DC1DB72-9DCD-4632-B902-FDFF5DEA08C9}" destId="{51ED3C96-2E48-431B-945D-F084D9275DFF}" srcOrd="5" destOrd="0" presId="urn:microsoft.com/office/officeart/2005/8/layout/cycle2"/>
    <dgm:cxn modelId="{6605D194-783A-4EFB-8AAB-BCEBEA17DBB6}" type="presParOf" srcId="{51ED3C96-2E48-431B-945D-F084D9275DFF}" destId="{4EA220FE-B46D-4ECD-B06C-85E60948183A}" srcOrd="0" destOrd="0" presId="urn:microsoft.com/office/officeart/2005/8/layout/cycle2"/>
    <dgm:cxn modelId="{56E2B592-5C4D-41E5-B5DF-8ADE06CEC085}" type="presParOf" srcId="{4DC1DB72-9DCD-4632-B902-FDFF5DEA08C9}" destId="{5D194F03-C301-48A0-B2D5-5C523855EAB6}" srcOrd="6" destOrd="0" presId="urn:microsoft.com/office/officeart/2005/8/layout/cycle2"/>
    <dgm:cxn modelId="{E9EF1FB0-C17E-4A68-AEF0-6197C82F9613}" type="presParOf" srcId="{4DC1DB72-9DCD-4632-B902-FDFF5DEA08C9}" destId="{8F41F495-BF3C-4491-90B5-EBB30319E8E2}" srcOrd="7" destOrd="0" presId="urn:microsoft.com/office/officeart/2005/8/layout/cycle2"/>
    <dgm:cxn modelId="{5DFCE0C7-C1EE-44F7-9821-F34B5235B8EA}" type="presParOf" srcId="{8F41F495-BF3C-4491-90B5-EBB30319E8E2}" destId="{4000F217-4357-4208-B7CF-D871BDE78CE3}" srcOrd="0" destOrd="0" presId="urn:microsoft.com/office/officeart/2005/8/layout/cycle2"/>
    <dgm:cxn modelId="{6E785BD3-1736-443E-AA8B-A9F765FF1A3C}" type="presParOf" srcId="{4DC1DB72-9DCD-4632-B902-FDFF5DEA08C9}" destId="{0828286D-20E2-4C38-AA5E-21F08BA3090D}" srcOrd="8" destOrd="0" presId="urn:microsoft.com/office/officeart/2005/8/layout/cycle2"/>
    <dgm:cxn modelId="{23E9B57E-0BDD-4ED0-89D0-5841BCC55C5A}" type="presParOf" srcId="{4DC1DB72-9DCD-4632-B902-FDFF5DEA08C9}" destId="{9BCF995A-B22F-4058-96FC-600997031B52}" srcOrd="9" destOrd="0" presId="urn:microsoft.com/office/officeart/2005/8/layout/cycle2"/>
    <dgm:cxn modelId="{BA5C839C-9D7B-48F8-9EB4-AFAE32332D2D}" type="presParOf" srcId="{9BCF995A-B22F-4058-96FC-600997031B52}" destId="{3E22432C-FC1E-41A9-ABA8-6D9679C51244}" srcOrd="0" destOrd="0" presId="urn:microsoft.com/office/officeart/2005/8/layout/cycle2"/>
    <dgm:cxn modelId="{46BB5FED-AE30-494A-B339-CDB600440F74}" type="presParOf" srcId="{4DC1DB72-9DCD-4632-B902-FDFF5DEA08C9}" destId="{6C728CDC-718F-45E0-9826-CABCF1F332D7}" srcOrd="10" destOrd="0" presId="urn:microsoft.com/office/officeart/2005/8/layout/cycle2"/>
    <dgm:cxn modelId="{4961AAAA-3419-477C-941A-FE325C05160C}" type="presParOf" srcId="{4DC1DB72-9DCD-4632-B902-FDFF5DEA08C9}" destId="{62C2A011-ADF6-4D38-89DE-3F281D8C1F80}" srcOrd="11" destOrd="0" presId="urn:microsoft.com/office/officeart/2005/8/layout/cycle2"/>
    <dgm:cxn modelId="{CF12480D-044F-40A3-8622-4B8A1522189A}" type="presParOf" srcId="{62C2A011-ADF6-4D38-89DE-3F281D8C1F80}" destId="{CCF48986-4476-4193-A35E-12F41829BE1A}" srcOrd="0" destOrd="0" presId="urn:microsoft.com/office/officeart/2005/8/layout/cycle2"/>
    <dgm:cxn modelId="{85C6DDBD-6C52-4ACF-83F9-879F8FD68640}" type="presParOf" srcId="{4DC1DB72-9DCD-4632-B902-FDFF5DEA08C9}" destId="{AE1720B4-2836-481E-A5AE-D4542600DC08}" srcOrd="12" destOrd="0" presId="urn:microsoft.com/office/officeart/2005/8/layout/cycle2"/>
    <dgm:cxn modelId="{74D56104-188F-4619-9E18-78AEDBD8F693}" type="presParOf" srcId="{4DC1DB72-9DCD-4632-B902-FDFF5DEA08C9}" destId="{EBF39538-D4E6-45FC-8A6E-19313B224877}" srcOrd="13" destOrd="0" presId="urn:microsoft.com/office/officeart/2005/8/layout/cycle2"/>
    <dgm:cxn modelId="{3043E2E6-9D3B-4145-8664-9D1543BD096B}" type="presParOf" srcId="{EBF39538-D4E6-45FC-8A6E-19313B224877}" destId="{D065FD02-A3A4-433F-A3CD-5922702E82D9}" srcOrd="0" destOrd="0" presId="urn:microsoft.com/office/officeart/2005/8/layout/cycle2"/>
    <dgm:cxn modelId="{FD3DFD0B-FCC1-4BC4-9CB4-EA88ADA7FCA6}" type="presParOf" srcId="{4DC1DB72-9DCD-4632-B902-FDFF5DEA08C9}" destId="{05585FF7-BE31-4BAF-9EF2-A1952EBCFC92}" srcOrd="14" destOrd="0" presId="urn:microsoft.com/office/officeart/2005/8/layout/cycle2"/>
    <dgm:cxn modelId="{7C0D21E0-0D6A-46A4-BEB5-482DC0328223}" type="presParOf" srcId="{4DC1DB72-9DCD-4632-B902-FDFF5DEA08C9}" destId="{3FFC5AEF-C7C0-45E8-9422-1E354360F3C5}" srcOrd="15" destOrd="0" presId="urn:microsoft.com/office/officeart/2005/8/layout/cycle2"/>
    <dgm:cxn modelId="{F4746A34-ECAF-4401-8E14-B7D01C198DA9}" type="presParOf" srcId="{3FFC5AEF-C7C0-45E8-9422-1E354360F3C5}" destId="{8DA4223C-96DC-4D88-BEF2-BB0A04A9B78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B7F8EA-4E12-6E4F-9BE6-F35AD453AC9C}" type="doc">
      <dgm:prSet loTypeId="urn:microsoft.com/office/officeart/2005/8/layout/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38199CB7-285F-D346-A9BF-2201D180DE88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es-ES_tradnl" sz="2800" dirty="0">
              <a:solidFill>
                <a:schemeClr val="tx1">
                  <a:lumMod val="85000"/>
                  <a:lumOff val="15000"/>
                </a:schemeClr>
              </a:solidFill>
            </a:rPr>
            <a:t>Prospectiva 2050</a:t>
          </a:r>
        </a:p>
      </dgm:t>
    </dgm:pt>
    <dgm:pt modelId="{F38ED218-A7D3-A747-9AF4-D83EF771412C}" type="parTrans" cxnId="{AE875164-3D52-8C40-B3FD-555E096AC642}">
      <dgm:prSet/>
      <dgm:spPr/>
      <dgm:t>
        <a:bodyPr/>
        <a:lstStyle/>
        <a:p>
          <a:endParaRPr lang="es-ES_tradnl"/>
        </a:p>
      </dgm:t>
    </dgm:pt>
    <dgm:pt modelId="{ED0118A5-6D64-694B-AAD2-AC9402ECFB78}" type="sibTrans" cxnId="{AE875164-3D52-8C40-B3FD-555E096AC642}">
      <dgm:prSet/>
      <dgm:spPr>
        <a:solidFill>
          <a:srgbClr val="FFC000"/>
        </a:solidFill>
      </dgm:spPr>
      <dgm:t>
        <a:bodyPr/>
        <a:lstStyle/>
        <a:p>
          <a:endParaRPr lang="es-ES_tradnl"/>
        </a:p>
      </dgm:t>
    </dgm:pt>
    <dgm:pt modelId="{7D0D9003-379D-874B-B3AE-5E167B6E3A9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es-ES_tradnl" sz="2800" dirty="0">
              <a:solidFill>
                <a:schemeClr val="tx1">
                  <a:lumMod val="85000"/>
                  <a:lumOff val="15000"/>
                </a:schemeClr>
              </a:solidFill>
            </a:rPr>
            <a:t>Plan Nacional de Desarrollo al 2030</a:t>
          </a:r>
        </a:p>
      </dgm:t>
    </dgm:pt>
    <dgm:pt modelId="{3CB0C009-67E3-FB40-B82C-82146F450140}" type="parTrans" cxnId="{F8E38C73-15D6-6841-B057-22858C3B8FF6}">
      <dgm:prSet/>
      <dgm:spPr/>
      <dgm:t>
        <a:bodyPr/>
        <a:lstStyle/>
        <a:p>
          <a:endParaRPr lang="es-ES_tradnl"/>
        </a:p>
      </dgm:t>
    </dgm:pt>
    <dgm:pt modelId="{4C96576B-32DD-4D46-91C1-C72E69AF486B}" type="sibTrans" cxnId="{F8E38C73-15D6-6841-B057-22858C3B8FF6}">
      <dgm:prSet/>
      <dgm:spPr/>
      <dgm:t>
        <a:bodyPr/>
        <a:lstStyle/>
        <a:p>
          <a:endParaRPr lang="es-ES_tradnl"/>
        </a:p>
      </dgm:t>
    </dgm:pt>
    <dgm:pt modelId="{FC715328-F864-4522-B5FA-F401254B7526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es-ES_tradnl" dirty="0">
              <a:solidFill>
                <a:schemeClr val="tx1">
                  <a:lumMod val="85000"/>
                  <a:lumOff val="15000"/>
                </a:schemeClr>
              </a:solidFill>
            </a:rPr>
            <a:t>Presupuestos quinquenales </a:t>
          </a:r>
        </a:p>
      </dgm:t>
    </dgm:pt>
    <dgm:pt modelId="{5DA770EC-ABFF-45D2-9E2C-154452BC6468}" type="parTrans" cxnId="{379CC03D-26DA-4122-8E5E-C4DA66461745}">
      <dgm:prSet/>
      <dgm:spPr/>
      <dgm:t>
        <a:bodyPr/>
        <a:lstStyle/>
        <a:p>
          <a:endParaRPr lang="es-UY"/>
        </a:p>
      </dgm:t>
    </dgm:pt>
    <dgm:pt modelId="{33663410-078B-459E-8113-8EF1F785E760}" type="sibTrans" cxnId="{379CC03D-26DA-4122-8E5E-C4DA66461745}">
      <dgm:prSet/>
      <dgm:spPr/>
      <dgm:t>
        <a:bodyPr/>
        <a:lstStyle/>
        <a:p>
          <a:endParaRPr lang="es-UY"/>
        </a:p>
      </dgm:t>
    </dgm:pt>
    <dgm:pt modelId="{82CA0A50-75C7-3341-8751-6D8BDDE2BC6B}" type="pres">
      <dgm:prSet presAssocID="{F3B7F8EA-4E12-6E4F-9BE6-F35AD453AC9C}" presName="linearFlow" presStyleCnt="0">
        <dgm:presLayoutVars>
          <dgm:resizeHandles val="exact"/>
        </dgm:presLayoutVars>
      </dgm:prSet>
      <dgm:spPr/>
    </dgm:pt>
    <dgm:pt modelId="{7A371969-912A-8E40-B0F7-F0AE2D58C642}" type="pres">
      <dgm:prSet presAssocID="{38199CB7-285F-D346-A9BF-2201D180DE88}" presName="node" presStyleLbl="node1" presStyleIdx="0" presStyleCnt="3" custScaleX="212623" custLinFactNeighborX="2444" custLinFactNeighborY="-82074">
        <dgm:presLayoutVars>
          <dgm:bulletEnabled val="1"/>
        </dgm:presLayoutVars>
      </dgm:prSet>
      <dgm:spPr/>
    </dgm:pt>
    <dgm:pt modelId="{3F885B4F-DFB4-8D4A-A897-04498DAF4B4F}" type="pres">
      <dgm:prSet presAssocID="{ED0118A5-6D64-694B-AAD2-AC9402ECFB78}" presName="sibTrans" presStyleLbl="sibTrans2D1" presStyleIdx="0" presStyleCnt="2"/>
      <dgm:spPr/>
    </dgm:pt>
    <dgm:pt modelId="{1289DC53-41C3-314C-9BED-EA3850B77E3F}" type="pres">
      <dgm:prSet presAssocID="{ED0118A5-6D64-694B-AAD2-AC9402ECFB78}" presName="connectorText" presStyleLbl="sibTrans2D1" presStyleIdx="0" presStyleCnt="2"/>
      <dgm:spPr/>
    </dgm:pt>
    <dgm:pt modelId="{E4A4A69D-B5FF-0C4E-88D2-94B37D3567BC}" type="pres">
      <dgm:prSet presAssocID="{7D0D9003-379D-874B-B3AE-5E167B6E3A93}" presName="node" presStyleLbl="node1" presStyleIdx="1" presStyleCnt="3" custScaleX="206866">
        <dgm:presLayoutVars>
          <dgm:bulletEnabled val="1"/>
        </dgm:presLayoutVars>
      </dgm:prSet>
      <dgm:spPr/>
    </dgm:pt>
    <dgm:pt modelId="{E5D7C699-912C-4492-BD30-10D04B5E0F12}" type="pres">
      <dgm:prSet presAssocID="{4C96576B-32DD-4D46-91C1-C72E69AF486B}" presName="sibTrans" presStyleLbl="sibTrans2D1" presStyleIdx="1" presStyleCnt="2"/>
      <dgm:spPr/>
    </dgm:pt>
    <dgm:pt modelId="{3D87D3F1-A548-43BF-96E5-B34D792A1E35}" type="pres">
      <dgm:prSet presAssocID="{4C96576B-32DD-4D46-91C1-C72E69AF486B}" presName="connectorText" presStyleLbl="sibTrans2D1" presStyleIdx="1" presStyleCnt="2"/>
      <dgm:spPr/>
    </dgm:pt>
    <dgm:pt modelId="{992B7382-D295-408E-BB67-F471776D2046}" type="pres">
      <dgm:prSet presAssocID="{FC715328-F864-4522-B5FA-F401254B7526}" presName="node" presStyleLbl="node1" presStyleIdx="2" presStyleCnt="3" custScaleX="206866">
        <dgm:presLayoutVars>
          <dgm:bulletEnabled val="1"/>
        </dgm:presLayoutVars>
      </dgm:prSet>
      <dgm:spPr/>
    </dgm:pt>
  </dgm:ptLst>
  <dgm:cxnLst>
    <dgm:cxn modelId="{F8E38C73-15D6-6841-B057-22858C3B8FF6}" srcId="{F3B7F8EA-4E12-6E4F-9BE6-F35AD453AC9C}" destId="{7D0D9003-379D-874B-B3AE-5E167B6E3A93}" srcOrd="1" destOrd="0" parTransId="{3CB0C009-67E3-FB40-B82C-82146F450140}" sibTransId="{4C96576B-32DD-4D46-91C1-C72E69AF486B}"/>
    <dgm:cxn modelId="{45F409A3-2E7B-4F9D-8E7D-7BF5AACF0545}" type="presOf" srcId="{4C96576B-32DD-4D46-91C1-C72E69AF486B}" destId="{E5D7C699-912C-4492-BD30-10D04B5E0F12}" srcOrd="0" destOrd="0" presId="urn:microsoft.com/office/officeart/2005/8/layout/process2"/>
    <dgm:cxn modelId="{C285D82F-D7D4-4A26-940F-5E04BCF38006}" type="presOf" srcId="{F3B7F8EA-4E12-6E4F-9BE6-F35AD453AC9C}" destId="{82CA0A50-75C7-3341-8751-6D8BDDE2BC6B}" srcOrd="0" destOrd="0" presId="urn:microsoft.com/office/officeart/2005/8/layout/process2"/>
    <dgm:cxn modelId="{E8E64F22-4950-484F-AAED-5DF81FAE752C}" type="presOf" srcId="{ED0118A5-6D64-694B-AAD2-AC9402ECFB78}" destId="{1289DC53-41C3-314C-9BED-EA3850B77E3F}" srcOrd="1" destOrd="0" presId="urn:microsoft.com/office/officeart/2005/8/layout/process2"/>
    <dgm:cxn modelId="{294798EC-CC75-45CE-8C99-B1A61671D3B0}" type="presOf" srcId="{4C96576B-32DD-4D46-91C1-C72E69AF486B}" destId="{3D87D3F1-A548-43BF-96E5-B34D792A1E35}" srcOrd="1" destOrd="0" presId="urn:microsoft.com/office/officeart/2005/8/layout/process2"/>
    <dgm:cxn modelId="{CF376F30-BC84-4F1E-B7FA-440BA38C2CCA}" type="presOf" srcId="{38199CB7-285F-D346-A9BF-2201D180DE88}" destId="{7A371969-912A-8E40-B0F7-F0AE2D58C642}" srcOrd="0" destOrd="0" presId="urn:microsoft.com/office/officeart/2005/8/layout/process2"/>
    <dgm:cxn modelId="{CDB6C07C-6CA5-4514-869F-A3B9E24130DB}" type="presOf" srcId="{ED0118A5-6D64-694B-AAD2-AC9402ECFB78}" destId="{3F885B4F-DFB4-8D4A-A897-04498DAF4B4F}" srcOrd="0" destOrd="0" presId="urn:microsoft.com/office/officeart/2005/8/layout/process2"/>
    <dgm:cxn modelId="{AE875164-3D52-8C40-B3FD-555E096AC642}" srcId="{F3B7F8EA-4E12-6E4F-9BE6-F35AD453AC9C}" destId="{38199CB7-285F-D346-A9BF-2201D180DE88}" srcOrd="0" destOrd="0" parTransId="{F38ED218-A7D3-A747-9AF4-D83EF771412C}" sibTransId="{ED0118A5-6D64-694B-AAD2-AC9402ECFB78}"/>
    <dgm:cxn modelId="{A39FBEDD-6FA5-4972-A27E-423D4FDCB8C8}" type="presOf" srcId="{FC715328-F864-4522-B5FA-F401254B7526}" destId="{992B7382-D295-408E-BB67-F471776D2046}" srcOrd="0" destOrd="0" presId="urn:microsoft.com/office/officeart/2005/8/layout/process2"/>
    <dgm:cxn modelId="{379CC03D-26DA-4122-8E5E-C4DA66461745}" srcId="{F3B7F8EA-4E12-6E4F-9BE6-F35AD453AC9C}" destId="{FC715328-F864-4522-B5FA-F401254B7526}" srcOrd="2" destOrd="0" parTransId="{5DA770EC-ABFF-45D2-9E2C-154452BC6468}" sibTransId="{33663410-078B-459E-8113-8EF1F785E760}"/>
    <dgm:cxn modelId="{4D265A24-3A07-4716-AA53-3B8AAF27E5E4}" type="presOf" srcId="{7D0D9003-379D-874B-B3AE-5E167B6E3A93}" destId="{E4A4A69D-B5FF-0C4E-88D2-94B37D3567BC}" srcOrd="0" destOrd="0" presId="urn:microsoft.com/office/officeart/2005/8/layout/process2"/>
    <dgm:cxn modelId="{5C9979CC-7FF7-4E93-B8BE-53B022014F57}" type="presParOf" srcId="{82CA0A50-75C7-3341-8751-6D8BDDE2BC6B}" destId="{7A371969-912A-8E40-B0F7-F0AE2D58C642}" srcOrd="0" destOrd="0" presId="urn:microsoft.com/office/officeart/2005/8/layout/process2"/>
    <dgm:cxn modelId="{A9569239-2E38-4381-8CBE-2F647B726A1F}" type="presParOf" srcId="{82CA0A50-75C7-3341-8751-6D8BDDE2BC6B}" destId="{3F885B4F-DFB4-8D4A-A897-04498DAF4B4F}" srcOrd="1" destOrd="0" presId="urn:microsoft.com/office/officeart/2005/8/layout/process2"/>
    <dgm:cxn modelId="{BE7F4646-86BC-4F64-A8E8-48912AF2B86F}" type="presParOf" srcId="{3F885B4F-DFB4-8D4A-A897-04498DAF4B4F}" destId="{1289DC53-41C3-314C-9BED-EA3850B77E3F}" srcOrd="0" destOrd="0" presId="urn:microsoft.com/office/officeart/2005/8/layout/process2"/>
    <dgm:cxn modelId="{EB7DF80B-D480-44B5-83F8-B9070F4CC300}" type="presParOf" srcId="{82CA0A50-75C7-3341-8751-6D8BDDE2BC6B}" destId="{E4A4A69D-B5FF-0C4E-88D2-94B37D3567BC}" srcOrd="2" destOrd="0" presId="urn:microsoft.com/office/officeart/2005/8/layout/process2"/>
    <dgm:cxn modelId="{B345B269-B4B5-41A6-B1B5-0E326D882030}" type="presParOf" srcId="{82CA0A50-75C7-3341-8751-6D8BDDE2BC6B}" destId="{E5D7C699-912C-4492-BD30-10D04B5E0F12}" srcOrd="3" destOrd="0" presId="urn:microsoft.com/office/officeart/2005/8/layout/process2"/>
    <dgm:cxn modelId="{A3E17124-B697-4285-832B-B78F6B7C372D}" type="presParOf" srcId="{E5D7C699-912C-4492-BD30-10D04B5E0F12}" destId="{3D87D3F1-A548-43BF-96E5-B34D792A1E35}" srcOrd="0" destOrd="0" presId="urn:microsoft.com/office/officeart/2005/8/layout/process2"/>
    <dgm:cxn modelId="{5246ACE1-6718-4A7B-91E7-2728EC919B3C}" type="presParOf" srcId="{82CA0A50-75C7-3341-8751-6D8BDDE2BC6B}" destId="{992B7382-D295-408E-BB67-F471776D204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2AE77-9B10-43A3-A074-ACAC4D410C16}">
      <dsp:nvSpPr>
        <dsp:cNvPr id="0" name=""/>
        <dsp:cNvSpPr/>
      </dsp:nvSpPr>
      <dsp:spPr>
        <a:xfrm>
          <a:off x="3297683" y="20081"/>
          <a:ext cx="1371140" cy="1159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b="1" kern="1200" dirty="0"/>
            <a:t>2005. Gobierno de Cercanías</a:t>
          </a:r>
          <a:endParaRPr lang="es-UY" sz="1200" kern="1200" dirty="0"/>
        </a:p>
      </dsp:txBody>
      <dsp:txXfrm>
        <a:off x="3498482" y="189920"/>
        <a:ext cx="969542" cy="820054"/>
      </dsp:txXfrm>
    </dsp:sp>
    <dsp:sp modelId="{249B3F9D-673F-4546-A99D-1A799DA5506A}">
      <dsp:nvSpPr>
        <dsp:cNvPr id="0" name=""/>
        <dsp:cNvSpPr/>
      </dsp:nvSpPr>
      <dsp:spPr>
        <a:xfrm rot="916676">
          <a:off x="4776897" y="671433"/>
          <a:ext cx="369038" cy="391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600" kern="1200"/>
        </a:p>
      </dsp:txBody>
      <dsp:txXfrm>
        <a:off x="4778853" y="735129"/>
        <a:ext cx="258327" cy="234845"/>
      </dsp:txXfrm>
    </dsp:sp>
    <dsp:sp modelId="{E13EA2C8-2CD1-45FF-918E-16773E26E214}">
      <dsp:nvSpPr>
        <dsp:cNvPr id="0" name=""/>
        <dsp:cNvSpPr/>
      </dsp:nvSpPr>
      <dsp:spPr>
        <a:xfrm>
          <a:off x="5274159" y="559966"/>
          <a:ext cx="1371140" cy="1159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600" kern="1200" dirty="0"/>
        </a:p>
      </dsp:txBody>
      <dsp:txXfrm>
        <a:off x="5474958" y="729805"/>
        <a:ext cx="969542" cy="820054"/>
      </dsp:txXfrm>
    </dsp:sp>
    <dsp:sp modelId="{3B7AA540-040D-4063-A536-6F2BD4C4AC0E}">
      <dsp:nvSpPr>
        <dsp:cNvPr id="0" name=""/>
        <dsp:cNvSpPr/>
      </dsp:nvSpPr>
      <dsp:spPr>
        <a:xfrm rot="3475840">
          <a:off x="6273913" y="1831782"/>
          <a:ext cx="483958" cy="391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600" kern="1200"/>
        </a:p>
      </dsp:txBody>
      <dsp:txXfrm>
        <a:off x="6301452" y="1860312"/>
        <a:ext cx="366535" cy="234845"/>
      </dsp:txXfrm>
    </dsp:sp>
    <dsp:sp modelId="{6A1D3BBE-0433-47E7-8E92-45DFD84BA9E5}">
      <dsp:nvSpPr>
        <dsp:cNvPr id="0" name=""/>
        <dsp:cNvSpPr/>
      </dsp:nvSpPr>
      <dsp:spPr>
        <a:xfrm>
          <a:off x="6231090" y="2378702"/>
          <a:ext cx="1754768" cy="1189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b="1" kern="1200" dirty="0"/>
            <a:t>2008, Ley 18.381 de Acceso a la Información Pública </a:t>
          </a:r>
        </a:p>
      </dsp:txBody>
      <dsp:txXfrm>
        <a:off x="6488070" y="2552846"/>
        <a:ext cx="1240808" cy="840844"/>
      </dsp:txXfrm>
    </dsp:sp>
    <dsp:sp modelId="{51ED3C96-2E48-431B-945D-F084D9275DFF}">
      <dsp:nvSpPr>
        <dsp:cNvPr id="0" name=""/>
        <dsp:cNvSpPr/>
      </dsp:nvSpPr>
      <dsp:spPr>
        <a:xfrm rot="7384957">
          <a:off x="6567648" y="3464541"/>
          <a:ext cx="186577" cy="391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600" kern="1200"/>
        </a:p>
      </dsp:txBody>
      <dsp:txXfrm rot="10800000">
        <a:off x="6610911" y="3519374"/>
        <a:ext cx="130604" cy="234845"/>
      </dsp:txXfrm>
    </dsp:sp>
    <dsp:sp modelId="{5D194F03-C301-48A0-B2D5-5C523855EAB6}">
      <dsp:nvSpPr>
        <dsp:cNvPr id="0" name=""/>
        <dsp:cNvSpPr/>
      </dsp:nvSpPr>
      <dsp:spPr>
        <a:xfrm>
          <a:off x="5153501" y="3723697"/>
          <a:ext cx="1923823" cy="1547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b="1" kern="1200" dirty="0"/>
            <a:t>2014 . Uruguay país líder en Gobierno Digital. Reporte mundial de Gobierno Electrónico de Naciones Unidas. </a:t>
          </a:r>
          <a:endParaRPr lang="es-UY" sz="1200" kern="1200" dirty="0"/>
        </a:p>
      </dsp:txBody>
      <dsp:txXfrm>
        <a:off x="5435238" y="3950378"/>
        <a:ext cx="1360349" cy="1094510"/>
      </dsp:txXfrm>
    </dsp:sp>
    <dsp:sp modelId="{8F41F495-BF3C-4491-90B5-EBB30319E8E2}">
      <dsp:nvSpPr>
        <dsp:cNvPr id="0" name=""/>
        <dsp:cNvSpPr/>
      </dsp:nvSpPr>
      <dsp:spPr>
        <a:xfrm rot="9807317">
          <a:off x="4848129" y="4639035"/>
          <a:ext cx="264965" cy="391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600" kern="1200"/>
        </a:p>
      </dsp:txBody>
      <dsp:txXfrm rot="10800000">
        <a:off x="4925972" y="4705999"/>
        <a:ext cx="185476" cy="234845"/>
      </dsp:txXfrm>
    </dsp:sp>
    <dsp:sp modelId="{0828286D-20E2-4C38-AA5E-21F08BA3090D}">
      <dsp:nvSpPr>
        <dsp:cNvPr id="0" name=""/>
        <dsp:cNvSpPr/>
      </dsp:nvSpPr>
      <dsp:spPr>
        <a:xfrm>
          <a:off x="3174036" y="4550650"/>
          <a:ext cx="1621817" cy="1159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b="1" kern="1200" dirty="0"/>
            <a:t>2015, Agenda de gobierno abierto: Sociedad Civil, Academia y Estado. </a:t>
          </a:r>
          <a:endParaRPr lang="es-UY" sz="1200" kern="1200" dirty="0"/>
        </a:p>
      </dsp:txBody>
      <dsp:txXfrm>
        <a:off x="3411546" y="4720489"/>
        <a:ext cx="1146797" cy="820054"/>
      </dsp:txXfrm>
    </dsp:sp>
    <dsp:sp modelId="{9BCF995A-B22F-4058-96FC-600997031B52}">
      <dsp:nvSpPr>
        <dsp:cNvPr id="0" name=""/>
        <dsp:cNvSpPr/>
      </dsp:nvSpPr>
      <dsp:spPr>
        <a:xfrm rot="10800004">
          <a:off x="2502940" y="4934810"/>
          <a:ext cx="474241" cy="391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600" kern="1200"/>
        </a:p>
      </dsp:txBody>
      <dsp:txXfrm rot="10800000">
        <a:off x="2620363" y="5013092"/>
        <a:ext cx="356818" cy="234845"/>
      </dsp:txXfrm>
    </dsp:sp>
    <dsp:sp modelId="{6C728CDC-718F-45E0-9826-CABCF1F332D7}">
      <dsp:nvSpPr>
        <dsp:cNvPr id="0" name=""/>
        <dsp:cNvSpPr/>
      </dsp:nvSpPr>
      <dsp:spPr>
        <a:xfrm>
          <a:off x="1119508" y="4550647"/>
          <a:ext cx="1159732" cy="1159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4900" kern="1200" dirty="0"/>
        </a:p>
      </dsp:txBody>
      <dsp:txXfrm>
        <a:off x="1289347" y="4720486"/>
        <a:ext cx="820054" cy="820054"/>
      </dsp:txXfrm>
    </dsp:sp>
    <dsp:sp modelId="{62C2A011-ADF6-4D38-89DE-3F281D8C1F80}">
      <dsp:nvSpPr>
        <dsp:cNvPr id="0" name=""/>
        <dsp:cNvSpPr/>
      </dsp:nvSpPr>
      <dsp:spPr>
        <a:xfrm rot="15109485">
          <a:off x="1153763" y="3797812"/>
          <a:ext cx="529455" cy="391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600" kern="1200"/>
        </a:p>
      </dsp:txBody>
      <dsp:txXfrm rot="10800000">
        <a:off x="1230788" y="3931876"/>
        <a:ext cx="412032" cy="234845"/>
      </dsp:txXfrm>
    </dsp:sp>
    <dsp:sp modelId="{AE1720B4-2836-481E-A5AE-D4542600DC08}">
      <dsp:nvSpPr>
        <dsp:cNvPr id="0" name=""/>
        <dsp:cNvSpPr/>
      </dsp:nvSpPr>
      <dsp:spPr>
        <a:xfrm>
          <a:off x="165866" y="2092019"/>
          <a:ext cx="1589715" cy="1577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200" b="1" kern="1200" dirty="0"/>
            <a:t>2016: obligación de publicar información en formato abierto Ley 19.355, Art. 82.</a:t>
          </a:r>
          <a:endParaRPr lang="es-UY" sz="1200" kern="1200" dirty="0"/>
        </a:p>
      </dsp:txBody>
      <dsp:txXfrm>
        <a:off x="398674" y="2322995"/>
        <a:ext cx="1124099" cy="1115250"/>
      </dsp:txXfrm>
    </dsp:sp>
    <dsp:sp modelId="{EBF39538-D4E6-45FC-8A6E-19313B224877}">
      <dsp:nvSpPr>
        <dsp:cNvPr id="0" name=""/>
        <dsp:cNvSpPr/>
      </dsp:nvSpPr>
      <dsp:spPr>
        <a:xfrm rot="16946108">
          <a:off x="1026898" y="1608643"/>
          <a:ext cx="342302" cy="391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600" kern="1200"/>
        </a:p>
      </dsp:txBody>
      <dsp:txXfrm>
        <a:off x="1067187" y="1737066"/>
        <a:ext cx="239611" cy="234845"/>
      </dsp:txXfrm>
    </dsp:sp>
    <dsp:sp modelId="{05585FF7-BE31-4BAF-9EF2-A1952EBCFC92}">
      <dsp:nvSpPr>
        <dsp:cNvPr id="0" name=""/>
        <dsp:cNvSpPr/>
      </dsp:nvSpPr>
      <dsp:spPr>
        <a:xfrm>
          <a:off x="639276" y="239497"/>
          <a:ext cx="1532053" cy="1249913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5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3800" kern="1200" dirty="0"/>
        </a:p>
      </dsp:txBody>
      <dsp:txXfrm>
        <a:off x="863640" y="422543"/>
        <a:ext cx="1083325" cy="883821"/>
      </dsp:txXfrm>
    </dsp:sp>
    <dsp:sp modelId="{3FFC5AEF-C7C0-45E8-9422-1E354360F3C5}">
      <dsp:nvSpPr>
        <dsp:cNvPr id="0" name=""/>
        <dsp:cNvSpPr/>
      </dsp:nvSpPr>
      <dsp:spPr>
        <a:xfrm rot="21248506">
          <a:off x="2413973" y="534170"/>
          <a:ext cx="605948" cy="391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600" kern="1200"/>
        </a:p>
      </dsp:txBody>
      <dsp:txXfrm>
        <a:off x="2414280" y="618445"/>
        <a:ext cx="488525" cy="234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71969-912A-8E40-B0F7-F0AE2D58C642}">
      <dsp:nvSpPr>
        <dsp:cNvPr id="0" name=""/>
        <dsp:cNvSpPr/>
      </dsp:nvSpPr>
      <dsp:spPr>
        <a:xfrm>
          <a:off x="458664" y="0"/>
          <a:ext cx="6367609" cy="139698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>
              <a:solidFill>
                <a:schemeClr val="tx1">
                  <a:lumMod val="85000"/>
                  <a:lumOff val="15000"/>
                </a:schemeClr>
              </a:solidFill>
            </a:rPr>
            <a:t>Prospectiva 2050</a:t>
          </a:r>
        </a:p>
      </dsp:txBody>
      <dsp:txXfrm>
        <a:off x="499580" y="40916"/>
        <a:ext cx="6285777" cy="1315153"/>
      </dsp:txXfrm>
    </dsp:sp>
    <dsp:sp modelId="{3F885B4F-DFB4-8D4A-A897-04498DAF4B4F}">
      <dsp:nvSpPr>
        <dsp:cNvPr id="0" name=""/>
        <dsp:cNvSpPr/>
      </dsp:nvSpPr>
      <dsp:spPr>
        <a:xfrm rot="5520028">
          <a:off x="3343778" y="1431910"/>
          <a:ext cx="524189" cy="62864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600" kern="1200"/>
        </a:p>
      </dsp:txBody>
      <dsp:txXfrm rot="-5400000">
        <a:off x="3420025" y="1484184"/>
        <a:ext cx="377185" cy="366932"/>
      </dsp:txXfrm>
    </dsp:sp>
    <dsp:sp modelId="{E4A4A69D-B5FF-0C4E-88D2-94B37D3567BC}">
      <dsp:nvSpPr>
        <dsp:cNvPr id="0" name=""/>
        <dsp:cNvSpPr/>
      </dsp:nvSpPr>
      <dsp:spPr>
        <a:xfrm>
          <a:off x="471677" y="2095479"/>
          <a:ext cx="6195199" cy="139698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>
              <a:solidFill>
                <a:schemeClr val="tx1">
                  <a:lumMod val="85000"/>
                  <a:lumOff val="15000"/>
                </a:schemeClr>
              </a:solidFill>
            </a:rPr>
            <a:t>Plan Nacional de Desarrollo al 2030</a:t>
          </a:r>
        </a:p>
      </dsp:txBody>
      <dsp:txXfrm>
        <a:off x="512593" y="2136395"/>
        <a:ext cx="6113367" cy="1315153"/>
      </dsp:txXfrm>
    </dsp:sp>
    <dsp:sp modelId="{E5D7C699-912C-4492-BD30-10D04B5E0F12}">
      <dsp:nvSpPr>
        <dsp:cNvPr id="0" name=""/>
        <dsp:cNvSpPr/>
      </dsp:nvSpPr>
      <dsp:spPr>
        <a:xfrm rot="5400000">
          <a:off x="3307342" y="3527389"/>
          <a:ext cx="523869" cy="6286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600" kern="1200"/>
        </a:p>
      </dsp:txBody>
      <dsp:txXfrm rot="-5400000">
        <a:off x="3380685" y="3579776"/>
        <a:ext cx="377185" cy="366708"/>
      </dsp:txXfrm>
    </dsp:sp>
    <dsp:sp modelId="{992B7382-D295-408E-BB67-F471776D2046}">
      <dsp:nvSpPr>
        <dsp:cNvPr id="0" name=""/>
        <dsp:cNvSpPr/>
      </dsp:nvSpPr>
      <dsp:spPr>
        <a:xfrm>
          <a:off x="471677" y="4190958"/>
          <a:ext cx="6195199" cy="139698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000" kern="1200" dirty="0">
              <a:solidFill>
                <a:schemeClr val="tx1">
                  <a:lumMod val="85000"/>
                  <a:lumOff val="15000"/>
                </a:schemeClr>
              </a:solidFill>
            </a:rPr>
            <a:t>Presupuestos quinquenales </a:t>
          </a:r>
        </a:p>
      </dsp:txBody>
      <dsp:txXfrm>
        <a:off x="512593" y="4231874"/>
        <a:ext cx="6113367" cy="1315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54D4BA-9CB9-4C64-8765-77E977BDBA21}" type="datetimeFigureOut">
              <a:rPr lang="en-US"/>
              <a:pPr>
                <a:defRPr/>
              </a:pPr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803D34-2EAE-4473-965F-117E53ACDE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69F9A3-D75C-4054-8ABF-4E68B68D4DC0}" type="datetimeFigureOut">
              <a:rPr lang="es-ES"/>
              <a:pPr>
                <a:defRPr/>
              </a:pPr>
              <a:t>17/06/2016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266FD4-0511-4478-997E-9929A642D9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353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6FD4-0511-4478-997E-9929A642D9D5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60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s-UY" b="1" dirty="0"/>
              <a:t>Masivo:</a:t>
            </a:r>
            <a:r>
              <a:rPr lang="es-UY" dirty="0"/>
              <a:t> sin formación metodológica ni en las temáticas del portal.</a:t>
            </a:r>
          </a:p>
          <a:p>
            <a:pPr lvl="0"/>
            <a:r>
              <a:rPr lang="es-UY" b="1" dirty="0"/>
              <a:t>Medio:</a:t>
            </a:r>
            <a:r>
              <a:rPr lang="es-UY" dirty="0"/>
              <a:t> con alguna formación metodológica e interés previo en las temáticas expuestas en el portal. Por ej.: periodistas y otros formadores de opinión; técnicos del Estado, asesores de legisladores, activistas de organizaciones de la sociedad civil. </a:t>
            </a:r>
          </a:p>
          <a:p>
            <a:pPr lvl="0"/>
            <a:r>
              <a:rPr lang="es-UY" b="1" dirty="0"/>
              <a:t>Especialistas:</a:t>
            </a:r>
            <a:r>
              <a:rPr lang="es-UY" dirty="0"/>
              <a:t> investigadores académicos y consultores dedicados al análisis de políticas públicas.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6FD4-0511-4478-997E-9929A642D9D5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28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2600" y="1235075"/>
            <a:ext cx="19065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82597" y="1904588"/>
            <a:ext cx="3264213" cy="74100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400">
                <a:solidFill>
                  <a:schemeClr val="accent6"/>
                </a:solidFill>
                <a:latin typeface="Cabrito Norm Medium"/>
                <a:cs typeface="Cabrito Norm Medium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82597" y="2726311"/>
            <a:ext cx="3205511" cy="65183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bg1">
                    <a:lumMod val="75000"/>
                  </a:schemeClr>
                </a:solidFill>
                <a:latin typeface="Cabrito Norm Regular Italic"/>
                <a:cs typeface="Cabrito Norm Regular Ital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82596" y="4160520"/>
            <a:ext cx="5667444" cy="120925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>
                    <a:lumMod val="75000"/>
                  </a:schemeClr>
                </a:solidFill>
                <a:latin typeface="Cabrito Norm Regular Italic"/>
                <a:cs typeface="Cabrito Norm Regular Ital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s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56061" y="5512876"/>
            <a:ext cx="7987085" cy="95282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 + text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55625" y="3352800"/>
            <a:ext cx="6456363" cy="984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56062" y="3560578"/>
            <a:ext cx="6456244" cy="95160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>
                    <a:lumMod val="65000"/>
                  </a:schemeClr>
                </a:solidFill>
                <a:latin typeface="Cabrito Norm Regular Italic"/>
                <a:cs typeface="Cabrito Norm Regular Ital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pantalla comple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-73467" y="-73474"/>
            <a:ext cx="9319796" cy="7011508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y da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2600" y="1235075"/>
            <a:ext cx="19065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82597" y="1904588"/>
            <a:ext cx="3851948" cy="61912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6"/>
                </a:solidFill>
                <a:latin typeface="Cabrito Norm Medium"/>
                <a:cs typeface="Cabrito Norm Medium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97" y="2722154"/>
            <a:ext cx="2955395" cy="635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>
                    <a:lumMod val="75000"/>
                  </a:schemeClr>
                </a:solidFill>
                <a:latin typeface="Cabrito Norm Regular Italic"/>
                <a:cs typeface="Cabrito Norm Regular Ital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82596" y="4152210"/>
            <a:ext cx="6916567" cy="95282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>
                    <a:lumMod val="75000"/>
                  </a:schemeClr>
                </a:solidFill>
                <a:latin typeface="Cabrito Norm Regular Italic"/>
                <a:cs typeface="Cabrito Norm Regular Ital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de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arraceles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671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76093" y="2454729"/>
            <a:ext cx="2540000" cy="2294467"/>
          </a:xfrm>
          <a:prstGeom prst="rect">
            <a:avLst/>
          </a:prstGeom>
        </p:spPr>
        <p:txBody>
          <a:bodyPr vert="horz" lIns="108000" anchor="t" anchorCtr="0"/>
          <a:lstStyle>
            <a:lvl1pPr marL="514350" indent="-51435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20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 de tem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82597" y="1274828"/>
            <a:ext cx="3851948" cy="6191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  <a:latin typeface="Cabrito Norm Medium"/>
                <a:cs typeface="Cabrito Norm Medium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97" y="2092394"/>
            <a:ext cx="2955395" cy="635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chemeClr val="bg1">
                    <a:lumMod val="65000"/>
                  </a:schemeClr>
                </a:solidFill>
                <a:latin typeface="Cabrito Norm Regular Italic"/>
                <a:cs typeface="Cabrito Norm Regular Ital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 - tex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7989" y="2204308"/>
            <a:ext cx="6821668" cy="3799558"/>
          </a:xfrm>
          <a:prstGeom prst="rect">
            <a:avLst/>
          </a:prstGeom>
        </p:spPr>
        <p:txBody>
          <a:bodyPr vert="horz" lIns="0" rIns="72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000"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82596" y="1269447"/>
            <a:ext cx="4208787" cy="635000"/>
          </a:xfrm>
          <a:prstGeom prst="rect">
            <a:avLst/>
          </a:prstGeom>
        </p:spPr>
        <p:txBody>
          <a:bodyPr vert="horz"/>
          <a:lstStyle>
            <a:lvl1pPr>
              <a:defRPr sz="3200" baseline="0">
                <a:solidFill>
                  <a:schemeClr val="accent6"/>
                </a:solidFill>
                <a:latin typeface="Cabrito Norm Medium"/>
                <a:cs typeface="Cabrito Norm Medium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 (foto + tex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25483" y="2204308"/>
            <a:ext cx="4439243" cy="3169789"/>
          </a:xfrm>
          <a:prstGeom prst="rect">
            <a:avLst/>
          </a:prstGeom>
        </p:spPr>
        <p:txBody>
          <a:bodyPr vert="horz" lIns="0" rIns="72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000"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048" y="2204308"/>
            <a:ext cx="3221790" cy="3169789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82596" y="1269447"/>
            <a:ext cx="4208787" cy="635000"/>
          </a:xfrm>
          <a:prstGeom prst="rect">
            <a:avLst/>
          </a:prstGeom>
        </p:spPr>
        <p:txBody>
          <a:bodyPr vert="horz"/>
          <a:lstStyle>
            <a:lvl1pPr>
              <a:defRPr sz="3200" baseline="0">
                <a:solidFill>
                  <a:schemeClr val="accent6"/>
                </a:solidFill>
                <a:latin typeface="Cabrito Norm Medium"/>
                <a:cs typeface="Cabrito Norm Medium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fld id="{6256EAE5-39A5-9746-948C-B1ECCF2B4A1E}" type="slidenum">
              <a:rPr lang="en-US" altLang="es-ES_tradnl"/>
              <a:pPr>
                <a:defRPr/>
              </a:pPr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401610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6350"/>
            <a:ext cx="2130425" cy="361950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lvl1pPr>
          </a:lstStyle>
          <a:p>
            <a:pPr>
              <a:defRPr/>
            </a:pPr>
            <a:fld id="{21A1788C-1E82-B849-BE51-F1DA0AEA38F7}" type="slidenum">
              <a:rPr lang="en-US" altLang="es-ES_tradnl"/>
              <a:pPr>
                <a:defRPr/>
              </a:pPr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40531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2600" y="1235075"/>
            <a:ext cx="19065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trama-con-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1063"/>
            <a:ext cx="914400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barraceles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rama_triangula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3760788"/>
            <a:ext cx="72866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18"/>
          <p:cNvSpPr txBox="1">
            <a:spLocks/>
          </p:cNvSpPr>
          <p:nvPr userDrawn="1"/>
        </p:nvSpPr>
        <p:spPr>
          <a:xfrm>
            <a:off x="487363" y="1349375"/>
            <a:ext cx="1500187" cy="6873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6"/>
                </a:solidFill>
                <a:latin typeface="Cabrito Norm Medium"/>
                <a:ea typeface="+mn-ea"/>
                <a:cs typeface="Cabrito Norm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Índice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barraceles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trama-sin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F7F7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trama_triangular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857375" y="3760788"/>
            <a:ext cx="72866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1" descr="barraceleste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8" r:id="rId4"/>
    <p:sldLayoutId id="2147483759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kern="1200">
          <a:solidFill>
            <a:srgbClr val="A6A6A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12713" y="-79375"/>
            <a:ext cx="9369426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12"/>
          <p:cNvSpPr txBox="1">
            <a:spLocks/>
          </p:cNvSpPr>
          <p:nvPr userDrawn="1"/>
        </p:nvSpPr>
        <p:spPr>
          <a:xfrm>
            <a:off x="482600" y="1270000"/>
            <a:ext cx="2068513" cy="635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accent6"/>
                </a:solidFill>
                <a:latin typeface="Cabrito Norm Medium"/>
                <a:ea typeface="+mn-ea"/>
                <a:cs typeface="Cabrito Norm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dirty="0"/>
              <a:t>Gráficos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trama-con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3421063"/>
            <a:ext cx="914400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 descr="barracelest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 userDrawn="1"/>
        </p:nvSpPr>
        <p:spPr>
          <a:xfrm>
            <a:off x="482600" y="1844675"/>
            <a:ext cx="3097213" cy="6191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6"/>
                </a:solidFill>
                <a:latin typeface="Cabrito Norm Medium"/>
                <a:ea typeface="+mj-ea"/>
                <a:cs typeface="Cabrito Norm Medium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_tradnl" dirty="0">
                <a:solidFill>
                  <a:srgbClr val="F09E34"/>
                </a:solidFill>
              </a:rPr>
              <a:t>Gracias.</a:t>
            </a:r>
            <a:br>
              <a:rPr lang="es-ES_tradnl" dirty="0">
                <a:solidFill>
                  <a:srgbClr val="F09E34"/>
                </a:solidFill>
              </a:rPr>
            </a:br>
            <a:endParaRPr lang="en-US" dirty="0">
              <a:solidFill>
                <a:srgbClr val="F09E34"/>
              </a:solidFill>
            </a:endParaRPr>
          </a:p>
        </p:txBody>
      </p:sp>
      <p:sp>
        <p:nvSpPr>
          <p:cNvPr id="6" name="Text Placeholder 12"/>
          <p:cNvSpPr txBox="1">
            <a:spLocks/>
          </p:cNvSpPr>
          <p:nvPr userDrawn="1"/>
        </p:nvSpPr>
        <p:spPr>
          <a:xfrm>
            <a:off x="555625" y="3560763"/>
            <a:ext cx="6916738" cy="9525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>
                <a:solidFill>
                  <a:schemeClr val="bg1">
                    <a:lumMod val="65000"/>
                  </a:schemeClr>
                </a:solidFill>
                <a:latin typeface="Cabrito Norm Regular Italic"/>
                <a:ea typeface="+mn-ea"/>
                <a:cs typeface="Cabrito Norm Regular Ital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Oficina de Planeamiento y Presupuesto</a:t>
            </a:r>
          </a:p>
          <a:p>
            <a:pPr>
              <a:defRPr/>
            </a:pPr>
            <a:r>
              <a:rPr lang="en-US"/>
              <a:t>Plaza Independencia 710 / Montevideo, Uruguay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7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Placeholder 5" descr="cerrillada 2.jp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5566" r="5566"/>
          <a:stretch>
            <a:fillRect/>
          </a:stretch>
        </p:blipFill>
        <p:spPr bwMode="auto">
          <a:noFill/>
          <a:ln>
            <a:miter lim="800000"/>
            <a:headEnd/>
            <a:tailEnd/>
          </a:ln>
        </p:spPr>
      </p:pic>
      <p:pic>
        <p:nvPicPr>
          <p:cNvPr id="12294" name="Picture 1" descr="Slide_Inicio GENERAL-1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0079" y="1942642"/>
            <a:ext cx="6858000" cy="1216197"/>
          </a:xfrm>
        </p:spPr>
        <p:txBody>
          <a:bodyPr/>
          <a:lstStyle/>
          <a:p>
            <a:pPr>
              <a:defRPr/>
            </a:pPr>
            <a:r>
              <a:rPr lang="en-US" sz="3500" dirty="0" err="1"/>
              <a:t>Transparencia</a:t>
            </a:r>
            <a:r>
              <a:rPr lang="en-US" sz="3500" dirty="0"/>
              <a:t> Fiscal en Uruguay: </a:t>
            </a:r>
            <a:r>
              <a:rPr lang="en-US" sz="3500" dirty="0" err="1"/>
              <a:t>situación</a:t>
            </a:r>
            <a:r>
              <a:rPr lang="en-US" sz="3500" dirty="0"/>
              <a:t> actual y </a:t>
            </a:r>
            <a:r>
              <a:rPr lang="en-US" sz="3500" dirty="0" err="1"/>
              <a:t>desafíos</a:t>
            </a:r>
            <a:endParaRPr lang="en-US" sz="3500" dirty="0"/>
          </a:p>
        </p:txBody>
      </p:sp>
      <p:sp>
        <p:nvSpPr>
          <p:cNvPr id="9" name="8 Rectángulo"/>
          <p:cNvSpPr/>
          <p:nvPr/>
        </p:nvSpPr>
        <p:spPr>
          <a:xfrm>
            <a:off x="235125" y="4508938"/>
            <a:ext cx="4574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Washington D.C. 20 y 21 de </a:t>
            </a:r>
            <a:r>
              <a:rPr lang="en-US" dirty="0" err="1">
                <a:solidFill>
                  <a:schemeClr val="bg1"/>
                </a:solidFill>
              </a:rPr>
              <a:t>Junio</a:t>
            </a:r>
            <a:r>
              <a:rPr lang="en-US" dirty="0">
                <a:solidFill>
                  <a:schemeClr val="bg1"/>
                </a:solidFill>
              </a:rPr>
              <a:t> de 2016</a:t>
            </a:r>
            <a:endParaRPr lang="es-UY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2100" y="184281"/>
            <a:ext cx="8006686" cy="1003257"/>
          </a:xfrm>
        </p:spPr>
        <p:txBody>
          <a:bodyPr/>
          <a:lstStyle/>
          <a:p>
            <a:r>
              <a:rPr lang="es-UY" sz="2800" dirty="0"/>
              <a:t>Agencia Uruguaya de Compras y Contrataciones del Estado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3661856"/>
            <a:ext cx="39069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UY" dirty="0"/>
              <a:t>Observatorio de Compras Públicas: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UY" sz="1600" dirty="0"/>
              <a:t>Centraliza publicación por parte de organismos públicos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UY" sz="1600" dirty="0"/>
              <a:t>y brinda diariamente datos abiertos detallados de compras estatales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1737366"/>
            <a:ext cx="35507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UY" dirty="0"/>
              <a:t>Registro Único de Proveedores del Estado: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UY" sz="1600" dirty="0"/>
              <a:t>Brinda información integral y actualizada a organismos contratantes y a proveedores, incluyendo historial de compras.</a:t>
            </a:r>
          </a:p>
        </p:txBody>
      </p:sp>
      <p:pic>
        <p:nvPicPr>
          <p:cNvPr id="4098" name="Picture 2" descr="C:\Users\dgonnet\Desktop\Compras estatal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6428" y="1731482"/>
            <a:ext cx="5323020" cy="3581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501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62152" y="409906"/>
            <a:ext cx="7756634" cy="91439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err="1"/>
              <a:t>Transparencia</a:t>
            </a:r>
            <a:r>
              <a:rPr lang="en-US" sz="2500" dirty="0"/>
              <a:t> </a:t>
            </a:r>
            <a:r>
              <a:rPr lang="en-US" sz="2500" dirty="0" err="1"/>
              <a:t>presupuestaria</a:t>
            </a:r>
            <a:r>
              <a:rPr lang="en-US" sz="2500" dirty="0"/>
              <a:t>: </a:t>
            </a:r>
            <a:br>
              <a:rPr lang="en-US" sz="2500" dirty="0"/>
            </a:br>
            <a:r>
              <a:rPr lang="en-US" sz="2500" dirty="0" err="1"/>
              <a:t>Situación</a:t>
            </a:r>
            <a:r>
              <a:rPr lang="en-US" sz="2500" dirty="0"/>
              <a:t> actual, </a:t>
            </a:r>
            <a:r>
              <a:rPr lang="en-US" sz="2500" dirty="0" err="1"/>
              <a:t>según</a:t>
            </a:r>
            <a:r>
              <a:rPr lang="en-US" sz="2500" dirty="0"/>
              <a:t> </a:t>
            </a:r>
            <a:r>
              <a:rPr lang="en-US" sz="2500" dirty="0" err="1"/>
              <a:t>estándares</a:t>
            </a:r>
            <a:r>
              <a:rPr lang="en-US" sz="2500" dirty="0"/>
              <a:t> </a:t>
            </a:r>
            <a:r>
              <a:rPr lang="en-US" sz="2500" dirty="0" err="1"/>
              <a:t>internacionales</a:t>
            </a:r>
            <a:r>
              <a:rPr lang="en-US" sz="2500" dirty="0"/>
              <a:t> (I)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96350"/>
              </p:ext>
            </p:extLst>
          </p:nvPr>
        </p:nvGraphicFramePr>
        <p:xfrm>
          <a:off x="412100" y="1852096"/>
          <a:ext cx="7943622" cy="3909852"/>
        </p:xfrm>
        <a:graphic>
          <a:graphicData uri="http://schemas.openxmlformats.org/drawingml/2006/table">
            <a:tbl>
              <a:tblPr/>
              <a:tblGrid>
                <a:gridCol w="281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0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7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UY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Datos abiertos fiscales - gobierno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73">
                <a:tc>
                  <a:txBody>
                    <a:bodyPr/>
                    <a:lstStyle/>
                    <a:p>
                      <a:pPr algn="l" fontAlgn="b"/>
                      <a:r>
                        <a:rPr lang="es-UY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Conjunto de datos clave: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Global Open Data </a:t>
                      </a:r>
                      <a:r>
                        <a:rPr lang="es-UY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Index</a:t>
                      </a:r>
                      <a:endParaRPr lang="es-UY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Open Data </a:t>
                      </a:r>
                      <a:r>
                        <a:rPr lang="es-UY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Barometer</a:t>
                      </a:r>
                      <a:endParaRPr lang="es-UY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73">
                <a:tc>
                  <a:txBody>
                    <a:bodyPr/>
                    <a:lstStyle/>
                    <a:p>
                      <a:pPr algn="l" fontAlgn="b"/>
                      <a:r>
                        <a:rPr lang="es-UY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Presupuesto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73">
                <a:tc>
                  <a:txBody>
                    <a:bodyPr/>
                    <a:lstStyle/>
                    <a:p>
                      <a:pPr algn="l" fontAlgn="b"/>
                      <a:r>
                        <a:rPr lang="es-UY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Gasto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66%  (*1)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 (*1)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73">
                <a:tc>
                  <a:txBody>
                    <a:bodyPr/>
                    <a:lstStyle/>
                    <a:p>
                      <a:pPr algn="l" fontAlgn="b"/>
                      <a:r>
                        <a:rPr lang="es-UY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Licitaciones públicas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8987">
                <a:tc gridSpan="3">
                  <a:txBody>
                    <a:bodyPr/>
                    <a:lstStyle/>
                    <a:p>
                      <a:pPr algn="just" fontAlgn="b"/>
                      <a:r>
                        <a:rPr lang="es-UY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(*1) La información se produce y publica regularmente, aunque aún no estamos cumpliendo estándares exigidos de apertura. </a:t>
                      </a:r>
                      <a:r>
                        <a:rPr lang="es-UY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Ej</a:t>
                      </a:r>
                      <a:r>
                        <a:rPr lang="es-UY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Periodicidad de actualización; descargable “a granel” (in </a:t>
                      </a:r>
                      <a:r>
                        <a:rPr lang="es-UY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bulk</a:t>
                      </a:r>
                      <a:r>
                        <a:rPr lang="es-UY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), metadatos completos y publicados correctamente. Se solicitará nueva evaluación.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2100" y="409906"/>
            <a:ext cx="8006686" cy="91439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err="1"/>
              <a:t>Situación</a:t>
            </a:r>
            <a:r>
              <a:rPr lang="en-US" sz="2500" dirty="0"/>
              <a:t> actual, </a:t>
            </a:r>
            <a:r>
              <a:rPr lang="en-US" sz="2500" dirty="0" err="1"/>
              <a:t>según</a:t>
            </a:r>
            <a:r>
              <a:rPr lang="en-US" sz="2500" dirty="0"/>
              <a:t> </a:t>
            </a:r>
            <a:r>
              <a:rPr lang="en-US" sz="2500" dirty="0" err="1"/>
              <a:t>estándares</a:t>
            </a:r>
            <a:r>
              <a:rPr lang="en-US" sz="2500" dirty="0"/>
              <a:t> </a:t>
            </a:r>
            <a:r>
              <a:rPr lang="en-US" sz="2500" dirty="0" err="1"/>
              <a:t>internacionales</a:t>
            </a:r>
            <a:r>
              <a:rPr lang="en-US" sz="2500" dirty="0"/>
              <a:t> (II)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31006"/>
              </p:ext>
            </p:extLst>
          </p:nvPr>
        </p:nvGraphicFramePr>
        <p:xfrm>
          <a:off x="822016" y="1324301"/>
          <a:ext cx="6587790" cy="4266425"/>
        </p:xfrm>
        <a:graphic>
          <a:graphicData uri="http://schemas.openxmlformats.org/drawingml/2006/table">
            <a:tbl>
              <a:tblPr/>
              <a:tblGrid>
                <a:gridCol w="5129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028"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Open </a:t>
                      </a:r>
                      <a:r>
                        <a:rPr lang="es-UY" sz="2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Budget</a:t>
                      </a:r>
                      <a:r>
                        <a:rPr lang="es-UY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UY" sz="2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Index</a:t>
                      </a:r>
                      <a:r>
                        <a:rPr lang="es-UY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Uruguay no ha participado aún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Disponibilidad de documentos clave del presupuesto</a:t>
                      </a:r>
                      <a:r>
                        <a:rPr lang="es-UY" sz="2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(nivel </a:t>
                      </a:r>
                      <a:r>
                        <a:rPr lang="es-UY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Publicado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118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Anteproyecto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2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Propuesta de presupuesto del ejecutivo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UY" sz="2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Presupuesto aprobado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UY" sz="2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133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Presupuesto ciudadano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UY" sz="2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14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Informes durante el año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UY" sz="2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010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Revisión de medio año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UY" sz="2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013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Informe de fin de año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UY" sz="2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Informe de auditoría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UY" sz="2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1 Imagen" descr="cro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905" y="2602856"/>
            <a:ext cx="228600" cy="228600"/>
          </a:xfrm>
          <a:prstGeom prst="rect">
            <a:avLst/>
          </a:prstGeom>
        </p:spPr>
      </p:pic>
      <p:pic>
        <p:nvPicPr>
          <p:cNvPr id="8" name="1 Imagen" descr="cro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905" y="3756135"/>
            <a:ext cx="228599" cy="228599"/>
          </a:xfrm>
          <a:prstGeom prst="rect">
            <a:avLst/>
          </a:prstGeom>
        </p:spPr>
      </p:pic>
      <p:pic>
        <p:nvPicPr>
          <p:cNvPr id="11" name="2 Imagen" descr="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018" y="2924529"/>
            <a:ext cx="266701" cy="304800"/>
          </a:xfrm>
          <a:prstGeom prst="rect">
            <a:avLst/>
          </a:prstGeom>
        </p:spPr>
      </p:pic>
      <p:pic>
        <p:nvPicPr>
          <p:cNvPr id="12" name="2 Imagen" descr="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528" y="4869460"/>
            <a:ext cx="266700" cy="304800"/>
          </a:xfrm>
          <a:prstGeom prst="rect">
            <a:avLst/>
          </a:prstGeom>
        </p:spPr>
      </p:pic>
      <p:pic>
        <p:nvPicPr>
          <p:cNvPr id="13" name="2 Imagen" descr="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352" y="5280984"/>
            <a:ext cx="266700" cy="304800"/>
          </a:xfrm>
          <a:prstGeom prst="rect">
            <a:avLst/>
          </a:prstGeom>
        </p:spPr>
      </p:pic>
      <p:pic>
        <p:nvPicPr>
          <p:cNvPr id="14" name="2 Imagen" descr="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019" y="3353242"/>
            <a:ext cx="266700" cy="304800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997527" y="5858009"/>
            <a:ext cx="555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Nota: se entiende que algunos de éstos ítems no aplican a la estructura actual del proceso presupuestal uruguayo.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10408" y="4366487"/>
            <a:ext cx="1399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Bef>
                <a:spcPts val="600"/>
              </a:spcBef>
              <a:spcAft>
                <a:spcPts val="600"/>
              </a:spcAft>
            </a:pPr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aplica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998020" y="4072650"/>
            <a:ext cx="1399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Bef>
                <a:spcPts val="600"/>
              </a:spcBef>
              <a:spcAft>
                <a:spcPts val="600"/>
              </a:spcAft>
            </a:pPr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aplica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2100" y="409907"/>
            <a:ext cx="8006686" cy="583322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err="1"/>
              <a:t>Situación</a:t>
            </a:r>
            <a:r>
              <a:rPr lang="en-US" sz="2500" dirty="0"/>
              <a:t> actual: </a:t>
            </a:r>
            <a:r>
              <a:rPr lang="en-US" sz="2500" dirty="0" err="1"/>
              <a:t>síntesis</a:t>
            </a:r>
            <a:endParaRPr lang="en-US" sz="25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04952" y="1166655"/>
            <a:ext cx="841878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UY" dirty="0"/>
              <a:t>- Hemos avanzado significativamente en la publicación de datos abiertos, fundamentalmente presupuesto y compras públicas del gobierno nacional.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UY" dirty="0"/>
              <a:t>- Debemos mejorar publicación de datos abiertos sobre otros gastos (la información existe y se publica, pero sin cumplir con estándares internacionales).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s-UY" dirty="0"/>
              <a:t> Desafío I: Agregar valor mejorando la forma en que se presenta y difunde la información.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UY" dirty="0"/>
              <a:t>Para ello es preciso comprender mejor las necesidades de distintos segmentos de la ciudadanía y considerar sus aportes a la hora de generar los contenidos del Portal.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s-UY" dirty="0"/>
              <a:t> Desafío II: Producir y publicar mejor información sobre desempeño (monitoreo y evaluación), para que combinándola con la información financiera, la ciudadanía pueda formar opinión sobre nuestra eficacia y eficiencia.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endParaRPr lang="es-UY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2100" y="409906"/>
            <a:ext cx="8006686" cy="138736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Compromiso</a:t>
            </a:r>
            <a:r>
              <a:rPr lang="en-US" sz="2000" dirty="0"/>
              <a:t> en Plan </a:t>
            </a:r>
            <a:r>
              <a:rPr lang="en-US" sz="2000" dirty="0" err="1"/>
              <a:t>Nacional</a:t>
            </a:r>
            <a:r>
              <a:rPr lang="en-US" sz="2000" dirty="0"/>
              <a:t> de </a:t>
            </a:r>
            <a:r>
              <a:rPr lang="en-US" sz="2000" dirty="0" err="1"/>
              <a:t>Gobierno</a:t>
            </a:r>
            <a:r>
              <a:rPr lang="en-US" sz="2000" dirty="0"/>
              <a:t> </a:t>
            </a:r>
            <a:r>
              <a:rPr lang="en-US" sz="2000" dirty="0" err="1"/>
              <a:t>Abierto</a:t>
            </a:r>
            <a:r>
              <a:rPr lang="en-US" sz="2000" dirty="0"/>
              <a:t> 2016-2018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500" dirty="0"/>
              <a:t>PORTAL DE TRANSPARENCIA PRESUPUESTARIA DE URUGUAY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62598" y="2968832"/>
            <a:ext cx="72679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UY" dirty="0">
                <a:latin typeface="Arial" panose="020B0604020202020204" pitchFamily="34" charset="0"/>
                <a:cs typeface="Arial" panose="020B0604020202020204" pitchFamily="34" charset="0"/>
              </a:rPr>
              <a:t> Nueva plataforma de gestión de contenidos (+ usabilidad)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UY" dirty="0">
                <a:latin typeface="Arial" panose="020B0604020202020204" pitchFamily="34" charset="0"/>
                <a:cs typeface="Arial" panose="020B0604020202020204" pitchFamily="34" charset="0"/>
              </a:rPr>
              <a:t>2. Estrategia de participación y difusión:</a:t>
            </a:r>
          </a:p>
          <a:p>
            <a:pPr marL="268288" lvl="0">
              <a:spcBef>
                <a:spcPts val="600"/>
              </a:spcBef>
              <a:spcAft>
                <a:spcPts val="600"/>
              </a:spcAft>
            </a:pPr>
            <a:r>
              <a:rPr lang="es-UY" dirty="0">
                <a:latin typeface="Arial" panose="020B0604020202020204" pitchFamily="34" charset="0"/>
                <a:cs typeface="Arial" panose="020B0604020202020204" pitchFamily="34" charset="0"/>
              </a:rPr>
              <a:t>- Identificar segmentos de público objetivo.</a:t>
            </a:r>
          </a:p>
          <a:p>
            <a:pPr marL="268288" lvl="0">
              <a:spcBef>
                <a:spcPts val="600"/>
              </a:spcBef>
              <a:spcAft>
                <a:spcPts val="600"/>
              </a:spcAft>
            </a:pPr>
            <a:r>
              <a:rPr lang="es-UY" dirty="0">
                <a:latin typeface="Arial" panose="020B0604020202020204" pitchFamily="34" charset="0"/>
                <a:cs typeface="Arial" panose="020B0604020202020204" pitchFamily="34" charset="0"/>
              </a:rPr>
              <a:t>- Generar comunidad con usuarios, sumando sus aportes en el diseño y la difusión de productos de información más ajustados a sus necesidades.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s-UY" dirty="0">
                <a:latin typeface="Arial" panose="020B0604020202020204" pitchFamily="34" charset="0"/>
                <a:cs typeface="Arial" panose="020B0604020202020204" pitchFamily="34" charset="0"/>
              </a:rPr>
              <a:t>3. Nuevos contenidos, que permitan superar debilidades detectadas según estándares internacionales y nuestros propios criterios.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12100" y="1978600"/>
            <a:ext cx="7299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/>
              <a:t>Sitio web temático que ofrezca  información integrada, oportuna, atractiva, comprensible y reutilizable sobre uso de recursos públicos.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2100" y="409906"/>
            <a:ext cx="8006686" cy="138736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/>
              <a:t>Compromiso</a:t>
            </a:r>
            <a:r>
              <a:rPr lang="en-US" sz="2000" b="1" dirty="0"/>
              <a:t> en Plan </a:t>
            </a:r>
            <a:r>
              <a:rPr lang="en-US" sz="2000" b="1" dirty="0" err="1"/>
              <a:t>Nacional</a:t>
            </a:r>
            <a:r>
              <a:rPr lang="en-US" sz="2000" b="1" dirty="0"/>
              <a:t> de </a:t>
            </a:r>
            <a:r>
              <a:rPr lang="en-US" sz="2000" b="1" dirty="0" err="1"/>
              <a:t>Gobierno</a:t>
            </a:r>
            <a:r>
              <a:rPr lang="en-US" sz="2000" b="1" dirty="0"/>
              <a:t> </a:t>
            </a:r>
            <a:r>
              <a:rPr lang="en-US" sz="2000" b="1" dirty="0" err="1"/>
              <a:t>Abierto</a:t>
            </a:r>
            <a:r>
              <a:rPr lang="en-US" sz="2000" b="1" dirty="0"/>
              <a:t> 2016-2018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000" b="1" dirty="0"/>
              <a:t>PORTAL DE TRANSPARENCIA PRESUPUESTARIA DE URUGUAY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35758"/>
              </p:ext>
            </p:extLst>
          </p:nvPr>
        </p:nvGraphicFramePr>
        <p:xfrm>
          <a:off x="798562" y="1669619"/>
          <a:ext cx="7387991" cy="4963837"/>
        </p:xfrm>
        <a:graphic>
          <a:graphicData uri="http://schemas.openxmlformats.org/drawingml/2006/table">
            <a:tbl>
              <a:tblPr/>
              <a:tblGrid>
                <a:gridCol w="4903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740">
                <a:tc>
                  <a:txBody>
                    <a:bodyPr/>
                    <a:lstStyle/>
                    <a:p>
                      <a:pPr marR="184975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spc="-3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                   Metas</a:t>
                      </a:r>
                      <a:endParaRPr lang="es-UY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spc="-4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Fech</a:t>
                      </a:r>
                      <a:r>
                        <a:rPr lang="es-ES" sz="16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" sz="1600" spc="-4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" sz="16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 </a:t>
                      </a:r>
                      <a:r>
                        <a:rPr lang="es-ES" sz="1600" spc="-3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inicio:</a:t>
                      </a:r>
                      <a:endParaRPr lang="es-UY" sz="16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spc="-35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Fech</a:t>
                      </a:r>
                      <a:r>
                        <a:rPr lang="es-ES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" sz="1600" spc="-35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Final:</a:t>
                      </a:r>
                      <a:endParaRPr lang="es-UY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351">
                <a:tc>
                  <a:txBody>
                    <a:bodyPr/>
                    <a:lstStyle/>
                    <a:p>
                      <a:pPr marR="18034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M1. Etapa Diseño: proceso de consulta a sociedad civil sobre contenidos y estructura del Portal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Junio 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6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Diciembre 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456">
                <a:tc>
                  <a:txBody>
                    <a:bodyPr/>
                    <a:lstStyle/>
                    <a:p>
                      <a:pPr marR="18034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M2. Puesta en producción del nuevo Portal: información de presupuesto nacional (financiera y desempeño) y balances de empresas públicas, en formatos a acordar mediante consulta a sociedad civil.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Junio 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Mayo 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586">
                <a:tc>
                  <a:txBody>
                    <a:bodyPr/>
                    <a:lstStyle/>
                    <a:p>
                      <a:pPr marR="18034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M3. Publicación audiovisual lenguaje ciudadano sobre proceso presupuestario en Uruguay.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Marzo 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Junio 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7892">
                <a:tc>
                  <a:txBody>
                    <a:bodyPr/>
                    <a:lstStyle/>
                    <a:p>
                      <a:pPr marR="18034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M4. Incorporar</a:t>
                      </a:r>
                      <a:r>
                        <a:rPr lang="es-UY" sz="1600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s</a:t>
                      </a:r>
                      <a:r>
                        <a:rPr lang="es-UY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ub-sitio Personas Públicas No Estatales,</a:t>
                      </a:r>
                      <a:r>
                        <a:rPr lang="es-UY" sz="1600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identificando recursos presupuestales que se les transfieren y compromisos de gestión que firman con el Ejecutivo nacional (cuando existan)</a:t>
                      </a:r>
                      <a:endParaRPr lang="es-UY" sz="16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Julio 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UY" sz="16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Diciembre 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2100" y="409907"/>
            <a:ext cx="8006686" cy="706374"/>
          </a:xfrm>
        </p:spPr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500" dirty="0" err="1"/>
              <a:t>Diálogo</a:t>
            </a:r>
            <a:r>
              <a:rPr lang="en-US" sz="2500" dirty="0"/>
              <a:t> con la </a:t>
            </a:r>
            <a:r>
              <a:rPr lang="en-US" sz="2500" dirty="0" err="1"/>
              <a:t>sociedad</a:t>
            </a:r>
            <a:r>
              <a:rPr lang="en-US" sz="2500" dirty="0"/>
              <a:t> civil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12100" y="902525"/>
            <a:ext cx="754083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UY" dirty="0"/>
              <a:t>1</a:t>
            </a:r>
            <a:r>
              <a:rPr lang="es-UY" sz="1600" dirty="0"/>
              <a:t>. Identificación de segmentos de público objetivo:</a:t>
            </a:r>
          </a:p>
          <a:p>
            <a:pPr marL="534988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UY" sz="1600" dirty="0"/>
              <a:t> Masivo</a:t>
            </a:r>
          </a:p>
          <a:p>
            <a:pPr marL="534988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UY" sz="1600" dirty="0"/>
              <a:t> Intermediarios</a:t>
            </a:r>
          </a:p>
          <a:p>
            <a:pPr marL="534988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UY" sz="1600" dirty="0"/>
              <a:t> Especialistas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UY" sz="16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UY" sz="1600" dirty="0"/>
              <a:t>2. En fase de diseño del nuevo Portal, consulta: ¿Qué información necesitan? ¿En qué formatos?</a:t>
            </a:r>
          </a:p>
          <a:p>
            <a:pPr marL="355600">
              <a:spcBef>
                <a:spcPts val="300"/>
              </a:spcBef>
              <a:spcAft>
                <a:spcPts val="300"/>
              </a:spcAft>
            </a:pPr>
            <a:r>
              <a:rPr lang="es-UY" sz="1600" dirty="0"/>
              <a:t>a. Entrevistas personales o grupos de discusión con referentes identificados del segmento de intermediarios.</a:t>
            </a:r>
          </a:p>
          <a:p>
            <a:pPr marL="355600">
              <a:spcBef>
                <a:spcPts val="300"/>
              </a:spcBef>
              <a:spcAft>
                <a:spcPts val="300"/>
              </a:spcAft>
            </a:pPr>
            <a:r>
              <a:rPr lang="es-UY" sz="1600" dirty="0"/>
              <a:t>b. Instancia abierta, donde se ponga en discusión proyecto de primer versión del Portal.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UY" sz="16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UY" sz="1600" dirty="0"/>
              <a:t>3. En fase “producción”: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lphaLcPeriod"/>
            </a:pPr>
            <a:r>
              <a:rPr lang="es-UY" sz="1600" dirty="0"/>
              <a:t>Co-creación de nuevos contenidos, junto a referentes / interesados. Pruebas de concepto mediante consultas previas a lanzamiento de nuevos productos.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lphaLcPeriod"/>
            </a:pPr>
            <a:r>
              <a:rPr lang="es-UY" sz="1600" dirty="0"/>
              <a:t>Canales de comunicación abiertos, en Portal y redes sociales, para recoger consultas y sugerencias.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lphaLcPeriod"/>
            </a:pPr>
            <a:r>
              <a:rPr lang="es-UY" sz="1600" dirty="0"/>
              <a:t>Análisis sistemático de estadísticas de uso del Portal (Google </a:t>
            </a:r>
            <a:r>
              <a:rPr lang="es-UY" sz="1600" dirty="0" err="1"/>
              <a:t>Analytics</a:t>
            </a:r>
            <a:r>
              <a:rPr lang="es-UY" sz="1600" dirty="0"/>
              <a:t>) y de repercusión vía redes sociales.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2100" y="409907"/>
            <a:ext cx="8006686" cy="706374"/>
          </a:xfrm>
        </p:spPr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500" dirty="0" err="1"/>
              <a:t>Oportunidades</a:t>
            </a:r>
            <a:r>
              <a:rPr lang="en-US" sz="2500" dirty="0"/>
              <a:t> de </a:t>
            </a:r>
            <a:r>
              <a:rPr lang="en-US" sz="2500" dirty="0" err="1"/>
              <a:t>colaboración</a:t>
            </a:r>
            <a:r>
              <a:rPr lang="en-US" sz="2500" dirty="0"/>
              <a:t> entre pares y </a:t>
            </a:r>
            <a:r>
              <a:rPr lang="en-US" sz="2500" dirty="0" err="1"/>
              <a:t>apoyo</a:t>
            </a:r>
            <a:r>
              <a:rPr lang="en-US" sz="2500" dirty="0"/>
              <a:t> </a:t>
            </a:r>
            <a:r>
              <a:rPr lang="en-US" sz="2500" dirty="0" err="1"/>
              <a:t>técnico</a:t>
            </a:r>
            <a:r>
              <a:rPr lang="en-US" sz="2500" dirty="0"/>
              <a:t> de GIFT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83771" y="1508166"/>
            <a:ext cx="76350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/>
              <a:t>(Uruguay está trabajando con apoyo de GIFT desde Abril 2016)</a:t>
            </a:r>
          </a:p>
          <a:p>
            <a:endParaRPr lang="es-UY" sz="2000" dirty="0"/>
          </a:p>
          <a:p>
            <a:r>
              <a:rPr lang="es-UY" sz="2000" dirty="0"/>
              <a:t>1. Contenidos: buenas prácticas y opciones tecnológicas para garantizar calidad, usabilidad y potencial de reutilización de los contenidos publicados. </a:t>
            </a:r>
          </a:p>
          <a:p>
            <a:endParaRPr lang="es-UY" sz="2000" dirty="0"/>
          </a:p>
          <a:p>
            <a:r>
              <a:rPr lang="es-UY" sz="2000" dirty="0"/>
              <a:t>2. Participación: ¿Cómo estructurar diálogo con la sociedad civil de forma eficaz y eficiente?</a:t>
            </a:r>
          </a:p>
          <a:p>
            <a:endParaRPr lang="es-UY" sz="2000" dirty="0"/>
          </a:p>
          <a:p>
            <a:r>
              <a:rPr lang="es-UY" sz="2000" dirty="0"/>
              <a:t>3. Difusión: ¿Cómo establecer estrategias eficaces y eficientes de comunicación / difusión de los contenidos del Portal? </a:t>
            </a:r>
          </a:p>
          <a:p>
            <a:endParaRPr lang="es-UY" sz="2000" dirty="0"/>
          </a:p>
          <a:p>
            <a:r>
              <a:rPr lang="es-UY" sz="2000" dirty="0"/>
              <a:t>4. Impacto: ¿Cómo medir el impacto de este tipo de proyectos?</a:t>
            </a:r>
          </a:p>
          <a:p>
            <a:endParaRPr lang="es-UY" dirty="0"/>
          </a:p>
          <a:p>
            <a:endParaRPr lang="es-UY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7491" y="2042555"/>
            <a:ext cx="8513372" cy="3875273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El </a:t>
            </a:r>
            <a:r>
              <a:rPr lang="en-US" dirty="0" err="1"/>
              <a:t>Gobierno</a:t>
            </a:r>
            <a:r>
              <a:rPr lang="en-US" dirty="0"/>
              <a:t> </a:t>
            </a:r>
            <a:r>
              <a:rPr lang="en-US" dirty="0" err="1"/>
              <a:t>Abierto</a:t>
            </a:r>
            <a:r>
              <a:rPr lang="en-US" dirty="0"/>
              <a:t> en Uruguay (2005-2016)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err="1"/>
              <a:t>Ciclo</a:t>
            </a:r>
            <a:r>
              <a:rPr lang="en-US" dirty="0"/>
              <a:t> </a:t>
            </a:r>
            <a:r>
              <a:rPr lang="en-US" dirty="0" err="1"/>
              <a:t>Presupuestal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Uruguay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err="1"/>
              <a:t>Transparencia</a:t>
            </a:r>
            <a:r>
              <a:rPr lang="en-US" dirty="0"/>
              <a:t> </a:t>
            </a:r>
            <a:r>
              <a:rPr lang="en-US" dirty="0" err="1"/>
              <a:t>presupuestaria</a:t>
            </a:r>
            <a:r>
              <a:rPr lang="en-US" dirty="0"/>
              <a:t> en Uruguay – </a:t>
            </a:r>
            <a:r>
              <a:rPr lang="en-US" dirty="0" err="1"/>
              <a:t>Principales</a:t>
            </a:r>
            <a:r>
              <a:rPr lang="en-US" dirty="0"/>
              <a:t> </a:t>
            </a:r>
            <a:r>
              <a:rPr lang="en-US" dirty="0" err="1"/>
              <a:t>instrumentos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endParaRPr lang="en-US" dirty="0"/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err="1"/>
              <a:t>Transparencia</a:t>
            </a:r>
            <a:r>
              <a:rPr lang="en-US" dirty="0"/>
              <a:t> </a:t>
            </a:r>
            <a:r>
              <a:rPr lang="en-US" dirty="0" err="1"/>
              <a:t>presupuestaria</a:t>
            </a:r>
            <a:r>
              <a:rPr lang="en-US" dirty="0"/>
              <a:t>: </a:t>
            </a:r>
            <a:r>
              <a:rPr lang="en-US" dirty="0" err="1"/>
              <a:t>situación</a:t>
            </a:r>
            <a:r>
              <a:rPr lang="en-US" dirty="0"/>
              <a:t> actual,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estándares</a:t>
            </a:r>
            <a:r>
              <a:rPr lang="en-US" dirty="0"/>
              <a:t> </a:t>
            </a:r>
            <a:r>
              <a:rPr lang="en-US" dirty="0" err="1"/>
              <a:t>internacionales</a:t>
            </a:r>
            <a:endParaRPr lang="en-US" dirty="0"/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err="1"/>
              <a:t>Compromiso</a:t>
            </a:r>
            <a:r>
              <a:rPr lang="en-US" dirty="0"/>
              <a:t>: Portal de </a:t>
            </a:r>
            <a:r>
              <a:rPr lang="en-US" dirty="0" err="1"/>
              <a:t>transparencia</a:t>
            </a:r>
            <a:r>
              <a:rPr lang="en-US" dirty="0"/>
              <a:t> </a:t>
            </a:r>
            <a:r>
              <a:rPr lang="en-US" dirty="0" err="1"/>
              <a:t>presupuestaria</a:t>
            </a:r>
            <a:r>
              <a:rPr lang="en-US" dirty="0"/>
              <a:t> de Uruguay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err="1"/>
              <a:t>Diálogo</a:t>
            </a:r>
            <a:r>
              <a:rPr lang="en-US" dirty="0"/>
              <a:t> con </a:t>
            </a:r>
            <a:r>
              <a:rPr lang="en-US" dirty="0" err="1"/>
              <a:t>sociedad</a:t>
            </a:r>
            <a:r>
              <a:rPr lang="en-US" dirty="0"/>
              <a:t> civil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err="1"/>
              <a:t>Oportunidades</a:t>
            </a:r>
            <a:r>
              <a:rPr lang="en-US" dirty="0"/>
              <a:t> de </a:t>
            </a:r>
            <a:r>
              <a:rPr lang="en-US" dirty="0" err="1"/>
              <a:t>colaboración</a:t>
            </a:r>
            <a:r>
              <a:rPr lang="en-US" dirty="0"/>
              <a:t> entre pares y </a:t>
            </a:r>
            <a:r>
              <a:rPr lang="en-US" dirty="0" err="1"/>
              <a:t>apoyo</a:t>
            </a:r>
            <a:r>
              <a:rPr lang="en-US" dirty="0"/>
              <a:t> </a:t>
            </a:r>
            <a:r>
              <a:rPr lang="en-US" dirty="0" err="1"/>
              <a:t>técnico</a:t>
            </a:r>
            <a:r>
              <a:rPr lang="en-US" dirty="0"/>
              <a:t> de GIFT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6385" y="153073"/>
            <a:ext cx="8201964" cy="1098259"/>
          </a:xfrm>
        </p:spPr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s-UY" sz="2800" dirty="0"/>
              <a:t>El gobierno abierto y de cercanías en Uruguay 2005 - 2016</a:t>
            </a:r>
            <a:endParaRPr lang="en-US" sz="2500" dirty="0"/>
          </a:p>
        </p:txBody>
      </p:sp>
      <p:pic>
        <p:nvPicPr>
          <p:cNvPr id="1026" name="Picture 2" descr="http://www.agesic.gub.uy/innovaportal/file/5243/1/avanza-el-uruguay-dig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90" y="2067791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67951865"/>
              </p:ext>
            </p:extLst>
          </p:nvPr>
        </p:nvGraphicFramePr>
        <p:xfrm>
          <a:off x="306385" y="879474"/>
          <a:ext cx="8437418" cy="571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https://www.presidencia.gub.uy/wps/wcm/connect/pvpresidencia/68591084-0c96-4399-9746-ce56920baca2/fcn.png?MOD=AJPERES&amp;CACHEID=68591084-0c96-4399-9746-ce56920baca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48" y="1574277"/>
            <a:ext cx="884726" cy="51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c/c1/Plan_Ceiba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94" y="1790386"/>
            <a:ext cx="1276061" cy="5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bs.twimg.com/profile_images/669149962568146944/v9LpSmR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84" y="5678946"/>
            <a:ext cx="783611" cy="78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430505" y="1255434"/>
            <a:ext cx="743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Y" sz="1200" b="1" dirty="0">
                <a:solidFill>
                  <a:schemeClr val="bg1"/>
                </a:solidFill>
              </a:rPr>
              <a:t>2016</a:t>
            </a:r>
            <a:endParaRPr lang="es-UY" sz="12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54136" y="1574277"/>
            <a:ext cx="743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Y" sz="1200" b="1" dirty="0">
                <a:solidFill>
                  <a:schemeClr val="bg1"/>
                </a:solidFill>
              </a:rPr>
              <a:t>2005</a:t>
            </a:r>
            <a:endParaRPr lang="es-UY" sz="1200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34458" y="5401947"/>
            <a:ext cx="743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Y" sz="1200" b="1" dirty="0">
                <a:solidFill>
                  <a:schemeClr val="bg1"/>
                </a:solidFill>
              </a:rPr>
              <a:t>2015</a:t>
            </a:r>
            <a:endParaRPr lang="es-UY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683568" y="476672"/>
            <a:ext cx="7848872" cy="52322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es-UY" sz="2800" dirty="0">
                <a:solidFill>
                  <a:schemeClr val="accent6"/>
                </a:solidFill>
                <a:latin typeface="Cabrito Norm Medium"/>
                <a:cs typeface="Cabrito Norm Medium"/>
              </a:rPr>
              <a:t>Un presupuesto que integra la planificación </a:t>
            </a:r>
            <a:endParaRPr lang="es-ES" sz="2800" dirty="0">
              <a:solidFill>
                <a:schemeClr val="accent6"/>
              </a:solidFill>
              <a:latin typeface="Cabrito Norm Medium"/>
              <a:cs typeface="Cabrito Norm Medium"/>
            </a:endParaRP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683568" y="1116557"/>
          <a:ext cx="7138554" cy="558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790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58 Conector recto de flecha"/>
          <p:cNvCxnSpPr/>
          <p:nvPr/>
        </p:nvCxnSpPr>
        <p:spPr>
          <a:xfrm>
            <a:off x="4667303" y="5731569"/>
            <a:ext cx="0" cy="455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6 Rectángulo redondeado"/>
          <p:cNvSpPr/>
          <p:nvPr/>
        </p:nvSpPr>
        <p:spPr>
          <a:xfrm>
            <a:off x="71308" y="2132856"/>
            <a:ext cx="1800200" cy="857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tx1"/>
                </a:solidFill>
                <a:cs typeface="Arial" pitchFamily="34" charset="0"/>
              </a:rPr>
              <a:t>AREAS PROGRAMÁTICAS</a:t>
            </a:r>
          </a:p>
        </p:txBody>
      </p:sp>
      <p:sp>
        <p:nvSpPr>
          <p:cNvPr id="42" name="19 Rectángulo redondeado"/>
          <p:cNvSpPr/>
          <p:nvPr/>
        </p:nvSpPr>
        <p:spPr>
          <a:xfrm>
            <a:off x="3779912" y="2730263"/>
            <a:ext cx="1800200" cy="8572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solidFill>
                <a:srgbClr val="FFFFFF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FFFFFF"/>
                </a:solidFill>
                <a:cs typeface="Arial" pitchFamily="34" charset="0"/>
              </a:rPr>
              <a:t>OBJETIVOS DEL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FFFFFF"/>
                </a:solidFill>
                <a:cs typeface="Arial" pitchFamily="34" charset="0"/>
              </a:rPr>
              <a:t> INCISO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3" name="20 Rectángulo redondeado"/>
          <p:cNvSpPr/>
          <p:nvPr/>
        </p:nvSpPr>
        <p:spPr>
          <a:xfrm>
            <a:off x="5652120" y="2852936"/>
            <a:ext cx="1800200" cy="85725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chemeClr val="bg1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cs typeface="Arial" pitchFamily="34" charset="0"/>
              </a:rPr>
              <a:t>OBJETIVOS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cs typeface="Arial" pitchFamily="34" charset="0"/>
              </a:rPr>
              <a:t>DE UE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21 Rectángulo redondeado"/>
          <p:cNvSpPr>
            <a:spLocks noChangeArrowheads="1"/>
          </p:cNvSpPr>
          <p:nvPr/>
        </p:nvSpPr>
        <p:spPr bwMode="auto">
          <a:xfrm>
            <a:off x="7524328" y="3284984"/>
            <a:ext cx="1555750" cy="3635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385D8A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altLang="es-ES" sz="1600" dirty="0">
              <a:solidFill>
                <a:srgbClr val="27130E"/>
              </a:solidFill>
              <a:latin typeface="+mn-lt"/>
            </a:endParaRPr>
          </a:p>
          <a:p>
            <a:pPr algn="ctr" eaLnBrk="1" hangingPunct="1"/>
            <a:r>
              <a:rPr lang="es-ES" altLang="es-ES" sz="1600" dirty="0">
                <a:solidFill>
                  <a:srgbClr val="27130E"/>
                </a:solidFill>
                <a:latin typeface="+mn-lt"/>
              </a:rPr>
              <a:t>Productos</a:t>
            </a:r>
          </a:p>
          <a:p>
            <a:pPr algn="ctr" eaLnBrk="1" hangingPunct="1"/>
            <a:endParaRPr lang="es-ES" altLang="es-ES" sz="1600" dirty="0">
              <a:solidFill>
                <a:srgbClr val="27130E"/>
              </a:solidFill>
              <a:latin typeface="+mn-lt"/>
            </a:endParaRPr>
          </a:p>
        </p:txBody>
      </p:sp>
      <p:sp>
        <p:nvSpPr>
          <p:cNvPr id="45" name="21 Rectángulo redondeado"/>
          <p:cNvSpPr>
            <a:spLocks noChangeArrowheads="1"/>
          </p:cNvSpPr>
          <p:nvPr/>
        </p:nvSpPr>
        <p:spPr bwMode="auto">
          <a:xfrm>
            <a:off x="7599176" y="3713534"/>
            <a:ext cx="1509328" cy="3635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385D8A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Proyectos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7" name="6 Rectángulo redondeado"/>
          <p:cNvSpPr/>
          <p:nvPr/>
        </p:nvSpPr>
        <p:spPr>
          <a:xfrm>
            <a:off x="395536" y="4149080"/>
            <a:ext cx="1800200" cy="85725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INDICADORES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CONTEXTO</a:t>
            </a:r>
          </a:p>
        </p:txBody>
      </p:sp>
      <p:sp>
        <p:nvSpPr>
          <p:cNvPr id="49" name="6 Rectángulo redondeado"/>
          <p:cNvSpPr/>
          <p:nvPr/>
        </p:nvSpPr>
        <p:spPr>
          <a:xfrm>
            <a:off x="2887173" y="4165154"/>
            <a:ext cx="1800200" cy="85725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INDICADORES</a:t>
            </a:r>
          </a:p>
          <a:p>
            <a:pPr algn="ctr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</a:t>
            </a:r>
          </a:p>
          <a:p>
            <a:pPr algn="ctr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RESULTADOS</a:t>
            </a:r>
          </a:p>
        </p:txBody>
      </p:sp>
      <p:sp>
        <p:nvSpPr>
          <p:cNvPr id="51" name="6 Rectángulo redondeado"/>
          <p:cNvSpPr/>
          <p:nvPr/>
        </p:nvSpPr>
        <p:spPr>
          <a:xfrm>
            <a:off x="5378811" y="4149080"/>
            <a:ext cx="1800200" cy="85725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INDICADORES</a:t>
            </a:r>
          </a:p>
          <a:p>
            <a:pPr algn="ctr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</a:t>
            </a:r>
          </a:p>
          <a:p>
            <a:pPr algn="ctr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GESTIÓN</a:t>
            </a:r>
          </a:p>
        </p:txBody>
      </p:sp>
      <p:cxnSp>
        <p:nvCxnSpPr>
          <p:cNvPr id="52" name="51 Conector recto"/>
          <p:cNvCxnSpPr>
            <a:stCxn id="41" idx="2"/>
            <a:endCxn id="47" idx="0"/>
          </p:cNvCxnSpPr>
          <p:nvPr/>
        </p:nvCxnSpPr>
        <p:spPr>
          <a:xfrm>
            <a:off x="971408" y="2990106"/>
            <a:ext cx="324228" cy="1158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>
            <a:stCxn id="41" idx="2"/>
            <a:endCxn id="49" idx="0"/>
          </p:cNvCxnSpPr>
          <p:nvPr/>
        </p:nvCxnSpPr>
        <p:spPr>
          <a:xfrm>
            <a:off x="971408" y="2990106"/>
            <a:ext cx="2815865" cy="1175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>
            <a:stCxn id="72" idx="2"/>
            <a:endCxn id="49" idx="0"/>
          </p:cNvCxnSpPr>
          <p:nvPr/>
        </p:nvCxnSpPr>
        <p:spPr>
          <a:xfrm>
            <a:off x="2807804" y="3289471"/>
            <a:ext cx="979469" cy="875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stCxn id="42" idx="2"/>
            <a:endCxn id="49" idx="0"/>
          </p:cNvCxnSpPr>
          <p:nvPr/>
        </p:nvCxnSpPr>
        <p:spPr>
          <a:xfrm flipH="1">
            <a:off x="3787273" y="3587513"/>
            <a:ext cx="892739" cy="577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>
            <a:stCxn id="43" idx="2"/>
            <a:endCxn id="51" idx="0"/>
          </p:cNvCxnSpPr>
          <p:nvPr/>
        </p:nvCxnSpPr>
        <p:spPr>
          <a:xfrm flipH="1">
            <a:off x="6278911" y="3710186"/>
            <a:ext cx="273309" cy="438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stCxn id="45" idx="1"/>
            <a:endCxn id="51" idx="0"/>
          </p:cNvCxnSpPr>
          <p:nvPr/>
        </p:nvCxnSpPr>
        <p:spPr>
          <a:xfrm flipH="1">
            <a:off x="6278911" y="3895303"/>
            <a:ext cx="1320265" cy="253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>
            <a:stCxn id="44" idx="1"/>
            <a:endCxn id="51" idx="0"/>
          </p:cNvCxnSpPr>
          <p:nvPr/>
        </p:nvCxnSpPr>
        <p:spPr>
          <a:xfrm flipH="1">
            <a:off x="6278911" y="3466753"/>
            <a:ext cx="1245417" cy="682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 Rectángulo redondeado"/>
          <p:cNvSpPr/>
          <p:nvPr/>
        </p:nvSpPr>
        <p:spPr>
          <a:xfrm>
            <a:off x="323528" y="6240735"/>
            <a:ext cx="8527666" cy="428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RESULTADOS</a:t>
            </a:r>
          </a:p>
        </p:txBody>
      </p:sp>
      <p:cxnSp>
        <p:nvCxnSpPr>
          <p:cNvPr id="62" name="61 Conector recto de flecha"/>
          <p:cNvCxnSpPr>
            <a:stCxn id="47" idx="2"/>
          </p:cNvCxnSpPr>
          <p:nvPr/>
        </p:nvCxnSpPr>
        <p:spPr>
          <a:xfrm>
            <a:off x="1295636" y="5006330"/>
            <a:ext cx="0" cy="320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>
            <a:stCxn id="49" idx="2"/>
          </p:cNvCxnSpPr>
          <p:nvPr/>
        </p:nvCxnSpPr>
        <p:spPr>
          <a:xfrm>
            <a:off x="3787273" y="5022404"/>
            <a:ext cx="0" cy="354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>
            <a:stCxn id="51" idx="2"/>
          </p:cNvCxnSpPr>
          <p:nvPr/>
        </p:nvCxnSpPr>
        <p:spPr>
          <a:xfrm flipH="1">
            <a:off x="6278909" y="5006330"/>
            <a:ext cx="2" cy="354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/>
          <p:nvPr/>
        </p:nvCxnSpPr>
        <p:spPr>
          <a:xfrm>
            <a:off x="2195736" y="5733257"/>
            <a:ext cx="0" cy="455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 de flecha"/>
          <p:cNvCxnSpPr/>
          <p:nvPr/>
        </p:nvCxnSpPr>
        <p:spPr>
          <a:xfrm>
            <a:off x="4674593" y="5733256"/>
            <a:ext cx="0" cy="455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/>
          <p:nvPr/>
        </p:nvCxnSpPr>
        <p:spPr>
          <a:xfrm>
            <a:off x="7153449" y="5757168"/>
            <a:ext cx="0" cy="455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 flipV="1">
            <a:off x="0" y="4077072"/>
            <a:ext cx="9144000" cy="31129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angular"/>
          <p:cNvCxnSpPr>
            <a:stCxn id="43" idx="0"/>
            <a:endCxn id="44" idx="0"/>
          </p:cNvCxnSpPr>
          <p:nvPr/>
        </p:nvCxnSpPr>
        <p:spPr>
          <a:xfrm rot="16200000" flipH="1">
            <a:off x="7211187" y="2193969"/>
            <a:ext cx="432048" cy="1749983"/>
          </a:xfrm>
          <a:prstGeom prst="bentConnector3">
            <a:avLst>
              <a:gd name="adj1" fmla="val -529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18 Rectángulo redondeado"/>
          <p:cNvSpPr/>
          <p:nvPr/>
        </p:nvSpPr>
        <p:spPr>
          <a:xfrm>
            <a:off x="1907704" y="2433808"/>
            <a:ext cx="1800200" cy="8556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chemeClr val="tx1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tx1"/>
                </a:solidFill>
                <a:cs typeface="Arial" pitchFamily="34" charset="0"/>
              </a:rPr>
              <a:t>PROGRAMAS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3" name="6 Rectángulo redondeado"/>
          <p:cNvSpPr/>
          <p:nvPr/>
        </p:nvSpPr>
        <p:spPr>
          <a:xfrm>
            <a:off x="354388" y="5386859"/>
            <a:ext cx="8527666" cy="428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MONITOREO, CONTROL Y EVALUACIÓN</a:t>
            </a:r>
          </a:p>
        </p:txBody>
      </p:sp>
      <p:cxnSp>
        <p:nvCxnSpPr>
          <p:cNvPr id="74" name="58 Conector recto de flecha"/>
          <p:cNvCxnSpPr/>
          <p:nvPr/>
        </p:nvCxnSpPr>
        <p:spPr>
          <a:xfrm>
            <a:off x="4667303" y="5743476"/>
            <a:ext cx="0" cy="455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62 Conector recto de flecha"/>
          <p:cNvCxnSpPr/>
          <p:nvPr/>
        </p:nvCxnSpPr>
        <p:spPr>
          <a:xfrm>
            <a:off x="7146159" y="5767388"/>
            <a:ext cx="0" cy="455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6 Rectángulo redondeado"/>
          <p:cNvSpPr/>
          <p:nvPr/>
        </p:nvSpPr>
        <p:spPr>
          <a:xfrm>
            <a:off x="354388" y="5374952"/>
            <a:ext cx="8527666" cy="428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MONITOREO, CONTROL Y EVALUACIÓN</a:t>
            </a:r>
          </a:p>
        </p:txBody>
      </p:sp>
      <p:cxnSp>
        <p:nvCxnSpPr>
          <p:cNvPr id="78" name="62 Conector recto de flecha"/>
          <p:cNvCxnSpPr/>
          <p:nvPr/>
        </p:nvCxnSpPr>
        <p:spPr>
          <a:xfrm>
            <a:off x="7146159" y="5755481"/>
            <a:ext cx="0" cy="455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6 Rectángulo redondeado"/>
          <p:cNvSpPr/>
          <p:nvPr/>
        </p:nvSpPr>
        <p:spPr>
          <a:xfrm>
            <a:off x="361678" y="5376639"/>
            <a:ext cx="8527666" cy="428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MONITOREO, CONTROL Y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EVALUACIÓN de GESTIÓN</a:t>
            </a:r>
          </a:p>
        </p:txBody>
      </p:sp>
      <p:sp>
        <p:nvSpPr>
          <p:cNvPr id="38" name="Trapecio 37"/>
          <p:cNvSpPr/>
          <p:nvPr/>
        </p:nvSpPr>
        <p:spPr>
          <a:xfrm rot="5400000">
            <a:off x="3616139" y="-3611030"/>
            <a:ext cx="1916829" cy="9138896"/>
          </a:xfrm>
          <a:prstGeom prst="trapezoi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9" name="Marcador de texto 3"/>
          <p:cNvSpPr txBox="1">
            <a:spLocks/>
          </p:cNvSpPr>
          <p:nvPr/>
        </p:nvSpPr>
        <p:spPr>
          <a:xfrm>
            <a:off x="0" y="485709"/>
            <a:ext cx="9176612" cy="95410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es-ES" sz="2800" dirty="0">
                <a:solidFill>
                  <a:schemeClr val="accent6"/>
                </a:solidFill>
                <a:latin typeface="Cabrito Norm Medium"/>
                <a:cs typeface="Cabrito Norm Medium"/>
              </a:rPr>
              <a:t>Presupuesto Nacional y evaluación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es-ES" sz="2800" dirty="0">
                <a:solidFill>
                  <a:schemeClr val="accent6"/>
                </a:solidFill>
                <a:latin typeface="Cabrito Norm Medium"/>
                <a:cs typeface="Cabrito Norm Medium"/>
              </a:rPr>
              <a:t>de la gestión,  y sus resultados</a:t>
            </a:r>
          </a:p>
        </p:txBody>
      </p:sp>
    </p:spTree>
    <p:extLst>
      <p:ext uri="{BB962C8B-B14F-4D97-AF65-F5344CB8AC3E}">
        <p14:creationId xmlns:p14="http://schemas.microsoft.com/office/powerpoint/2010/main" val="1770022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>
          <a:xfrm>
            <a:off x="295559" y="503107"/>
            <a:ext cx="8588668" cy="691848"/>
          </a:xfrm>
        </p:spPr>
        <p:txBody>
          <a:bodyPr/>
          <a:lstStyle/>
          <a:p>
            <a:r>
              <a:rPr lang="es-UY" dirty="0"/>
              <a:t>Instrumentos de transparencia presupuestaria</a:t>
            </a:r>
          </a:p>
          <a:p>
            <a:endParaRPr lang="es-UY" dirty="0"/>
          </a:p>
        </p:txBody>
      </p:sp>
      <p:sp>
        <p:nvSpPr>
          <p:cNvPr id="2" name="Rectángulo 1"/>
          <p:cNvSpPr/>
          <p:nvPr/>
        </p:nvSpPr>
        <p:spPr>
          <a:xfrm>
            <a:off x="295559" y="1194955"/>
            <a:ext cx="8458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Presupuesto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Abiertos</a:t>
            </a:r>
            <a:r>
              <a:rPr lang="en-US" dirty="0"/>
              <a:t> y </a:t>
            </a:r>
            <a:r>
              <a:rPr lang="en-US" dirty="0" err="1"/>
              <a:t>Aplicación</a:t>
            </a:r>
            <a:r>
              <a:rPr lang="en-US" dirty="0"/>
              <a:t> ¿</a:t>
            </a:r>
            <a:r>
              <a:rPr lang="en-US" dirty="0" err="1"/>
              <a:t>Hacia</a:t>
            </a:r>
            <a:r>
              <a:rPr lang="en-US" dirty="0"/>
              <a:t> </a:t>
            </a:r>
            <a:r>
              <a:rPr lang="en-US" dirty="0" err="1"/>
              <a:t>dónde</a:t>
            </a:r>
            <a:r>
              <a:rPr lang="en-US" dirty="0"/>
              <a:t> van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impuestos</a:t>
            </a:r>
            <a:r>
              <a:rPr lang="en-US" dirty="0"/>
              <a:t>? </a:t>
            </a:r>
            <a:endParaRPr lang="es-UY" dirty="0"/>
          </a:p>
        </p:txBody>
      </p:sp>
      <p:pic>
        <p:nvPicPr>
          <p:cNvPr id="8" name="Picture 2" descr="C:\Users\dgonnet\Downloads\imagencuadr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6500" y="1781127"/>
            <a:ext cx="5664104" cy="4640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97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482596" y="313483"/>
            <a:ext cx="7559968" cy="635000"/>
          </a:xfrm>
        </p:spPr>
        <p:txBody>
          <a:bodyPr/>
          <a:lstStyle/>
          <a:p>
            <a:r>
              <a:rPr lang="es-UY" dirty="0"/>
              <a:t>Observatorio Territorial Uruguay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84" t="7296" r="6461" b="13759"/>
          <a:stretch/>
        </p:blipFill>
        <p:spPr>
          <a:xfrm>
            <a:off x="571499" y="1641764"/>
            <a:ext cx="7096991" cy="36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8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482596" y="313483"/>
            <a:ext cx="7559968" cy="635000"/>
          </a:xfrm>
        </p:spPr>
        <p:txBody>
          <a:bodyPr/>
          <a:lstStyle/>
          <a:p>
            <a:r>
              <a:rPr lang="es-UY" dirty="0"/>
              <a:t>Mirador Ciudadano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959" t="7739" r="2627" b="20126"/>
          <a:stretch/>
        </p:blipFill>
        <p:spPr>
          <a:xfrm>
            <a:off x="752759" y="1168772"/>
            <a:ext cx="7438660" cy="23653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-1" t="21447" r="6321" b="11587"/>
          <a:stretch/>
        </p:blipFill>
        <p:spPr>
          <a:xfrm>
            <a:off x="0" y="3786339"/>
            <a:ext cx="4363350" cy="18532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13502" r="2336" b="9463"/>
          <a:stretch/>
        </p:blipFill>
        <p:spPr>
          <a:xfrm>
            <a:off x="4593264" y="3754413"/>
            <a:ext cx="4550735" cy="201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5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2100" y="409907"/>
            <a:ext cx="8006686" cy="583322"/>
          </a:xfrm>
        </p:spPr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500" dirty="0"/>
              <a:t>Uruguay </a:t>
            </a:r>
            <a:r>
              <a:rPr lang="en-US" sz="2500" dirty="0" err="1"/>
              <a:t>Concursa</a:t>
            </a:r>
            <a:endParaRPr lang="en-US" sz="2500" dirty="0"/>
          </a:p>
        </p:txBody>
      </p:sp>
      <p:pic>
        <p:nvPicPr>
          <p:cNvPr id="5121" name="Picture 1" descr="C:\Users\dgonnet\Downloads\Uruguay concur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2460" y="1248392"/>
            <a:ext cx="5884177" cy="423800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12100" y="1803875"/>
            <a:ext cx="2366726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Ventanilla única para la publicación e inscripción a todos los llamados a personal realizados por organismos del Presupuesto Nacional</a:t>
            </a:r>
          </a:p>
        </p:txBody>
      </p:sp>
    </p:spTree>
    <p:extLst>
      <p:ext uri="{BB962C8B-B14F-4D97-AF65-F5344CB8AC3E}">
        <p14:creationId xmlns:p14="http://schemas.microsoft.com/office/powerpoint/2010/main" val="261486749"/>
      </p:ext>
    </p:extLst>
  </p:cSld>
  <p:clrMapOvr>
    <a:masterClrMapping/>
  </p:clrMapOvr>
</p:sld>
</file>

<file path=ppt/theme/theme1.xml><?xml version="1.0" encoding="utf-8"?>
<a:theme xmlns:a="http://schemas.openxmlformats.org/drawingml/2006/main" name="Inicio OPP con f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icio O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id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nicio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esarrollo de tem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Gráficos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Final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F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1170</Words>
  <Application>Microsoft Office PowerPoint</Application>
  <PresentationFormat>Presentación en pantalla (4:3)</PresentationFormat>
  <Paragraphs>154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18</vt:i4>
      </vt:variant>
    </vt:vector>
  </HeadingPairs>
  <TitlesOfParts>
    <vt:vector size="31" baseType="lpstr">
      <vt:lpstr>Arial</vt:lpstr>
      <vt:lpstr>Cabrito Norm Medium</vt:lpstr>
      <vt:lpstr>Cabrito Norm Regular Italic</vt:lpstr>
      <vt:lpstr>Calibri</vt:lpstr>
      <vt:lpstr>Times New Roman</vt:lpstr>
      <vt:lpstr>Inicio OPP con foto</vt:lpstr>
      <vt:lpstr>Inicio OPP</vt:lpstr>
      <vt:lpstr>Contenidos</vt:lpstr>
      <vt:lpstr>Inicio Tema</vt:lpstr>
      <vt:lpstr>Desarrollo de temas</vt:lpstr>
      <vt:lpstr>Gráficos </vt:lpstr>
      <vt:lpstr>Final</vt:lpstr>
      <vt:lpstr>Foto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OPP</dc:creator>
  <cp:lastModifiedBy>Tania Sanchez Andrade</cp:lastModifiedBy>
  <cp:revision>184</cp:revision>
  <cp:lastPrinted>2016-06-16T14:07:23Z</cp:lastPrinted>
  <dcterms:created xsi:type="dcterms:W3CDTF">2015-06-09T19:53:08Z</dcterms:created>
  <dcterms:modified xsi:type="dcterms:W3CDTF">2016-06-17T23:31:41Z</dcterms:modified>
</cp:coreProperties>
</file>