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7" r:id="rId3"/>
    <p:sldId id="258" r:id="rId4"/>
    <p:sldId id="260" r:id="rId5"/>
    <p:sldId id="261" r:id="rId6"/>
    <p:sldId id="262" r:id="rId7"/>
    <p:sldId id="263" r:id="rId8"/>
    <p:sldId id="264" r:id="rId9"/>
    <p:sldId id="265" r:id="rId1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06D191-F7AC-4CA1-836B-A39567A4C669}"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US"/>
        </a:p>
      </dgm:t>
    </dgm:pt>
    <dgm:pt modelId="{CE8D4C6D-E1C2-4BFF-A6A0-CCC76B3134DB}">
      <dgm:prSet phldrT="[Text]"/>
      <dgm:spPr>
        <a:xfrm>
          <a:off x="1325422" y="182422"/>
          <a:ext cx="1385773" cy="1385773"/>
        </a:xfrm>
        <a:prstGeom prst="pieWedg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a:solidFill>
                <a:sysClr val="window" lastClr="FFFFFF"/>
              </a:solidFill>
              <a:latin typeface="Calibri" panose="020F0502020204030204"/>
              <a:ea typeface="+mn-ea"/>
              <a:cs typeface="+mn-cs"/>
            </a:rPr>
            <a:t>Audit and oversight</a:t>
          </a:r>
        </a:p>
      </dgm:t>
    </dgm:pt>
    <dgm:pt modelId="{22238D34-7CCA-410E-833B-4270B5C98198}" type="parTrans" cxnId="{EA635E0A-7068-416C-92C8-2BA7ADD05390}">
      <dgm:prSet/>
      <dgm:spPr/>
      <dgm:t>
        <a:bodyPr/>
        <a:lstStyle/>
        <a:p>
          <a:endParaRPr lang="en-US"/>
        </a:p>
      </dgm:t>
    </dgm:pt>
    <dgm:pt modelId="{DE119ED9-2AD6-4C19-BA5B-2147C4ABAF5B}" type="sibTrans" cxnId="{EA635E0A-7068-416C-92C8-2BA7ADD05390}">
      <dgm:prSet/>
      <dgm:spPr/>
      <dgm:t>
        <a:bodyPr/>
        <a:lstStyle/>
        <a:p>
          <a:endParaRPr lang="en-US"/>
        </a:p>
      </dgm:t>
    </dgm:pt>
    <dgm:pt modelId="{4ABAF0DC-F3ED-4FBC-8676-99C3FC7506A8}">
      <dgm:prSet phldrT="[Text]"/>
      <dgm:spPr>
        <a:xfrm>
          <a:off x="662939" y="0"/>
          <a:ext cx="1580997" cy="1024128"/>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r>
            <a:rPr lang="en-US">
              <a:solidFill>
                <a:sysClr val="windowText" lastClr="000000">
                  <a:hueOff val="0"/>
                  <a:satOff val="0"/>
                  <a:lumOff val="0"/>
                  <a:alphaOff val="0"/>
                </a:sysClr>
              </a:solidFill>
              <a:latin typeface="Calibri" panose="020F0502020204030204"/>
              <a:ea typeface="+mn-ea"/>
              <a:cs typeface="+mn-cs"/>
            </a:rPr>
            <a:t> SAI audit</a:t>
          </a:r>
        </a:p>
      </dgm:t>
    </dgm:pt>
    <dgm:pt modelId="{6410BE6F-56E4-4D3B-97A5-DB0C7786C01B}" type="parTrans" cxnId="{817F7D67-B3C1-4412-B880-EFF5F82A84DB}">
      <dgm:prSet/>
      <dgm:spPr/>
      <dgm:t>
        <a:bodyPr/>
        <a:lstStyle/>
        <a:p>
          <a:endParaRPr lang="en-US"/>
        </a:p>
      </dgm:t>
    </dgm:pt>
    <dgm:pt modelId="{E0BF134B-7A3A-4E8A-BC70-A569AAA9AE11}" type="sibTrans" cxnId="{817F7D67-B3C1-4412-B880-EFF5F82A84DB}">
      <dgm:prSet/>
      <dgm:spPr/>
      <dgm:t>
        <a:bodyPr/>
        <a:lstStyle/>
        <a:p>
          <a:endParaRPr lang="en-US"/>
        </a:p>
      </dgm:t>
    </dgm:pt>
    <dgm:pt modelId="{4E97F0F3-9CC5-429A-A936-56B914641B43}">
      <dgm:prSet phldrT="[Text]"/>
      <dgm:spPr>
        <a:xfrm rot="5400000">
          <a:off x="2737122" y="182422"/>
          <a:ext cx="1385773" cy="1385773"/>
        </a:xfrm>
        <a:prstGeom prst="pieWedg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a:solidFill>
                <a:sysClr val="window" lastClr="FFFFFF"/>
              </a:solidFill>
              <a:latin typeface="Calibri" panose="020F0502020204030204"/>
              <a:ea typeface="+mn-ea"/>
              <a:cs typeface="+mn-cs"/>
            </a:rPr>
            <a:t>Tax policy design</a:t>
          </a:r>
        </a:p>
      </dgm:t>
    </dgm:pt>
    <dgm:pt modelId="{B2581139-1A69-4D71-8E1B-F520EA444A0F}" type="parTrans" cxnId="{162BAA01-186B-4D2D-9FC2-732F96AAFA3E}">
      <dgm:prSet/>
      <dgm:spPr/>
      <dgm:t>
        <a:bodyPr/>
        <a:lstStyle/>
        <a:p>
          <a:endParaRPr lang="en-US"/>
        </a:p>
      </dgm:t>
    </dgm:pt>
    <dgm:pt modelId="{6548B08A-1713-4CF5-AE90-918D2EFFCBF8}" type="sibTrans" cxnId="{162BAA01-186B-4D2D-9FC2-732F96AAFA3E}">
      <dgm:prSet/>
      <dgm:spPr/>
      <dgm:t>
        <a:bodyPr/>
        <a:lstStyle/>
        <a:p>
          <a:endParaRPr lang="en-US"/>
        </a:p>
      </dgm:t>
    </dgm:pt>
    <dgm:pt modelId="{0597FB5C-96FD-4733-8BA9-748423CDC95F}">
      <dgm:prSet phldrT="[Text]"/>
      <dgm:spPr>
        <a:xfrm>
          <a:off x="3242462" y="0"/>
          <a:ext cx="1580997" cy="1024128"/>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r>
            <a:rPr lang="en-US">
              <a:solidFill>
                <a:sysClr val="windowText" lastClr="000000">
                  <a:hueOff val="0"/>
                  <a:satOff val="0"/>
                  <a:lumOff val="0"/>
                  <a:alphaOff val="0"/>
                </a:sysClr>
              </a:solidFill>
              <a:latin typeface="Calibri" panose="020F0502020204030204"/>
              <a:ea typeface="+mn-ea"/>
              <a:cs typeface="+mn-cs"/>
            </a:rPr>
            <a:t>'Big P' tax policy</a:t>
          </a:r>
        </a:p>
      </dgm:t>
    </dgm:pt>
    <dgm:pt modelId="{00BA657D-22C7-4DBE-8660-5B3B64EFBC6E}" type="parTrans" cxnId="{239E82DB-4437-4183-8546-78B46F118706}">
      <dgm:prSet/>
      <dgm:spPr/>
      <dgm:t>
        <a:bodyPr/>
        <a:lstStyle/>
        <a:p>
          <a:endParaRPr lang="en-US"/>
        </a:p>
      </dgm:t>
    </dgm:pt>
    <dgm:pt modelId="{8D591078-79EA-4484-8585-9E5E072EA537}" type="sibTrans" cxnId="{239E82DB-4437-4183-8546-78B46F118706}">
      <dgm:prSet/>
      <dgm:spPr/>
      <dgm:t>
        <a:bodyPr/>
        <a:lstStyle/>
        <a:p>
          <a:endParaRPr lang="en-US"/>
        </a:p>
      </dgm:t>
    </dgm:pt>
    <dgm:pt modelId="{A2E5443E-111C-45DF-9DD4-AC464F9A630D}">
      <dgm:prSet phldrT="[Text]"/>
      <dgm:spPr>
        <a:xfrm rot="10800000">
          <a:off x="2775204" y="1632204"/>
          <a:ext cx="1385773" cy="1385773"/>
        </a:xfrm>
        <a:prstGeom prst="pieWedg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a:solidFill>
                <a:sysClr val="window" lastClr="FFFFFF"/>
              </a:solidFill>
              <a:latin typeface="Calibri" panose="020F0502020204030204"/>
              <a:ea typeface="+mn-ea"/>
              <a:cs typeface="+mn-cs"/>
            </a:rPr>
            <a:t>Legislative</a:t>
          </a:r>
        </a:p>
        <a:p>
          <a:pPr>
            <a:buNone/>
          </a:pPr>
          <a:r>
            <a:rPr lang="en-US">
              <a:solidFill>
                <a:sysClr val="window" lastClr="FFFFFF"/>
              </a:solidFill>
              <a:latin typeface="Calibri" panose="020F0502020204030204"/>
              <a:ea typeface="+mn-ea"/>
              <a:cs typeface="+mn-cs"/>
            </a:rPr>
            <a:t>approval</a:t>
          </a:r>
        </a:p>
      </dgm:t>
    </dgm:pt>
    <dgm:pt modelId="{FC3C6F06-531D-49FF-9A49-ABC3FFBCE023}" type="parTrans" cxnId="{30BF8C82-DA5F-4301-97F8-5282B8D125C7}">
      <dgm:prSet/>
      <dgm:spPr/>
      <dgm:t>
        <a:bodyPr/>
        <a:lstStyle/>
        <a:p>
          <a:endParaRPr lang="en-US"/>
        </a:p>
      </dgm:t>
    </dgm:pt>
    <dgm:pt modelId="{FF2ECBFC-85B9-42B9-ADB5-04A94FF6989C}" type="sibTrans" cxnId="{30BF8C82-DA5F-4301-97F8-5282B8D125C7}">
      <dgm:prSet/>
      <dgm:spPr/>
      <dgm:t>
        <a:bodyPr/>
        <a:lstStyle/>
        <a:p>
          <a:endParaRPr lang="en-US"/>
        </a:p>
      </dgm:t>
    </dgm:pt>
    <dgm:pt modelId="{FFC6E00A-1EF6-44E7-9391-82E79841D686}">
      <dgm:prSet phldrT="[Text]"/>
      <dgm:spPr>
        <a:xfrm>
          <a:off x="3242462" y="2176272"/>
          <a:ext cx="1580997" cy="1024128"/>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r>
            <a:rPr lang="en-US">
              <a:solidFill>
                <a:sysClr val="windowText" lastClr="000000">
                  <a:hueOff val="0"/>
                  <a:satOff val="0"/>
                  <a:lumOff val="0"/>
                  <a:alphaOff val="0"/>
                </a:sysClr>
              </a:solidFill>
              <a:latin typeface="Calibri" panose="020F0502020204030204"/>
              <a:ea typeface="+mn-ea"/>
              <a:cs typeface="+mn-cs"/>
            </a:rPr>
            <a:t> Annual budget revenue measures</a:t>
          </a:r>
        </a:p>
      </dgm:t>
    </dgm:pt>
    <dgm:pt modelId="{C21B4098-08E8-4D15-928E-972B3F232293}" type="parTrans" cxnId="{37EBABC3-2146-488A-8FA3-274486769CF9}">
      <dgm:prSet/>
      <dgm:spPr/>
      <dgm:t>
        <a:bodyPr/>
        <a:lstStyle/>
        <a:p>
          <a:endParaRPr lang="en-US"/>
        </a:p>
      </dgm:t>
    </dgm:pt>
    <dgm:pt modelId="{A71B945C-DEDE-4B18-BFA4-48BD857CE3D7}" type="sibTrans" cxnId="{37EBABC3-2146-488A-8FA3-274486769CF9}">
      <dgm:prSet/>
      <dgm:spPr/>
      <dgm:t>
        <a:bodyPr/>
        <a:lstStyle/>
        <a:p>
          <a:endParaRPr lang="en-US"/>
        </a:p>
      </dgm:t>
    </dgm:pt>
    <dgm:pt modelId="{5547AF0A-8A7B-4736-8AC1-60BF420E71DA}">
      <dgm:prSet phldrT="[Text]"/>
      <dgm:spPr>
        <a:xfrm rot="16200000">
          <a:off x="1325422" y="1632204"/>
          <a:ext cx="1385773" cy="1385773"/>
        </a:xfrm>
        <a:prstGeom prst="pieWedg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a:solidFill>
                <a:sysClr val="window" lastClr="FFFFFF"/>
              </a:solidFill>
              <a:latin typeface="Calibri" panose="020F0502020204030204"/>
              <a:ea typeface="+mn-ea"/>
              <a:cs typeface="+mn-cs"/>
            </a:rPr>
            <a:t>Tax administration</a:t>
          </a:r>
        </a:p>
      </dgm:t>
    </dgm:pt>
    <dgm:pt modelId="{BF5FD782-21CB-469F-8F63-61A21891A217}" type="parTrans" cxnId="{FD3E136C-2F2E-4101-B67C-B048BC5349A7}">
      <dgm:prSet/>
      <dgm:spPr/>
      <dgm:t>
        <a:bodyPr/>
        <a:lstStyle/>
        <a:p>
          <a:endParaRPr lang="en-US"/>
        </a:p>
      </dgm:t>
    </dgm:pt>
    <dgm:pt modelId="{4F28A984-5B23-4E4D-B348-7DE1BB13FE93}" type="sibTrans" cxnId="{FD3E136C-2F2E-4101-B67C-B048BC5349A7}">
      <dgm:prSet/>
      <dgm:spPr/>
      <dgm:t>
        <a:bodyPr/>
        <a:lstStyle/>
        <a:p>
          <a:endParaRPr lang="en-US"/>
        </a:p>
      </dgm:t>
    </dgm:pt>
    <dgm:pt modelId="{0264F594-C1CC-4644-96E3-5D4611D59236}">
      <dgm:prSet phldrT="[Text]"/>
      <dgm:spPr>
        <a:xfrm>
          <a:off x="662939" y="2176272"/>
          <a:ext cx="1580997" cy="1024128"/>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r>
            <a:rPr lang="en-US">
              <a:solidFill>
                <a:sysClr val="windowText" lastClr="000000">
                  <a:hueOff val="0"/>
                  <a:satOff val="0"/>
                  <a:lumOff val="0"/>
                  <a:alphaOff val="0"/>
                </a:sysClr>
              </a:solidFill>
              <a:latin typeface="Calibri" panose="020F0502020204030204"/>
              <a:ea typeface="+mn-ea"/>
              <a:cs typeface="+mn-cs"/>
            </a:rPr>
            <a:t>Tax administration</a:t>
          </a:r>
        </a:p>
      </dgm:t>
    </dgm:pt>
    <dgm:pt modelId="{EE5E878F-3609-4D10-BFE6-1D96B10D24A9}" type="parTrans" cxnId="{056B5F8E-9D51-425F-88FE-4BE836448DE4}">
      <dgm:prSet/>
      <dgm:spPr/>
      <dgm:t>
        <a:bodyPr/>
        <a:lstStyle/>
        <a:p>
          <a:endParaRPr lang="en-US"/>
        </a:p>
      </dgm:t>
    </dgm:pt>
    <dgm:pt modelId="{C4CC0EB2-C640-4BBF-ABF2-2643340A6717}" type="sibTrans" cxnId="{056B5F8E-9D51-425F-88FE-4BE836448DE4}">
      <dgm:prSet/>
      <dgm:spPr/>
      <dgm:t>
        <a:bodyPr/>
        <a:lstStyle/>
        <a:p>
          <a:endParaRPr lang="en-US"/>
        </a:p>
      </dgm:t>
    </dgm:pt>
    <dgm:pt modelId="{95985A98-3AEB-41B3-A467-1E84AC939036}">
      <dgm:prSet phldrT="[Text]"/>
      <dgm:spPr>
        <a:xfrm>
          <a:off x="3242462" y="0"/>
          <a:ext cx="1580997" cy="1024128"/>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r>
            <a:rPr lang="en-US">
              <a:solidFill>
                <a:sysClr val="windowText" lastClr="000000">
                  <a:hueOff val="0"/>
                  <a:satOff val="0"/>
                  <a:lumOff val="0"/>
                  <a:alphaOff val="0"/>
                </a:sysClr>
              </a:solidFill>
              <a:latin typeface="Calibri" panose="020F0502020204030204"/>
              <a:ea typeface="+mn-ea"/>
              <a:cs typeface="+mn-cs"/>
            </a:rPr>
            <a:t>'Small P' tax policy</a:t>
          </a:r>
        </a:p>
      </dgm:t>
    </dgm:pt>
    <dgm:pt modelId="{C6BB9A57-9A79-433C-AA93-01D529F7A49E}" type="parTrans" cxnId="{DAA1490C-20D4-43E3-80EA-813985D60FD1}">
      <dgm:prSet/>
      <dgm:spPr/>
      <dgm:t>
        <a:bodyPr/>
        <a:lstStyle/>
        <a:p>
          <a:endParaRPr lang="en-US"/>
        </a:p>
      </dgm:t>
    </dgm:pt>
    <dgm:pt modelId="{96A5C0FA-7A43-448D-91A9-A187C0A2F194}" type="sibTrans" cxnId="{DAA1490C-20D4-43E3-80EA-813985D60FD1}">
      <dgm:prSet/>
      <dgm:spPr/>
      <dgm:t>
        <a:bodyPr/>
        <a:lstStyle/>
        <a:p>
          <a:endParaRPr lang="en-US"/>
        </a:p>
      </dgm:t>
    </dgm:pt>
    <dgm:pt modelId="{703564F1-B058-4C68-865D-B420A79A7E79}">
      <dgm:prSet phldrT="[Text]"/>
      <dgm:spPr>
        <a:xfrm>
          <a:off x="662939" y="2176272"/>
          <a:ext cx="1580997" cy="1024128"/>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r>
            <a:rPr lang="en-US">
              <a:solidFill>
                <a:sysClr val="windowText" lastClr="000000">
                  <a:hueOff val="0"/>
                  <a:satOff val="0"/>
                  <a:lumOff val="0"/>
                  <a:alphaOff val="0"/>
                </a:sysClr>
              </a:solidFill>
              <a:latin typeface="Calibri" panose="020F0502020204030204"/>
              <a:ea typeface="+mn-ea"/>
              <a:cs typeface="+mn-cs"/>
            </a:rPr>
            <a:t> Taxpayer services</a:t>
          </a:r>
        </a:p>
      </dgm:t>
    </dgm:pt>
    <dgm:pt modelId="{32AB480C-533F-42D8-87A2-D8B78BF7067D}" type="parTrans" cxnId="{1E1E67DF-3D70-4906-AA33-A200E2A6ABFC}">
      <dgm:prSet/>
      <dgm:spPr/>
      <dgm:t>
        <a:bodyPr/>
        <a:lstStyle/>
        <a:p>
          <a:endParaRPr lang="en-US"/>
        </a:p>
      </dgm:t>
    </dgm:pt>
    <dgm:pt modelId="{5EE84C65-1EBE-4B47-9989-A9902F999CCF}" type="sibTrans" cxnId="{1E1E67DF-3D70-4906-AA33-A200E2A6ABFC}">
      <dgm:prSet/>
      <dgm:spPr/>
      <dgm:t>
        <a:bodyPr/>
        <a:lstStyle/>
        <a:p>
          <a:endParaRPr lang="en-US"/>
        </a:p>
      </dgm:t>
    </dgm:pt>
    <dgm:pt modelId="{CF3FCDE8-691E-43B0-9E2B-F7C3F11DF003}">
      <dgm:prSet phldrT="[Text]"/>
      <dgm:spPr>
        <a:xfrm>
          <a:off x="662939" y="0"/>
          <a:ext cx="1580997" cy="1024128"/>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r>
            <a:rPr lang="en-US">
              <a:solidFill>
                <a:sysClr val="windowText" lastClr="000000">
                  <a:hueOff val="0"/>
                  <a:satOff val="0"/>
                  <a:lumOff val="0"/>
                  <a:alphaOff val="0"/>
                </a:sysClr>
              </a:solidFill>
              <a:latin typeface="Calibri" panose="020F0502020204030204"/>
              <a:ea typeface="+mn-ea"/>
              <a:cs typeface="+mn-cs"/>
            </a:rPr>
            <a:t>Social monitoring</a:t>
          </a:r>
        </a:p>
      </dgm:t>
    </dgm:pt>
    <dgm:pt modelId="{ACD2C0F0-2692-4BA5-B202-75ADC8F1E9B1}" type="parTrans" cxnId="{793D06E6-1C5C-417E-BF9B-3FE0E50C563E}">
      <dgm:prSet/>
      <dgm:spPr/>
      <dgm:t>
        <a:bodyPr/>
        <a:lstStyle/>
        <a:p>
          <a:endParaRPr lang="en-US"/>
        </a:p>
      </dgm:t>
    </dgm:pt>
    <dgm:pt modelId="{2F0C8934-D1C4-4ED2-AC15-A30CE6D4990C}" type="sibTrans" cxnId="{793D06E6-1C5C-417E-BF9B-3FE0E50C563E}">
      <dgm:prSet/>
      <dgm:spPr/>
      <dgm:t>
        <a:bodyPr/>
        <a:lstStyle/>
        <a:p>
          <a:endParaRPr lang="en-US"/>
        </a:p>
      </dgm:t>
    </dgm:pt>
    <dgm:pt modelId="{0D04C5EB-9275-4743-B8D3-6D00F7C71BC9}">
      <dgm:prSet phldrT="[Text]"/>
      <dgm:spPr>
        <a:xfrm>
          <a:off x="3242462" y="2176272"/>
          <a:ext cx="1580997" cy="1024128"/>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r>
            <a:rPr lang="en-US">
              <a:solidFill>
                <a:sysClr val="windowText" lastClr="000000">
                  <a:hueOff val="0"/>
                  <a:satOff val="0"/>
                  <a:lumOff val="0"/>
                  <a:alphaOff val="0"/>
                </a:sysClr>
              </a:solidFill>
              <a:latin typeface="Calibri" panose="020F0502020204030204"/>
              <a:ea typeface="+mn-ea"/>
              <a:cs typeface="+mn-cs"/>
            </a:rPr>
            <a:t>Other changes to tax laws</a:t>
          </a:r>
        </a:p>
      </dgm:t>
    </dgm:pt>
    <dgm:pt modelId="{7A3A917B-3C40-4E19-BC11-139276DEE365}" type="parTrans" cxnId="{BBCF92E5-FF05-4F52-B7BE-7FEC77D85320}">
      <dgm:prSet/>
      <dgm:spPr/>
      <dgm:t>
        <a:bodyPr/>
        <a:lstStyle/>
        <a:p>
          <a:endParaRPr lang="en-US"/>
        </a:p>
      </dgm:t>
    </dgm:pt>
    <dgm:pt modelId="{CC5598B1-ABD7-4D0C-813A-674CD464F62E}" type="sibTrans" cxnId="{BBCF92E5-FF05-4F52-B7BE-7FEC77D85320}">
      <dgm:prSet/>
      <dgm:spPr/>
      <dgm:t>
        <a:bodyPr/>
        <a:lstStyle/>
        <a:p>
          <a:endParaRPr lang="en-US"/>
        </a:p>
      </dgm:t>
    </dgm:pt>
    <dgm:pt modelId="{37292CF6-4CC5-46DE-BBC2-482FBA924416}">
      <dgm:prSet phldrT="[Text]"/>
      <dgm:spPr>
        <a:xfrm>
          <a:off x="662939" y="2176272"/>
          <a:ext cx="1580997" cy="1024128"/>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r>
            <a:rPr lang="en-US">
              <a:solidFill>
                <a:sysClr val="windowText" lastClr="000000">
                  <a:hueOff val="0"/>
                  <a:satOff val="0"/>
                  <a:lumOff val="0"/>
                  <a:alphaOff val="0"/>
                </a:sysClr>
              </a:solidFill>
              <a:latin typeface="Calibri" panose="020F0502020204030204"/>
              <a:ea typeface="+mn-ea"/>
              <a:cs typeface="+mn-cs"/>
            </a:rPr>
            <a:t>Annual reporting</a:t>
          </a:r>
        </a:p>
      </dgm:t>
    </dgm:pt>
    <dgm:pt modelId="{E165A84E-E187-4653-88EE-A27611AAC6AA}" type="parTrans" cxnId="{08DBCC9D-A795-45B8-A9A1-F3F05CD7645F}">
      <dgm:prSet/>
      <dgm:spPr/>
      <dgm:t>
        <a:bodyPr/>
        <a:lstStyle/>
        <a:p>
          <a:endParaRPr lang="en-US"/>
        </a:p>
      </dgm:t>
    </dgm:pt>
    <dgm:pt modelId="{1490D190-49DE-44D6-9F04-493238734D8F}" type="sibTrans" cxnId="{08DBCC9D-A795-45B8-A9A1-F3F05CD7645F}">
      <dgm:prSet/>
      <dgm:spPr/>
      <dgm:t>
        <a:bodyPr/>
        <a:lstStyle/>
        <a:p>
          <a:endParaRPr lang="en-US"/>
        </a:p>
      </dgm:t>
    </dgm:pt>
    <dgm:pt modelId="{0FA5306A-9FF6-4DCA-B95C-6B4D5A907466}">
      <dgm:prSet phldrT="[Text]"/>
      <dgm:spPr>
        <a:xfrm>
          <a:off x="662939" y="0"/>
          <a:ext cx="1580997" cy="1024128"/>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r>
            <a:rPr lang="en-US">
              <a:solidFill>
                <a:sysClr val="windowText" lastClr="000000">
                  <a:hueOff val="0"/>
                  <a:satOff val="0"/>
                  <a:lumOff val="0"/>
                  <a:alphaOff val="0"/>
                </a:sysClr>
              </a:solidFill>
              <a:latin typeface="Calibri" panose="020F0502020204030204"/>
              <a:ea typeface="+mn-ea"/>
              <a:cs typeface="+mn-cs"/>
            </a:rPr>
            <a:t>Legislative oversight</a:t>
          </a:r>
        </a:p>
      </dgm:t>
    </dgm:pt>
    <dgm:pt modelId="{C77236EC-B73F-4C10-8BB7-EFAB5F4A0D44}" type="parTrans" cxnId="{C3230793-B9E4-4FC9-8FDD-EBE70400C08C}">
      <dgm:prSet/>
      <dgm:spPr/>
      <dgm:t>
        <a:bodyPr/>
        <a:lstStyle/>
        <a:p>
          <a:endParaRPr lang="en-US"/>
        </a:p>
      </dgm:t>
    </dgm:pt>
    <dgm:pt modelId="{2FB43CF9-6B59-4B8E-BCF5-B2389FAE5A87}" type="sibTrans" cxnId="{C3230793-B9E4-4FC9-8FDD-EBE70400C08C}">
      <dgm:prSet/>
      <dgm:spPr/>
      <dgm:t>
        <a:bodyPr/>
        <a:lstStyle/>
        <a:p>
          <a:endParaRPr lang="en-US"/>
        </a:p>
      </dgm:t>
    </dgm:pt>
    <dgm:pt modelId="{6AE99970-4F94-4FE6-8EF3-7A5E3211BA17}">
      <dgm:prSet phldrT="[Text]"/>
      <dgm:spPr>
        <a:xfrm>
          <a:off x="662939" y="2176272"/>
          <a:ext cx="1580997" cy="1024128"/>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r>
            <a:rPr lang="en-US">
              <a:solidFill>
                <a:sysClr val="windowText" lastClr="000000">
                  <a:hueOff val="0"/>
                  <a:satOff val="0"/>
                  <a:lumOff val="0"/>
                  <a:alphaOff val="0"/>
                </a:sysClr>
              </a:solidFill>
              <a:latin typeface="Calibri" panose="020F0502020204030204"/>
              <a:ea typeface="+mn-ea"/>
              <a:cs typeface="+mn-cs"/>
            </a:rPr>
            <a:t>Taxpayer appeal mechanisms</a:t>
          </a:r>
        </a:p>
      </dgm:t>
    </dgm:pt>
    <dgm:pt modelId="{54E6A273-F52C-46A1-8027-875919C20466}" type="parTrans" cxnId="{08BB7B2E-E292-4060-840C-86A2532764F2}">
      <dgm:prSet/>
      <dgm:spPr/>
      <dgm:t>
        <a:bodyPr/>
        <a:lstStyle/>
        <a:p>
          <a:endParaRPr lang="en-US"/>
        </a:p>
      </dgm:t>
    </dgm:pt>
    <dgm:pt modelId="{F6AE25D8-49F8-4875-A43C-1E6BF3E56B55}" type="sibTrans" cxnId="{08BB7B2E-E292-4060-840C-86A2532764F2}">
      <dgm:prSet/>
      <dgm:spPr/>
      <dgm:t>
        <a:bodyPr/>
        <a:lstStyle/>
        <a:p>
          <a:endParaRPr lang="en-US"/>
        </a:p>
      </dgm:t>
    </dgm:pt>
    <dgm:pt modelId="{0F3924DB-5C5B-4F10-AAAE-E79D613366E5}">
      <dgm:prSet phldrT="[Text]"/>
      <dgm:spPr>
        <a:xfrm>
          <a:off x="3242462" y="0"/>
          <a:ext cx="1580997" cy="1024128"/>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r>
            <a:rPr lang="en-US">
              <a:solidFill>
                <a:sysClr val="windowText" lastClr="000000">
                  <a:hueOff val="0"/>
                  <a:satOff val="0"/>
                  <a:lumOff val="0"/>
                  <a:alphaOff val="0"/>
                </a:sysClr>
              </a:solidFill>
              <a:latin typeface="Calibri" panose="020F0502020204030204"/>
              <a:ea typeface="+mn-ea"/>
              <a:cs typeface="+mn-cs"/>
            </a:rPr>
            <a:t>Non-tax revenue policy</a:t>
          </a:r>
        </a:p>
      </dgm:t>
    </dgm:pt>
    <dgm:pt modelId="{87B57C44-AF49-4E3D-B6F9-4AE1AC0E7913}" type="parTrans" cxnId="{E54256ED-75D7-4973-A42F-AC3F319010CE}">
      <dgm:prSet/>
      <dgm:spPr/>
      <dgm:t>
        <a:bodyPr/>
        <a:lstStyle/>
        <a:p>
          <a:endParaRPr lang="en-US"/>
        </a:p>
      </dgm:t>
    </dgm:pt>
    <dgm:pt modelId="{52AED060-82AE-442E-AF09-D29BD65FCACC}" type="sibTrans" cxnId="{E54256ED-75D7-4973-A42F-AC3F319010CE}">
      <dgm:prSet/>
      <dgm:spPr/>
      <dgm:t>
        <a:bodyPr/>
        <a:lstStyle/>
        <a:p>
          <a:endParaRPr lang="en-US"/>
        </a:p>
      </dgm:t>
    </dgm:pt>
    <dgm:pt modelId="{8D1CCD64-E584-4E39-BE4A-4A67D33BA71A}" type="pres">
      <dgm:prSet presAssocID="{DA06D191-F7AC-4CA1-836B-A39567A4C669}" presName="cycleMatrixDiagram" presStyleCnt="0">
        <dgm:presLayoutVars>
          <dgm:chMax val="1"/>
          <dgm:dir/>
          <dgm:animLvl val="lvl"/>
          <dgm:resizeHandles val="exact"/>
        </dgm:presLayoutVars>
      </dgm:prSet>
      <dgm:spPr/>
    </dgm:pt>
    <dgm:pt modelId="{A7793C6E-2077-49B2-9E7C-D506159561F5}" type="pres">
      <dgm:prSet presAssocID="{DA06D191-F7AC-4CA1-836B-A39567A4C669}" presName="children" presStyleCnt="0"/>
      <dgm:spPr/>
    </dgm:pt>
    <dgm:pt modelId="{753D5173-EC48-43E6-97E2-E8D85264BF53}" type="pres">
      <dgm:prSet presAssocID="{DA06D191-F7AC-4CA1-836B-A39567A4C669}" presName="child1group" presStyleCnt="0"/>
      <dgm:spPr/>
    </dgm:pt>
    <dgm:pt modelId="{BC3CED0C-C7FD-4ED1-98DA-93F983AD8804}" type="pres">
      <dgm:prSet presAssocID="{DA06D191-F7AC-4CA1-836B-A39567A4C669}" presName="child1" presStyleLbl="bgAcc1" presStyleIdx="0" presStyleCnt="4"/>
      <dgm:spPr/>
    </dgm:pt>
    <dgm:pt modelId="{FFFE291B-DF2C-4CDA-9AA7-424F68291551}" type="pres">
      <dgm:prSet presAssocID="{DA06D191-F7AC-4CA1-836B-A39567A4C669}" presName="child1Text" presStyleLbl="bgAcc1" presStyleIdx="0" presStyleCnt="4">
        <dgm:presLayoutVars>
          <dgm:bulletEnabled val="1"/>
        </dgm:presLayoutVars>
      </dgm:prSet>
      <dgm:spPr/>
    </dgm:pt>
    <dgm:pt modelId="{0D610EB5-7079-45A3-88BC-D46AE212747D}" type="pres">
      <dgm:prSet presAssocID="{DA06D191-F7AC-4CA1-836B-A39567A4C669}" presName="child2group" presStyleCnt="0"/>
      <dgm:spPr/>
    </dgm:pt>
    <dgm:pt modelId="{841AF87A-6A08-494C-9497-1A80CED7700D}" type="pres">
      <dgm:prSet presAssocID="{DA06D191-F7AC-4CA1-836B-A39567A4C669}" presName="child2" presStyleLbl="bgAcc1" presStyleIdx="1" presStyleCnt="4"/>
      <dgm:spPr/>
    </dgm:pt>
    <dgm:pt modelId="{F05B5450-5494-4FBA-84AF-E754E9C5C986}" type="pres">
      <dgm:prSet presAssocID="{DA06D191-F7AC-4CA1-836B-A39567A4C669}" presName="child2Text" presStyleLbl="bgAcc1" presStyleIdx="1" presStyleCnt="4">
        <dgm:presLayoutVars>
          <dgm:bulletEnabled val="1"/>
        </dgm:presLayoutVars>
      </dgm:prSet>
      <dgm:spPr/>
    </dgm:pt>
    <dgm:pt modelId="{208CD692-DA61-4B08-80DE-1BE90D1CCAA0}" type="pres">
      <dgm:prSet presAssocID="{DA06D191-F7AC-4CA1-836B-A39567A4C669}" presName="child3group" presStyleCnt="0"/>
      <dgm:spPr/>
    </dgm:pt>
    <dgm:pt modelId="{08E346B6-3CC9-4619-8209-FC81BC2F2189}" type="pres">
      <dgm:prSet presAssocID="{DA06D191-F7AC-4CA1-836B-A39567A4C669}" presName="child3" presStyleLbl="bgAcc1" presStyleIdx="2" presStyleCnt="4"/>
      <dgm:spPr/>
    </dgm:pt>
    <dgm:pt modelId="{EEC7F23B-3923-4BE8-81C1-ACBF3A6536B1}" type="pres">
      <dgm:prSet presAssocID="{DA06D191-F7AC-4CA1-836B-A39567A4C669}" presName="child3Text" presStyleLbl="bgAcc1" presStyleIdx="2" presStyleCnt="4">
        <dgm:presLayoutVars>
          <dgm:bulletEnabled val="1"/>
        </dgm:presLayoutVars>
      </dgm:prSet>
      <dgm:spPr/>
    </dgm:pt>
    <dgm:pt modelId="{FCEAFF85-8FBD-4E47-919C-A53490A9DA11}" type="pres">
      <dgm:prSet presAssocID="{DA06D191-F7AC-4CA1-836B-A39567A4C669}" presName="child4group" presStyleCnt="0"/>
      <dgm:spPr/>
    </dgm:pt>
    <dgm:pt modelId="{1F250CCE-6473-40DA-9EFD-7318CA96212D}" type="pres">
      <dgm:prSet presAssocID="{DA06D191-F7AC-4CA1-836B-A39567A4C669}" presName="child4" presStyleLbl="bgAcc1" presStyleIdx="3" presStyleCnt="4"/>
      <dgm:spPr/>
    </dgm:pt>
    <dgm:pt modelId="{5C12EF8D-FFFA-4854-92E3-F906BB8D505C}" type="pres">
      <dgm:prSet presAssocID="{DA06D191-F7AC-4CA1-836B-A39567A4C669}" presName="child4Text" presStyleLbl="bgAcc1" presStyleIdx="3" presStyleCnt="4">
        <dgm:presLayoutVars>
          <dgm:bulletEnabled val="1"/>
        </dgm:presLayoutVars>
      </dgm:prSet>
      <dgm:spPr/>
    </dgm:pt>
    <dgm:pt modelId="{3ED99203-7CF3-455E-AC18-5DD4DC732001}" type="pres">
      <dgm:prSet presAssocID="{DA06D191-F7AC-4CA1-836B-A39567A4C669}" presName="childPlaceholder" presStyleCnt="0"/>
      <dgm:spPr/>
    </dgm:pt>
    <dgm:pt modelId="{A037AD45-D0DC-4A9D-95C6-49F37F503511}" type="pres">
      <dgm:prSet presAssocID="{DA06D191-F7AC-4CA1-836B-A39567A4C669}" presName="circle" presStyleCnt="0"/>
      <dgm:spPr/>
    </dgm:pt>
    <dgm:pt modelId="{BCCC1D97-8F47-43EF-9A34-509686FCCFCB}" type="pres">
      <dgm:prSet presAssocID="{DA06D191-F7AC-4CA1-836B-A39567A4C669}" presName="quadrant1" presStyleLbl="node1" presStyleIdx="0" presStyleCnt="4">
        <dgm:presLayoutVars>
          <dgm:chMax val="1"/>
          <dgm:bulletEnabled val="1"/>
        </dgm:presLayoutVars>
      </dgm:prSet>
      <dgm:spPr/>
    </dgm:pt>
    <dgm:pt modelId="{646996FA-ED0B-4942-825E-E4A5F6C84460}" type="pres">
      <dgm:prSet presAssocID="{DA06D191-F7AC-4CA1-836B-A39567A4C669}" presName="quadrant2" presStyleLbl="node1" presStyleIdx="1" presStyleCnt="4" custLinFactNeighborX="-2748">
        <dgm:presLayoutVars>
          <dgm:chMax val="1"/>
          <dgm:bulletEnabled val="1"/>
        </dgm:presLayoutVars>
      </dgm:prSet>
      <dgm:spPr/>
    </dgm:pt>
    <dgm:pt modelId="{1142F58D-266C-4806-A5E0-A469571C4F24}" type="pres">
      <dgm:prSet presAssocID="{DA06D191-F7AC-4CA1-836B-A39567A4C669}" presName="quadrant3" presStyleLbl="node1" presStyleIdx="2" presStyleCnt="4">
        <dgm:presLayoutVars>
          <dgm:chMax val="1"/>
          <dgm:bulletEnabled val="1"/>
        </dgm:presLayoutVars>
      </dgm:prSet>
      <dgm:spPr/>
    </dgm:pt>
    <dgm:pt modelId="{797FAB98-536B-42F9-B8E7-71B0BA2E92C2}" type="pres">
      <dgm:prSet presAssocID="{DA06D191-F7AC-4CA1-836B-A39567A4C669}" presName="quadrant4" presStyleLbl="node1" presStyleIdx="3" presStyleCnt="4">
        <dgm:presLayoutVars>
          <dgm:chMax val="1"/>
          <dgm:bulletEnabled val="1"/>
        </dgm:presLayoutVars>
      </dgm:prSet>
      <dgm:spPr/>
    </dgm:pt>
    <dgm:pt modelId="{BED26B3B-7944-4754-B74B-2C85D60451EA}" type="pres">
      <dgm:prSet presAssocID="{DA06D191-F7AC-4CA1-836B-A39567A4C669}" presName="quadrantPlaceholder" presStyleCnt="0"/>
      <dgm:spPr/>
    </dgm:pt>
    <dgm:pt modelId="{01E7A100-8D38-4D5D-B1C3-55C61F6C81B8}" type="pres">
      <dgm:prSet presAssocID="{DA06D191-F7AC-4CA1-836B-A39567A4C669}" presName="center1" presStyleLbl="fgShp" presStyleIdx="0" presStyleCnt="2"/>
      <dgm:spPr>
        <a:xfrm>
          <a:off x="2503970" y="1312164"/>
          <a:ext cx="478459" cy="416052"/>
        </a:xfrm>
        <a:prstGeom prst="circularArrow">
          <a:avLst/>
        </a:prstGeom>
        <a:solidFill>
          <a:srgbClr val="4472C4">
            <a:tint val="6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pt>
    <dgm:pt modelId="{45FB82D4-57F2-41AF-B178-AF9152BE72ED}" type="pres">
      <dgm:prSet presAssocID="{DA06D191-F7AC-4CA1-836B-A39567A4C669}" presName="center2" presStyleLbl="fgShp" presStyleIdx="1" presStyleCnt="2"/>
      <dgm:spPr>
        <a:xfrm rot="10800000">
          <a:off x="2503970" y="1472184"/>
          <a:ext cx="478459" cy="416052"/>
        </a:xfrm>
        <a:prstGeom prst="circularArrow">
          <a:avLst/>
        </a:prstGeom>
        <a:solidFill>
          <a:srgbClr val="4472C4">
            <a:tint val="6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pt>
  </dgm:ptLst>
  <dgm:cxnLst>
    <dgm:cxn modelId="{162BAA01-186B-4D2D-9FC2-732F96AAFA3E}" srcId="{DA06D191-F7AC-4CA1-836B-A39567A4C669}" destId="{4E97F0F3-9CC5-429A-A936-56B914641B43}" srcOrd="1" destOrd="0" parTransId="{B2581139-1A69-4D71-8E1B-F520EA444A0F}" sibTransId="{6548B08A-1713-4CF5-AE90-918D2EFFCBF8}"/>
    <dgm:cxn modelId="{EA635E0A-7068-416C-92C8-2BA7ADD05390}" srcId="{DA06D191-F7AC-4CA1-836B-A39567A4C669}" destId="{CE8D4C6D-E1C2-4BFF-A6A0-CCC76B3134DB}" srcOrd="0" destOrd="0" parTransId="{22238D34-7CCA-410E-833B-4270B5C98198}" sibTransId="{DE119ED9-2AD6-4C19-BA5B-2147C4ABAF5B}"/>
    <dgm:cxn modelId="{DAA1490C-20D4-43E3-80EA-813985D60FD1}" srcId="{4E97F0F3-9CC5-429A-A936-56B914641B43}" destId="{95985A98-3AEB-41B3-A467-1E84AC939036}" srcOrd="1" destOrd="0" parTransId="{C6BB9A57-9A79-433C-AA93-01D529F7A49E}" sibTransId="{96A5C0FA-7A43-448D-91A9-A187C0A2F194}"/>
    <dgm:cxn modelId="{1A60CF0D-4C58-4C46-A0FA-DF533281D369}" type="presOf" srcId="{703564F1-B058-4C68-865D-B420A79A7E79}" destId="{1F250CCE-6473-40DA-9EFD-7318CA96212D}" srcOrd="0" destOrd="1" presId="urn:microsoft.com/office/officeart/2005/8/layout/cycle4"/>
    <dgm:cxn modelId="{0CD14814-B85F-3541-A9AE-9FD895142014}" type="presOf" srcId="{0D04C5EB-9275-4743-B8D3-6D00F7C71BC9}" destId="{08E346B6-3CC9-4619-8209-FC81BC2F2189}" srcOrd="0" destOrd="1" presId="urn:microsoft.com/office/officeart/2005/8/layout/cycle4"/>
    <dgm:cxn modelId="{716CD824-D021-4343-A0EB-14AADFED8E74}" type="presOf" srcId="{0264F594-C1CC-4644-96E3-5D4611D59236}" destId="{5C12EF8D-FFFA-4854-92E3-F906BB8D505C}" srcOrd="1" destOrd="0" presId="urn:microsoft.com/office/officeart/2005/8/layout/cycle4"/>
    <dgm:cxn modelId="{FF0E9228-51E3-BE42-BDAC-7D32579F98EA}" type="presOf" srcId="{4E97F0F3-9CC5-429A-A936-56B914641B43}" destId="{646996FA-ED0B-4942-825E-E4A5F6C84460}" srcOrd="0" destOrd="0" presId="urn:microsoft.com/office/officeart/2005/8/layout/cycle4"/>
    <dgm:cxn modelId="{1B16CB28-04E7-1F4A-9321-6B0F3C6C66C0}" type="presOf" srcId="{0FA5306A-9FF6-4DCA-B95C-6B4D5A907466}" destId="{FFFE291B-DF2C-4CDA-9AA7-424F68291551}" srcOrd="1" destOrd="1" presId="urn:microsoft.com/office/officeart/2005/8/layout/cycle4"/>
    <dgm:cxn modelId="{08BB7B2E-E292-4060-840C-86A2532764F2}" srcId="{5547AF0A-8A7B-4736-8AC1-60BF420E71DA}" destId="{6AE99970-4F94-4FE6-8EF3-7A5E3211BA17}" srcOrd="2" destOrd="0" parTransId="{54E6A273-F52C-46A1-8027-875919C20466}" sibTransId="{F6AE25D8-49F8-4875-A43C-1E6BF3E56B55}"/>
    <dgm:cxn modelId="{40D65537-C548-074E-B2D8-C56A7D7DAEAF}" type="presOf" srcId="{95985A98-3AEB-41B3-A467-1E84AC939036}" destId="{F05B5450-5494-4FBA-84AF-E754E9C5C986}" srcOrd="1" destOrd="1" presId="urn:microsoft.com/office/officeart/2005/8/layout/cycle4"/>
    <dgm:cxn modelId="{82418E37-9692-C048-B6CD-5230D4EC4109}" type="presOf" srcId="{0D04C5EB-9275-4743-B8D3-6D00F7C71BC9}" destId="{EEC7F23B-3923-4BE8-81C1-ACBF3A6536B1}" srcOrd="1" destOrd="1" presId="urn:microsoft.com/office/officeart/2005/8/layout/cycle4"/>
    <dgm:cxn modelId="{9D47AF3C-8C1D-7B4E-8E15-7458F4FE1DCE}" type="presOf" srcId="{DA06D191-F7AC-4CA1-836B-A39567A4C669}" destId="{8D1CCD64-E584-4E39-BE4A-4A67D33BA71A}" srcOrd="0" destOrd="0" presId="urn:microsoft.com/office/officeart/2005/8/layout/cycle4"/>
    <dgm:cxn modelId="{6D4FE15C-3B75-E046-A268-AACAD2AC247F}" type="presOf" srcId="{6AE99970-4F94-4FE6-8EF3-7A5E3211BA17}" destId="{1F250CCE-6473-40DA-9EFD-7318CA96212D}" srcOrd="0" destOrd="2" presId="urn:microsoft.com/office/officeart/2005/8/layout/cycle4"/>
    <dgm:cxn modelId="{D82F1D47-03C3-E04A-8E75-C17C27FB191F}" type="presOf" srcId="{37292CF6-4CC5-46DE-BBC2-482FBA924416}" destId="{1F250CCE-6473-40DA-9EFD-7318CA96212D}" srcOrd="0" destOrd="3" presId="urn:microsoft.com/office/officeart/2005/8/layout/cycle4"/>
    <dgm:cxn modelId="{817F7D67-B3C1-4412-B880-EFF5F82A84DB}" srcId="{CE8D4C6D-E1C2-4BFF-A6A0-CCC76B3134DB}" destId="{4ABAF0DC-F3ED-4FBC-8676-99C3FC7506A8}" srcOrd="0" destOrd="0" parTransId="{6410BE6F-56E4-4D3B-97A5-DB0C7786C01B}" sibTransId="{E0BF134B-7A3A-4E8A-BC70-A569AAA9AE11}"/>
    <dgm:cxn modelId="{FD3E136C-2F2E-4101-B67C-B048BC5349A7}" srcId="{DA06D191-F7AC-4CA1-836B-A39567A4C669}" destId="{5547AF0A-8A7B-4736-8AC1-60BF420E71DA}" srcOrd="3" destOrd="0" parTransId="{BF5FD782-21CB-469F-8F63-61A21891A217}" sibTransId="{4F28A984-5B23-4E4D-B348-7DE1BB13FE93}"/>
    <dgm:cxn modelId="{72D55B4C-8F77-B24A-9442-2BA0DDEF90E5}" type="presOf" srcId="{6AE99970-4F94-4FE6-8EF3-7A5E3211BA17}" destId="{5C12EF8D-FFFA-4854-92E3-F906BB8D505C}" srcOrd="1" destOrd="2" presId="urn:microsoft.com/office/officeart/2005/8/layout/cycle4"/>
    <dgm:cxn modelId="{A8F76C4E-DFC4-5547-808B-1086BF570446}" type="presOf" srcId="{4ABAF0DC-F3ED-4FBC-8676-99C3FC7506A8}" destId="{BC3CED0C-C7FD-4ED1-98DA-93F983AD8804}" srcOrd="0" destOrd="0" presId="urn:microsoft.com/office/officeart/2005/8/layout/cycle4"/>
    <dgm:cxn modelId="{9A6E8172-D394-5242-9230-240D1C05DC4C}" type="presOf" srcId="{4ABAF0DC-F3ED-4FBC-8676-99C3FC7506A8}" destId="{FFFE291B-DF2C-4CDA-9AA7-424F68291551}" srcOrd="1" destOrd="0" presId="urn:microsoft.com/office/officeart/2005/8/layout/cycle4"/>
    <dgm:cxn modelId="{959BAE7A-07D6-8B49-89DB-59785F972514}" type="presOf" srcId="{0264F594-C1CC-4644-96E3-5D4611D59236}" destId="{1F250CCE-6473-40DA-9EFD-7318CA96212D}" srcOrd="0" destOrd="0" presId="urn:microsoft.com/office/officeart/2005/8/layout/cycle4"/>
    <dgm:cxn modelId="{B911797B-D84E-A747-97ED-1FADDFEA3EFD}" type="presOf" srcId="{95985A98-3AEB-41B3-A467-1E84AC939036}" destId="{841AF87A-6A08-494C-9497-1A80CED7700D}" srcOrd="0" destOrd="1" presId="urn:microsoft.com/office/officeart/2005/8/layout/cycle4"/>
    <dgm:cxn modelId="{3FA07C7C-B5F7-F043-A4CB-6A6CAD9320CF}" type="presOf" srcId="{CF3FCDE8-691E-43B0-9E2B-F7C3F11DF003}" destId="{BC3CED0C-C7FD-4ED1-98DA-93F983AD8804}" srcOrd="0" destOrd="2" presId="urn:microsoft.com/office/officeart/2005/8/layout/cycle4"/>
    <dgm:cxn modelId="{E3AADB7E-E3E0-9B46-99FB-14AA8361D39A}" type="presOf" srcId="{5547AF0A-8A7B-4736-8AC1-60BF420E71DA}" destId="{797FAB98-536B-42F9-B8E7-71B0BA2E92C2}" srcOrd="0" destOrd="0" presId="urn:microsoft.com/office/officeart/2005/8/layout/cycle4"/>
    <dgm:cxn modelId="{3297F081-C410-6F45-9E65-F8A3AF34B8B8}" type="presOf" srcId="{CF3FCDE8-691E-43B0-9E2B-F7C3F11DF003}" destId="{FFFE291B-DF2C-4CDA-9AA7-424F68291551}" srcOrd="1" destOrd="2" presId="urn:microsoft.com/office/officeart/2005/8/layout/cycle4"/>
    <dgm:cxn modelId="{30BF8C82-DA5F-4301-97F8-5282B8D125C7}" srcId="{DA06D191-F7AC-4CA1-836B-A39567A4C669}" destId="{A2E5443E-111C-45DF-9DD4-AC464F9A630D}" srcOrd="2" destOrd="0" parTransId="{FC3C6F06-531D-49FF-9A49-ABC3FFBCE023}" sibTransId="{FF2ECBFC-85B9-42B9-ADB5-04A94FF6989C}"/>
    <dgm:cxn modelId="{9603E38C-88C9-784A-8465-20378024E84D}" type="presOf" srcId="{FFC6E00A-1EF6-44E7-9391-82E79841D686}" destId="{08E346B6-3CC9-4619-8209-FC81BC2F2189}" srcOrd="0" destOrd="0" presId="urn:microsoft.com/office/officeart/2005/8/layout/cycle4"/>
    <dgm:cxn modelId="{4A38018E-DCD4-5642-B928-807A6104195E}" type="presOf" srcId="{703564F1-B058-4C68-865D-B420A79A7E79}" destId="{5C12EF8D-FFFA-4854-92E3-F906BB8D505C}" srcOrd="1" destOrd="1" presId="urn:microsoft.com/office/officeart/2005/8/layout/cycle4"/>
    <dgm:cxn modelId="{056B5F8E-9D51-425F-88FE-4BE836448DE4}" srcId="{5547AF0A-8A7B-4736-8AC1-60BF420E71DA}" destId="{0264F594-C1CC-4644-96E3-5D4611D59236}" srcOrd="0" destOrd="0" parTransId="{EE5E878F-3609-4D10-BFE6-1D96B10D24A9}" sibTransId="{C4CC0EB2-C640-4BBF-ABF2-2643340A6717}"/>
    <dgm:cxn modelId="{C3230793-B9E4-4FC9-8FDD-EBE70400C08C}" srcId="{CE8D4C6D-E1C2-4BFF-A6A0-CCC76B3134DB}" destId="{0FA5306A-9FF6-4DCA-B95C-6B4D5A907466}" srcOrd="1" destOrd="0" parTransId="{C77236EC-B73F-4C10-8BB7-EFAB5F4A0D44}" sibTransId="{2FB43CF9-6B59-4B8E-BCF5-B2389FAE5A87}"/>
    <dgm:cxn modelId="{08DBCC9D-A795-45B8-A9A1-F3F05CD7645F}" srcId="{5547AF0A-8A7B-4736-8AC1-60BF420E71DA}" destId="{37292CF6-4CC5-46DE-BBC2-482FBA924416}" srcOrd="3" destOrd="0" parTransId="{E165A84E-E187-4653-88EE-A27611AAC6AA}" sibTransId="{1490D190-49DE-44D6-9F04-493238734D8F}"/>
    <dgm:cxn modelId="{64E656A3-BD74-DB44-8393-58410FE3E1DC}" type="presOf" srcId="{0597FB5C-96FD-4733-8BA9-748423CDC95F}" destId="{F05B5450-5494-4FBA-84AF-E754E9C5C986}" srcOrd="1" destOrd="0" presId="urn:microsoft.com/office/officeart/2005/8/layout/cycle4"/>
    <dgm:cxn modelId="{8FC7BEB3-9764-444E-91CF-57F8C3540F9F}" type="presOf" srcId="{A2E5443E-111C-45DF-9DD4-AC464F9A630D}" destId="{1142F58D-266C-4806-A5E0-A469571C4F24}" srcOrd="0" destOrd="0" presId="urn:microsoft.com/office/officeart/2005/8/layout/cycle4"/>
    <dgm:cxn modelId="{E54E2CBE-1143-8B42-B135-EF1AE71912C4}" type="presOf" srcId="{0597FB5C-96FD-4733-8BA9-748423CDC95F}" destId="{841AF87A-6A08-494C-9497-1A80CED7700D}" srcOrd="0" destOrd="0" presId="urn:microsoft.com/office/officeart/2005/8/layout/cycle4"/>
    <dgm:cxn modelId="{88C0CFC2-6AB9-9A49-A0C4-0628DE18F310}" type="presOf" srcId="{CE8D4C6D-E1C2-4BFF-A6A0-CCC76B3134DB}" destId="{BCCC1D97-8F47-43EF-9A34-509686FCCFCB}" srcOrd="0" destOrd="0" presId="urn:microsoft.com/office/officeart/2005/8/layout/cycle4"/>
    <dgm:cxn modelId="{37EBABC3-2146-488A-8FA3-274486769CF9}" srcId="{A2E5443E-111C-45DF-9DD4-AC464F9A630D}" destId="{FFC6E00A-1EF6-44E7-9391-82E79841D686}" srcOrd="0" destOrd="0" parTransId="{C21B4098-08E8-4D15-928E-972B3F232293}" sibTransId="{A71B945C-DEDE-4B18-BFA4-48BD857CE3D7}"/>
    <dgm:cxn modelId="{CB606FCD-BB90-2940-9D20-86AEE8CE286B}" type="presOf" srcId="{37292CF6-4CC5-46DE-BBC2-482FBA924416}" destId="{5C12EF8D-FFFA-4854-92E3-F906BB8D505C}" srcOrd="1" destOrd="3" presId="urn:microsoft.com/office/officeart/2005/8/layout/cycle4"/>
    <dgm:cxn modelId="{239E82DB-4437-4183-8546-78B46F118706}" srcId="{4E97F0F3-9CC5-429A-A936-56B914641B43}" destId="{0597FB5C-96FD-4733-8BA9-748423CDC95F}" srcOrd="0" destOrd="0" parTransId="{00BA657D-22C7-4DBE-8660-5B3B64EFBC6E}" sibTransId="{8D591078-79EA-4484-8585-9E5E072EA537}"/>
    <dgm:cxn modelId="{1E1E67DF-3D70-4906-AA33-A200E2A6ABFC}" srcId="{5547AF0A-8A7B-4736-8AC1-60BF420E71DA}" destId="{703564F1-B058-4C68-865D-B420A79A7E79}" srcOrd="1" destOrd="0" parTransId="{32AB480C-533F-42D8-87A2-D8B78BF7067D}" sibTransId="{5EE84C65-1EBE-4B47-9989-A9902F999CCF}"/>
    <dgm:cxn modelId="{84BBEBDF-84DD-8247-84F0-C8276E35158B}" type="presOf" srcId="{0F3924DB-5C5B-4F10-AAAE-E79D613366E5}" destId="{F05B5450-5494-4FBA-84AF-E754E9C5C986}" srcOrd="1" destOrd="2" presId="urn:microsoft.com/office/officeart/2005/8/layout/cycle4"/>
    <dgm:cxn modelId="{AA2ED9E3-1694-C540-A1DD-3C167C5D2AAF}" type="presOf" srcId="{0FA5306A-9FF6-4DCA-B95C-6B4D5A907466}" destId="{BC3CED0C-C7FD-4ED1-98DA-93F983AD8804}" srcOrd="0" destOrd="1" presId="urn:microsoft.com/office/officeart/2005/8/layout/cycle4"/>
    <dgm:cxn modelId="{BBCF92E5-FF05-4F52-B7BE-7FEC77D85320}" srcId="{A2E5443E-111C-45DF-9DD4-AC464F9A630D}" destId="{0D04C5EB-9275-4743-B8D3-6D00F7C71BC9}" srcOrd="1" destOrd="0" parTransId="{7A3A917B-3C40-4E19-BC11-139276DEE365}" sibTransId="{CC5598B1-ABD7-4D0C-813A-674CD464F62E}"/>
    <dgm:cxn modelId="{793D06E6-1C5C-417E-BF9B-3FE0E50C563E}" srcId="{CE8D4C6D-E1C2-4BFF-A6A0-CCC76B3134DB}" destId="{CF3FCDE8-691E-43B0-9E2B-F7C3F11DF003}" srcOrd="2" destOrd="0" parTransId="{ACD2C0F0-2692-4BA5-B202-75ADC8F1E9B1}" sibTransId="{2F0C8934-D1C4-4ED2-AC15-A30CE6D4990C}"/>
    <dgm:cxn modelId="{4FB2B2EC-4377-B14F-94D6-75FBB4EF3FD3}" type="presOf" srcId="{0F3924DB-5C5B-4F10-AAAE-E79D613366E5}" destId="{841AF87A-6A08-494C-9497-1A80CED7700D}" srcOrd="0" destOrd="2" presId="urn:microsoft.com/office/officeart/2005/8/layout/cycle4"/>
    <dgm:cxn modelId="{E54256ED-75D7-4973-A42F-AC3F319010CE}" srcId="{4E97F0F3-9CC5-429A-A936-56B914641B43}" destId="{0F3924DB-5C5B-4F10-AAAE-E79D613366E5}" srcOrd="2" destOrd="0" parTransId="{87B57C44-AF49-4E3D-B6F9-4AE1AC0E7913}" sibTransId="{52AED060-82AE-442E-AF09-D29BD65FCACC}"/>
    <dgm:cxn modelId="{B8A468F6-C929-ED45-97F3-B08D297D369C}" type="presOf" srcId="{FFC6E00A-1EF6-44E7-9391-82E79841D686}" destId="{EEC7F23B-3923-4BE8-81C1-ACBF3A6536B1}" srcOrd="1" destOrd="0" presId="urn:microsoft.com/office/officeart/2005/8/layout/cycle4"/>
    <dgm:cxn modelId="{3AB11E40-D3BF-D349-93AB-8C2A8EB7BC26}" type="presParOf" srcId="{8D1CCD64-E584-4E39-BE4A-4A67D33BA71A}" destId="{A7793C6E-2077-49B2-9E7C-D506159561F5}" srcOrd="0" destOrd="0" presId="urn:microsoft.com/office/officeart/2005/8/layout/cycle4"/>
    <dgm:cxn modelId="{42088B2B-AFA4-C648-A325-2484F4F7518E}" type="presParOf" srcId="{A7793C6E-2077-49B2-9E7C-D506159561F5}" destId="{753D5173-EC48-43E6-97E2-E8D85264BF53}" srcOrd="0" destOrd="0" presId="urn:microsoft.com/office/officeart/2005/8/layout/cycle4"/>
    <dgm:cxn modelId="{68FA9973-4015-284F-9BAD-E2C1ACB975AF}" type="presParOf" srcId="{753D5173-EC48-43E6-97E2-E8D85264BF53}" destId="{BC3CED0C-C7FD-4ED1-98DA-93F983AD8804}" srcOrd="0" destOrd="0" presId="urn:microsoft.com/office/officeart/2005/8/layout/cycle4"/>
    <dgm:cxn modelId="{FB2E992A-3E7B-F648-9FA2-8C70002B29B5}" type="presParOf" srcId="{753D5173-EC48-43E6-97E2-E8D85264BF53}" destId="{FFFE291B-DF2C-4CDA-9AA7-424F68291551}" srcOrd="1" destOrd="0" presId="urn:microsoft.com/office/officeart/2005/8/layout/cycle4"/>
    <dgm:cxn modelId="{1D0FB0EB-4AEE-3441-80CD-7A419FDF4A8A}" type="presParOf" srcId="{A7793C6E-2077-49B2-9E7C-D506159561F5}" destId="{0D610EB5-7079-45A3-88BC-D46AE212747D}" srcOrd="1" destOrd="0" presId="urn:microsoft.com/office/officeart/2005/8/layout/cycle4"/>
    <dgm:cxn modelId="{90E74A16-01FA-804E-8DC1-0535D1A9DF69}" type="presParOf" srcId="{0D610EB5-7079-45A3-88BC-D46AE212747D}" destId="{841AF87A-6A08-494C-9497-1A80CED7700D}" srcOrd="0" destOrd="0" presId="urn:microsoft.com/office/officeart/2005/8/layout/cycle4"/>
    <dgm:cxn modelId="{D8725909-09A6-9D48-A008-47F5AA108712}" type="presParOf" srcId="{0D610EB5-7079-45A3-88BC-D46AE212747D}" destId="{F05B5450-5494-4FBA-84AF-E754E9C5C986}" srcOrd="1" destOrd="0" presId="urn:microsoft.com/office/officeart/2005/8/layout/cycle4"/>
    <dgm:cxn modelId="{5CBF89D8-EBC3-4149-BCD9-3C00E1854642}" type="presParOf" srcId="{A7793C6E-2077-49B2-9E7C-D506159561F5}" destId="{208CD692-DA61-4B08-80DE-1BE90D1CCAA0}" srcOrd="2" destOrd="0" presId="urn:microsoft.com/office/officeart/2005/8/layout/cycle4"/>
    <dgm:cxn modelId="{FB53DC1F-06BC-7141-9ECC-57B935EE3648}" type="presParOf" srcId="{208CD692-DA61-4B08-80DE-1BE90D1CCAA0}" destId="{08E346B6-3CC9-4619-8209-FC81BC2F2189}" srcOrd="0" destOrd="0" presId="urn:microsoft.com/office/officeart/2005/8/layout/cycle4"/>
    <dgm:cxn modelId="{35E8E90C-F77D-0943-A4FD-C614A9389E71}" type="presParOf" srcId="{208CD692-DA61-4B08-80DE-1BE90D1CCAA0}" destId="{EEC7F23B-3923-4BE8-81C1-ACBF3A6536B1}" srcOrd="1" destOrd="0" presId="urn:microsoft.com/office/officeart/2005/8/layout/cycle4"/>
    <dgm:cxn modelId="{97FF9A77-63FF-E948-9B0F-9299C4E7F029}" type="presParOf" srcId="{A7793C6E-2077-49B2-9E7C-D506159561F5}" destId="{FCEAFF85-8FBD-4E47-919C-A53490A9DA11}" srcOrd="3" destOrd="0" presId="urn:microsoft.com/office/officeart/2005/8/layout/cycle4"/>
    <dgm:cxn modelId="{93CDB26C-F8E6-FC41-9542-BC1BF545F44A}" type="presParOf" srcId="{FCEAFF85-8FBD-4E47-919C-A53490A9DA11}" destId="{1F250CCE-6473-40DA-9EFD-7318CA96212D}" srcOrd="0" destOrd="0" presId="urn:microsoft.com/office/officeart/2005/8/layout/cycle4"/>
    <dgm:cxn modelId="{D99B171E-89C6-114C-9F7B-01ED2D8EC212}" type="presParOf" srcId="{FCEAFF85-8FBD-4E47-919C-A53490A9DA11}" destId="{5C12EF8D-FFFA-4854-92E3-F906BB8D505C}" srcOrd="1" destOrd="0" presId="urn:microsoft.com/office/officeart/2005/8/layout/cycle4"/>
    <dgm:cxn modelId="{07D7AF0D-0CB6-8A40-998D-437C4F56CCFB}" type="presParOf" srcId="{A7793C6E-2077-49B2-9E7C-D506159561F5}" destId="{3ED99203-7CF3-455E-AC18-5DD4DC732001}" srcOrd="4" destOrd="0" presId="urn:microsoft.com/office/officeart/2005/8/layout/cycle4"/>
    <dgm:cxn modelId="{6A9E753E-F280-674D-A6CB-81CB0C515296}" type="presParOf" srcId="{8D1CCD64-E584-4E39-BE4A-4A67D33BA71A}" destId="{A037AD45-D0DC-4A9D-95C6-49F37F503511}" srcOrd="1" destOrd="0" presId="urn:microsoft.com/office/officeart/2005/8/layout/cycle4"/>
    <dgm:cxn modelId="{1253B06E-0CD2-B042-A6BD-613FF21D140E}" type="presParOf" srcId="{A037AD45-D0DC-4A9D-95C6-49F37F503511}" destId="{BCCC1D97-8F47-43EF-9A34-509686FCCFCB}" srcOrd="0" destOrd="0" presId="urn:microsoft.com/office/officeart/2005/8/layout/cycle4"/>
    <dgm:cxn modelId="{11819613-BDF7-D643-BFD4-D29C9F391D87}" type="presParOf" srcId="{A037AD45-D0DC-4A9D-95C6-49F37F503511}" destId="{646996FA-ED0B-4942-825E-E4A5F6C84460}" srcOrd="1" destOrd="0" presId="urn:microsoft.com/office/officeart/2005/8/layout/cycle4"/>
    <dgm:cxn modelId="{E1F35D81-4F73-F64F-AAC2-A5714A2F1358}" type="presParOf" srcId="{A037AD45-D0DC-4A9D-95C6-49F37F503511}" destId="{1142F58D-266C-4806-A5E0-A469571C4F24}" srcOrd="2" destOrd="0" presId="urn:microsoft.com/office/officeart/2005/8/layout/cycle4"/>
    <dgm:cxn modelId="{48E5E788-9BAF-F44B-B667-F84E8647A5F9}" type="presParOf" srcId="{A037AD45-D0DC-4A9D-95C6-49F37F503511}" destId="{797FAB98-536B-42F9-B8E7-71B0BA2E92C2}" srcOrd="3" destOrd="0" presId="urn:microsoft.com/office/officeart/2005/8/layout/cycle4"/>
    <dgm:cxn modelId="{26C69333-F40C-2047-8ACF-3B5B0E6CC288}" type="presParOf" srcId="{A037AD45-D0DC-4A9D-95C6-49F37F503511}" destId="{BED26B3B-7944-4754-B74B-2C85D60451EA}" srcOrd="4" destOrd="0" presId="urn:microsoft.com/office/officeart/2005/8/layout/cycle4"/>
    <dgm:cxn modelId="{9A42F841-8D90-F948-BBF5-E0A77C46DE52}" type="presParOf" srcId="{8D1CCD64-E584-4E39-BE4A-4A67D33BA71A}" destId="{01E7A100-8D38-4D5D-B1C3-55C61F6C81B8}" srcOrd="2" destOrd="0" presId="urn:microsoft.com/office/officeart/2005/8/layout/cycle4"/>
    <dgm:cxn modelId="{A261AA8A-A2C1-FB48-8997-88053159BCE5}" type="presParOf" srcId="{8D1CCD64-E584-4E39-BE4A-4A67D33BA71A}" destId="{45FB82D4-57F2-41AF-B178-AF9152BE72ED}"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E346B6-3CC9-4619-8209-FC81BC2F2189}">
      <dsp:nvSpPr>
        <dsp:cNvPr id="0" name=""/>
        <dsp:cNvSpPr/>
      </dsp:nvSpPr>
      <dsp:spPr>
        <a:xfrm>
          <a:off x="5420960" y="3960545"/>
          <a:ext cx="2877219" cy="1863785"/>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en-US" sz="1500" kern="1200">
              <a:solidFill>
                <a:sysClr val="windowText" lastClr="000000">
                  <a:hueOff val="0"/>
                  <a:satOff val="0"/>
                  <a:lumOff val="0"/>
                  <a:alphaOff val="0"/>
                </a:sysClr>
              </a:solidFill>
              <a:latin typeface="Calibri" panose="020F0502020204030204"/>
              <a:ea typeface="+mn-ea"/>
              <a:cs typeface="+mn-cs"/>
            </a:rPr>
            <a:t> Annual budget revenue measures</a:t>
          </a:r>
        </a:p>
        <a:p>
          <a:pPr marL="114300" lvl="1" indent="-114300" algn="l" defTabSz="666750">
            <a:lnSpc>
              <a:spcPct val="90000"/>
            </a:lnSpc>
            <a:spcBef>
              <a:spcPct val="0"/>
            </a:spcBef>
            <a:spcAft>
              <a:spcPct val="15000"/>
            </a:spcAft>
            <a:buChar char="•"/>
          </a:pPr>
          <a:r>
            <a:rPr lang="en-US" sz="1500" kern="1200">
              <a:solidFill>
                <a:sysClr val="windowText" lastClr="000000">
                  <a:hueOff val="0"/>
                  <a:satOff val="0"/>
                  <a:lumOff val="0"/>
                  <a:alphaOff val="0"/>
                </a:sysClr>
              </a:solidFill>
              <a:latin typeface="Calibri" panose="020F0502020204030204"/>
              <a:ea typeface="+mn-ea"/>
              <a:cs typeface="+mn-cs"/>
            </a:rPr>
            <a:t>Other changes to tax laws</a:t>
          </a:r>
        </a:p>
      </dsp:txBody>
      <dsp:txXfrm>
        <a:off x="6325067" y="4467432"/>
        <a:ext cx="1932171" cy="1315957"/>
      </dsp:txXfrm>
    </dsp:sp>
    <dsp:sp modelId="{1F250CCE-6473-40DA-9EFD-7318CA96212D}">
      <dsp:nvSpPr>
        <dsp:cNvPr id="0" name=""/>
        <dsp:cNvSpPr/>
      </dsp:nvSpPr>
      <dsp:spPr>
        <a:xfrm>
          <a:off x="726549" y="3960545"/>
          <a:ext cx="2877219" cy="1863785"/>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en-US" sz="1500" kern="1200">
              <a:solidFill>
                <a:sysClr val="windowText" lastClr="000000">
                  <a:hueOff val="0"/>
                  <a:satOff val="0"/>
                  <a:lumOff val="0"/>
                  <a:alphaOff val="0"/>
                </a:sysClr>
              </a:solidFill>
              <a:latin typeface="Calibri" panose="020F0502020204030204"/>
              <a:ea typeface="+mn-ea"/>
              <a:cs typeface="+mn-cs"/>
            </a:rPr>
            <a:t>Tax administration</a:t>
          </a:r>
        </a:p>
        <a:p>
          <a:pPr marL="114300" lvl="1" indent="-114300" algn="l" defTabSz="666750">
            <a:lnSpc>
              <a:spcPct val="90000"/>
            </a:lnSpc>
            <a:spcBef>
              <a:spcPct val="0"/>
            </a:spcBef>
            <a:spcAft>
              <a:spcPct val="15000"/>
            </a:spcAft>
            <a:buChar char="•"/>
          </a:pPr>
          <a:r>
            <a:rPr lang="en-US" sz="1500" kern="1200">
              <a:solidFill>
                <a:sysClr val="windowText" lastClr="000000">
                  <a:hueOff val="0"/>
                  <a:satOff val="0"/>
                  <a:lumOff val="0"/>
                  <a:alphaOff val="0"/>
                </a:sysClr>
              </a:solidFill>
              <a:latin typeface="Calibri" panose="020F0502020204030204"/>
              <a:ea typeface="+mn-ea"/>
              <a:cs typeface="+mn-cs"/>
            </a:rPr>
            <a:t> Taxpayer services</a:t>
          </a:r>
        </a:p>
        <a:p>
          <a:pPr marL="114300" lvl="1" indent="-114300" algn="l" defTabSz="666750">
            <a:lnSpc>
              <a:spcPct val="90000"/>
            </a:lnSpc>
            <a:spcBef>
              <a:spcPct val="0"/>
            </a:spcBef>
            <a:spcAft>
              <a:spcPct val="15000"/>
            </a:spcAft>
            <a:buChar char="•"/>
          </a:pPr>
          <a:r>
            <a:rPr lang="en-US" sz="1500" kern="1200">
              <a:solidFill>
                <a:sysClr val="windowText" lastClr="000000">
                  <a:hueOff val="0"/>
                  <a:satOff val="0"/>
                  <a:lumOff val="0"/>
                  <a:alphaOff val="0"/>
                </a:sysClr>
              </a:solidFill>
              <a:latin typeface="Calibri" panose="020F0502020204030204"/>
              <a:ea typeface="+mn-ea"/>
              <a:cs typeface="+mn-cs"/>
            </a:rPr>
            <a:t>Taxpayer appeal mechanisms</a:t>
          </a:r>
        </a:p>
        <a:p>
          <a:pPr marL="114300" lvl="1" indent="-114300" algn="l" defTabSz="666750">
            <a:lnSpc>
              <a:spcPct val="90000"/>
            </a:lnSpc>
            <a:spcBef>
              <a:spcPct val="0"/>
            </a:spcBef>
            <a:spcAft>
              <a:spcPct val="15000"/>
            </a:spcAft>
            <a:buChar char="•"/>
          </a:pPr>
          <a:r>
            <a:rPr lang="en-US" sz="1500" kern="1200">
              <a:solidFill>
                <a:sysClr val="windowText" lastClr="000000">
                  <a:hueOff val="0"/>
                  <a:satOff val="0"/>
                  <a:lumOff val="0"/>
                  <a:alphaOff val="0"/>
                </a:sysClr>
              </a:solidFill>
              <a:latin typeface="Calibri" panose="020F0502020204030204"/>
              <a:ea typeface="+mn-ea"/>
              <a:cs typeface="+mn-cs"/>
            </a:rPr>
            <a:t>Annual reporting</a:t>
          </a:r>
        </a:p>
      </dsp:txBody>
      <dsp:txXfrm>
        <a:off x="767490" y="4467432"/>
        <a:ext cx="1932171" cy="1315957"/>
      </dsp:txXfrm>
    </dsp:sp>
    <dsp:sp modelId="{841AF87A-6A08-494C-9497-1A80CED7700D}">
      <dsp:nvSpPr>
        <dsp:cNvPr id="0" name=""/>
        <dsp:cNvSpPr/>
      </dsp:nvSpPr>
      <dsp:spPr>
        <a:xfrm>
          <a:off x="5420960" y="0"/>
          <a:ext cx="2877219" cy="1863785"/>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en-US" sz="1500" kern="1200">
              <a:solidFill>
                <a:sysClr val="windowText" lastClr="000000">
                  <a:hueOff val="0"/>
                  <a:satOff val="0"/>
                  <a:lumOff val="0"/>
                  <a:alphaOff val="0"/>
                </a:sysClr>
              </a:solidFill>
              <a:latin typeface="Calibri" panose="020F0502020204030204"/>
              <a:ea typeface="+mn-ea"/>
              <a:cs typeface="+mn-cs"/>
            </a:rPr>
            <a:t>'Big P' tax policy</a:t>
          </a:r>
        </a:p>
        <a:p>
          <a:pPr marL="114300" lvl="1" indent="-114300" algn="l" defTabSz="666750">
            <a:lnSpc>
              <a:spcPct val="90000"/>
            </a:lnSpc>
            <a:spcBef>
              <a:spcPct val="0"/>
            </a:spcBef>
            <a:spcAft>
              <a:spcPct val="15000"/>
            </a:spcAft>
            <a:buChar char="•"/>
          </a:pPr>
          <a:r>
            <a:rPr lang="en-US" sz="1500" kern="1200">
              <a:solidFill>
                <a:sysClr val="windowText" lastClr="000000">
                  <a:hueOff val="0"/>
                  <a:satOff val="0"/>
                  <a:lumOff val="0"/>
                  <a:alphaOff val="0"/>
                </a:sysClr>
              </a:solidFill>
              <a:latin typeface="Calibri" panose="020F0502020204030204"/>
              <a:ea typeface="+mn-ea"/>
              <a:cs typeface="+mn-cs"/>
            </a:rPr>
            <a:t>'Small P' tax policy</a:t>
          </a:r>
        </a:p>
        <a:p>
          <a:pPr marL="114300" lvl="1" indent="-114300" algn="l" defTabSz="666750">
            <a:lnSpc>
              <a:spcPct val="90000"/>
            </a:lnSpc>
            <a:spcBef>
              <a:spcPct val="0"/>
            </a:spcBef>
            <a:spcAft>
              <a:spcPct val="15000"/>
            </a:spcAft>
            <a:buChar char="•"/>
          </a:pPr>
          <a:r>
            <a:rPr lang="en-US" sz="1500" kern="1200">
              <a:solidFill>
                <a:sysClr val="windowText" lastClr="000000">
                  <a:hueOff val="0"/>
                  <a:satOff val="0"/>
                  <a:lumOff val="0"/>
                  <a:alphaOff val="0"/>
                </a:sysClr>
              </a:solidFill>
              <a:latin typeface="Calibri" panose="020F0502020204030204"/>
              <a:ea typeface="+mn-ea"/>
              <a:cs typeface="+mn-cs"/>
            </a:rPr>
            <a:t>Non-tax revenue policy</a:t>
          </a:r>
        </a:p>
      </dsp:txBody>
      <dsp:txXfrm>
        <a:off x="6325067" y="40941"/>
        <a:ext cx="1932171" cy="1315957"/>
      </dsp:txXfrm>
    </dsp:sp>
    <dsp:sp modelId="{BC3CED0C-C7FD-4ED1-98DA-93F983AD8804}">
      <dsp:nvSpPr>
        <dsp:cNvPr id="0" name=""/>
        <dsp:cNvSpPr/>
      </dsp:nvSpPr>
      <dsp:spPr>
        <a:xfrm>
          <a:off x="726549" y="0"/>
          <a:ext cx="2877219" cy="1863785"/>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en-US" sz="1500" kern="1200">
              <a:solidFill>
                <a:sysClr val="windowText" lastClr="000000">
                  <a:hueOff val="0"/>
                  <a:satOff val="0"/>
                  <a:lumOff val="0"/>
                  <a:alphaOff val="0"/>
                </a:sysClr>
              </a:solidFill>
              <a:latin typeface="Calibri" panose="020F0502020204030204"/>
              <a:ea typeface="+mn-ea"/>
              <a:cs typeface="+mn-cs"/>
            </a:rPr>
            <a:t> SAI audit</a:t>
          </a:r>
        </a:p>
        <a:p>
          <a:pPr marL="114300" lvl="1" indent="-114300" algn="l" defTabSz="666750">
            <a:lnSpc>
              <a:spcPct val="90000"/>
            </a:lnSpc>
            <a:spcBef>
              <a:spcPct val="0"/>
            </a:spcBef>
            <a:spcAft>
              <a:spcPct val="15000"/>
            </a:spcAft>
            <a:buChar char="•"/>
          </a:pPr>
          <a:r>
            <a:rPr lang="en-US" sz="1500" kern="1200">
              <a:solidFill>
                <a:sysClr val="windowText" lastClr="000000">
                  <a:hueOff val="0"/>
                  <a:satOff val="0"/>
                  <a:lumOff val="0"/>
                  <a:alphaOff val="0"/>
                </a:sysClr>
              </a:solidFill>
              <a:latin typeface="Calibri" panose="020F0502020204030204"/>
              <a:ea typeface="+mn-ea"/>
              <a:cs typeface="+mn-cs"/>
            </a:rPr>
            <a:t>Legislative oversight</a:t>
          </a:r>
        </a:p>
        <a:p>
          <a:pPr marL="114300" lvl="1" indent="-114300" algn="l" defTabSz="666750">
            <a:lnSpc>
              <a:spcPct val="90000"/>
            </a:lnSpc>
            <a:spcBef>
              <a:spcPct val="0"/>
            </a:spcBef>
            <a:spcAft>
              <a:spcPct val="15000"/>
            </a:spcAft>
            <a:buChar char="•"/>
          </a:pPr>
          <a:r>
            <a:rPr lang="en-US" sz="1500" kern="1200">
              <a:solidFill>
                <a:sysClr val="windowText" lastClr="000000">
                  <a:hueOff val="0"/>
                  <a:satOff val="0"/>
                  <a:lumOff val="0"/>
                  <a:alphaOff val="0"/>
                </a:sysClr>
              </a:solidFill>
              <a:latin typeface="Calibri" panose="020F0502020204030204"/>
              <a:ea typeface="+mn-ea"/>
              <a:cs typeface="+mn-cs"/>
            </a:rPr>
            <a:t>Social monitoring</a:t>
          </a:r>
        </a:p>
      </dsp:txBody>
      <dsp:txXfrm>
        <a:off x="767490" y="40941"/>
        <a:ext cx="1932171" cy="1315957"/>
      </dsp:txXfrm>
    </dsp:sp>
    <dsp:sp modelId="{BCCC1D97-8F47-43EF-9A34-509686FCCFCB}">
      <dsp:nvSpPr>
        <dsp:cNvPr id="0" name=""/>
        <dsp:cNvSpPr/>
      </dsp:nvSpPr>
      <dsp:spPr>
        <a:xfrm>
          <a:off x="1932186" y="331986"/>
          <a:ext cx="2521935" cy="2521935"/>
        </a:xfrm>
        <a:prstGeom prst="pieWedg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solidFill>
                <a:sysClr val="window" lastClr="FFFFFF"/>
              </a:solidFill>
              <a:latin typeface="Calibri" panose="020F0502020204030204"/>
              <a:ea typeface="+mn-ea"/>
              <a:cs typeface="+mn-cs"/>
            </a:rPr>
            <a:t>Audit and oversight</a:t>
          </a:r>
        </a:p>
      </dsp:txBody>
      <dsp:txXfrm>
        <a:off x="2670844" y="1070644"/>
        <a:ext cx="1783277" cy="1783277"/>
      </dsp:txXfrm>
    </dsp:sp>
    <dsp:sp modelId="{646996FA-ED0B-4942-825E-E4A5F6C84460}">
      <dsp:nvSpPr>
        <dsp:cNvPr id="0" name=""/>
        <dsp:cNvSpPr/>
      </dsp:nvSpPr>
      <dsp:spPr>
        <a:xfrm rot="5400000">
          <a:off x="4501305" y="331986"/>
          <a:ext cx="2521935" cy="2521935"/>
        </a:xfrm>
        <a:prstGeom prst="pieWedg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solidFill>
                <a:sysClr val="window" lastClr="FFFFFF"/>
              </a:solidFill>
              <a:latin typeface="Calibri" panose="020F0502020204030204"/>
              <a:ea typeface="+mn-ea"/>
              <a:cs typeface="+mn-cs"/>
            </a:rPr>
            <a:t>Tax policy design</a:t>
          </a:r>
        </a:p>
      </dsp:txBody>
      <dsp:txXfrm rot="-5400000">
        <a:off x="4501305" y="1070644"/>
        <a:ext cx="1783277" cy="1783277"/>
      </dsp:txXfrm>
    </dsp:sp>
    <dsp:sp modelId="{1142F58D-266C-4806-A5E0-A469571C4F24}">
      <dsp:nvSpPr>
        <dsp:cNvPr id="0" name=""/>
        <dsp:cNvSpPr/>
      </dsp:nvSpPr>
      <dsp:spPr>
        <a:xfrm rot="10800000">
          <a:off x="4570608" y="2970408"/>
          <a:ext cx="2521935" cy="2521935"/>
        </a:xfrm>
        <a:prstGeom prst="pieWedg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solidFill>
                <a:sysClr val="window" lastClr="FFFFFF"/>
              </a:solidFill>
              <a:latin typeface="Calibri" panose="020F0502020204030204"/>
              <a:ea typeface="+mn-ea"/>
              <a:cs typeface="+mn-cs"/>
            </a:rPr>
            <a:t>Legislative</a:t>
          </a:r>
        </a:p>
        <a:p>
          <a:pPr marL="0" lvl="0" indent="0" algn="ctr" defTabSz="844550">
            <a:lnSpc>
              <a:spcPct val="90000"/>
            </a:lnSpc>
            <a:spcBef>
              <a:spcPct val="0"/>
            </a:spcBef>
            <a:spcAft>
              <a:spcPct val="35000"/>
            </a:spcAft>
            <a:buNone/>
          </a:pPr>
          <a:r>
            <a:rPr lang="en-US" sz="1900" kern="1200">
              <a:solidFill>
                <a:sysClr val="window" lastClr="FFFFFF"/>
              </a:solidFill>
              <a:latin typeface="Calibri" panose="020F0502020204030204"/>
              <a:ea typeface="+mn-ea"/>
              <a:cs typeface="+mn-cs"/>
            </a:rPr>
            <a:t>approval</a:t>
          </a:r>
        </a:p>
      </dsp:txBody>
      <dsp:txXfrm rot="10800000">
        <a:off x="4570608" y="2970408"/>
        <a:ext cx="1783277" cy="1783277"/>
      </dsp:txXfrm>
    </dsp:sp>
    <dsp:sp modelId="{797FAB98-536B-42F9-B8E7-71B0BA2E92C2}">
      <dsp:nvSpPr>
        <dsp:cNvPr id="0" name=""/>
        <dsp:cNvSpPr/>
      </dsp:nvSpPr>
      <dsp:spPr>
        <a:xfrm rot="16200000">
          <a:off x="1932186" y="2970408"/>
          <a:ext cx="2521935" cy="2521935"/>
        </a:xfrm>
        <a:prstGeom prst="pieWedg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solidFill>
                <a:sysClr val="window" lastClr="FFFFFF"/>
              </a:solidFill>
              <a:latin typeface="Calibri" panose="020F0502020204030204"/>
              <a:ea typeface="+mn-ea"/>
              <a:cs typeface="+mn-cs"/>
            </a:rPr>
            <a:t>Tax administration</a:t>
          </a:r>
        </a:p>
      </dsp:txBody>
      <dsp:txXfrm rot="5400000">
        <a:off x="2670844" y="2970408"/>
        <a:ext cx="1783277" cy="1783277"/>
      </dsp:txXfrm>
    </dsp:sp>
    <dsp:sp modelId="{01E7A100-8D38-4D5D-B1C3-55C61F6C81B8}">
      <dsp:nvSpPr>
        <dsp:cNvPr id="0" name=""/>
        <dsp:cNvSpPr/>
      </dsp:nvSpPr>
      <dsp:spPr>
        <a:xfrm>
          <a:off x="4076996" y="2387975"/>
          <a:ext cx="870737" cy="757163"/>
        </a:xfrm>
        <a:prstGeom prst="circularArrow">
          <a:avLst/>
        </a:prstGeom>
        <a:solidFill>
          <a:srgbClr val="4472C4">
            <a:tint val="6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45FB82D4-57F2-41AF-B178-AF9152BE72ED}">
      <dsp:nvSpPr>
        <dsp:cNvPr id="0" name=""/>
        <dsp:cNvSpPr/>
      </dsp:nvSpPr>
      <dsp:spPr>
        <a:xfrm rot="10800000">
          <a:off x="4076996" y="2679192"/>
          <a:ext cx="870737" cy="757163"/>
        </a:xfrm>
        <a:prstGeom prst="circularArrow">
          <a:avLst/>
        </a:prstGeom>
        <a:solidFill>
          <a:srgbClr val="4472C4">
            <a:tint val="6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3677EE5-A119-487C-9E4F-89877C8FB7AE}"/>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NZ"/>
          </a:p>
        </p:txBody>
      </p:sp>
      <p:sp>
        <p:nvSpPr>
          <p:cNvPr id="3" name="Date Placeholder 2">
            <a:extLst>
              <a:ext uri="{FF2B5EF4-FFF2-40B4-BE49-F238E27FC236}">
                <a16:creationId xmlns:a16="http://schemas.microsoft.com/office/drawing/2014/main" id="{9E486100-E216-4D2B-B60F-2EBB31E8FE6D}"/>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188F071-7DE0-420C-AD88-1FABD1CE48B6}" type="datetimeFigureOut">
              <a:rPr lang="en-NZ" smtClean="0"/>
              <a:t>6/10/2017</a:t>
            </a:fld>
            <a:endParaRPr lang="en-NZ"/>
          </a:p>
        </p:txBody>
      </p:sp>
      <p:sp>
        <p:nvSpPr>
          <p:cNvPr id="4" name="Footer Placeholder 3">
            <a:extLst>
              <a:ext uri="{FF2B5EF4-FFF2-40B4-BE49-F238E27FC236}">
                <a16:creationId xmlns:a16="http://schemas.microsoft.com/office/drawing/2014/main" id="{EFB0E03A-10C3-4C31-8F69-822E88321891}"/>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a:extLst>
              <a:ext uri="{FF2B5EF4-FFF2-40B4-BE49-F238E27FC236}">
                <a16:creationId xmlns:a16="http://schemas.microsoft.com/office/drawing/2014/main" id="{E2A61FE7-4ADF-4CE7-BA46-B29281BB4784}"/>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170F1ECD-1E69-486B-B887-4A1CBFE64F9B}" type="slidenum">
              <a:rPr lang="en-NZ" smtClean="0"/>
              <a:t>‹#›</a:t>
            </a:fld>
            <a:endParaRPr lang="en-NZ"/>
          </a:p>
        </p:txBody>
      </p:sp>
    </p:spTree>
    <p:extLst>
      <p:ext uri="{BB962C8B-B14F-4D97-AF65-F5344CB8AC3E}">
        <p14:creationId xmlns:p14="http://schemas.microsoft.com/office/powerpoint/2010/main" val="5469114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C6B85-A8A9-4F0B-9318-39CB8B4D60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66E67F07-258C-47E5-A589-5E73C6F4EC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CACAA09E-C692-4BC8-97A2-9608EE3B160E}"/>
              </a:ext>
            </a:extLst>
          </p:cNvPr>
          <p:cNvSpPr>
            <a:spLocks noGrp="1"/>
          </p:cNvSpPr>
          <p:nvPr>
            <p:ph type="dt" sz="half" idx="10"/>
          </p:nvPr>
        </p:nvSpPr>
        <p:spPr/>
        <p:txBody>
          <a:bodyPr/>
          <a:lstStyle/>
          <a:p>
            <a:fld id="{0E9143EA-B7FD-47D3-B4DB-299EFDD7894C}" type="datetimeFigureOut">
              <a:rPr lang="en-NZ" smtClean="0"/>
              <a:t>6/10/2017</a:t>
            </a:fld>
            <a:endParaRPr lang="en-NZ"/>
          </a:p>
        </p:txBody>
      </p:sp>
      <p:sp>
        <p:nvSpPr>
          <p:cNvPr id="5" name="Footer Placeholder 4">
            <a:extLst>
              <a:ext uri="{FF2B5EF4-FFF2-40B4-BE49-F238E27FC236}">
                <a16:creationId xmlns:a16="http://schemas.microsoft.com/office/drawing/2014/main" id="{AF0D4F90-2EB3-436F-8A84-44C89DF4F31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77DD0745-D5B5-4953-9ACF-6A4C1186B5B9}"/>
              </a:ext>
            </a:extLst>
          </p:cNvPr>
          <p:cNvSpPr>
            <a:spLocks noGrp="1"/>
          </p:cNvSpPr>
          <p:nvPr>
            <p:ph type="sldNum" sz="quarter" idx="12"/>
          </p:nvPr>
        </p:nvSpPr>
        <p:spPr/>
        <p:txBody>
          <a:bodyPr/>
          <a:lstStyle/>
          <a:p>
            <a:fld id="{55FD1394-9C1B-4FC6-AC99-4D8350D38416}" type="slidenum">
              <a:rPr lang="en-NZ" smtClean="0"/>
              <a:t>‹#›</a:t>
            </a:fld>
            <a:endParaRPr lang="en-NZ"/>
          </a:p>
        </p:txBody>
      </p:sp>
    </p:spTree>
    <p:extLst>
      <p:ext uri="{BB962C8B-B14F-4D97-AF65-F5344CB8AC3E}">
        <p14:creationId xmlns:p14="http://schemas.microsoft.com/office/powerpoint/2010/main" val="4038616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5E90A-0E2C-402A-A7C3-9205C6D5B6E8}"/>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1BB2392A-00E3-4F4E-813E-87739C5D181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AB703618-B006-4492-B2FB-B2FFE63A4AF4}"/>
              </a:ext>
            </a:extLst>
          </p:cNvPr>
          <p:cNvSpPr>
            <a:spLocks noGrp="1"/>
          </p:cNvSpPr>
          <p:nvPr>
            <p:ph type="dt" sz="half" idx="10"/>
          </p:nvPr>
        </p:nvSpPr>
        <p:spPr/>
        <p:txBody>
          <a:bodyPr/>
          <a:lstStyle/>
          <a:p>
            <a:fld id="{0E9143EA-B7FD-47D3-B4DB-299EFDD7894C}" type="datetimeFigureOut">
              <a:rPr lang="en-NZ" smtClean="0"/>
              <a:t>6/10/2017</a:t>
            </a:fld>
            <a:endParaRPr lang="en-NZ"/>
          </a:p>
        </p:txBody>
      </p:sp>
      <p:sp>
        <p:nvSpPr>
          <p:cNvPr id="5" name="Footer Placeholder 4">
            <a:extLst>
              <a:ext uri="{FF2B5EF4-FFF2-40B4-BE49-F238E27FC236}">
                <a16:creationId xmlns:a16="http://schemas.microsoft.com/office/drawing/2014/main" id="{341D8E35-0D34-4D53-B8BE-F5C7F99D18F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2242EA8-D4E9-4D85-9D45-596DF1FDC2E0}"/>
              </a:ext>
            </a:extLst>
          </p:cNvPr>
          <p:cNvSpPr>
            <a:spLocks noGrp="1"/>
          </p:cNvSpPr>
          <p:nvPr>
            <p:ph type="sldNum" sz="quarter" idx="12"/>
          </p:nvPr>
        </p:nvSpPr>
        <p:spPr/>
        <p:txBody>
          <a:bodyPr/>
          <a:lstStyle/>
          <a:p>
            <a:fld id="{55FD1394-9C1B-4FC6-AC99-4D8350D38416}" type="slidenum">
              <a:rPr lang="en-NZ" smtClean="0"/>
              <a:t>‹#›</a:t>
            </a:fld>
            <a:endParaRPr lang="en-NZ"/>
          </a:p>
        </p:txBody>
      </p:sp>
    </p:spTree>
    <p:extLst>
      <p:ext uri="{BB962C8B-B14F-4D97-AF65-F5344CB8AC3E}">
        <p14:creationId xmlns:p14="http://schemas.microsoft.com/office/powerpoint/2010/main" val="376813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5FF432-B2F6-4979-B4E9-43C229D5AE5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C2409DD-E5F0-4401-B5B3-9EEDF32BB0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5B5940C8-B442-4227-AA81-CD08745ED1DD}"/>
              </a:ext>
            </a:extLst>
          </p:cNvPr>
          <p:cNvSpPr>
            <a:spLocks noGrp="1"/>
          </p:cNvSpPr>
          <p:nvPr>
            <p:ph type="dt" sz="half" idx="10"/>
          </p:nvPr>
        </p:nvSpPr>
        <p:spPr/>
        <p:txBody>
          <a:bodyPr/>
          <a:lstStyle/>
          <a:p>
            <a:fld id="{0E9143EA-B7FD-47D3-B4DB-299EFDD7894C}" type="datetimeFigureOut">
              <a:rPr lang="en-NZ" smtClean="0"/>
              <a:t>6/10/2017</a:t>
            </a:fld>
            <a:endParaRPr lang="en-NZ"/>
          </a:p>
        </p:txBody>
      </p:sp>
      <p:sp>
        <p:nvSpPr>
          <p:cNvPr id="5" name="Footer Placeholder 4">
            <a:extLst>
              <a:ext uri="{FF2B5EF4-FFF2-40B4-BE49-F238E27FC236}">
                <a16:creationId xmlns:a16="http://schemas.microsoft.com/office/drawing/2014/main" id="{554210E5-5D6F-4A08-99BF-93083CBC1EC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A3E854B5-2B6C-4312-9E8D-C3F383059DD7}"/>
              </a:ext>
            </a:extLst>
          </p:cNvPr>
          <p:cNvSpPr>
            <a:spLocks noGrp="1"/>
          </p:cNvSpPr>
          <p:nvPr>
            <p:ph type="sldNum" sz="quarter" idx="12"/>
          </p:nvPr>
        </p:nvSpPr>
        <p:spPr/>
        <p:txBody>
          <a:bodyPr/>
          <a:lstStyle/>
          <a:p>
            <a:fld id="{55FD1394-9C1B-4FC6-AC99-4D8350D38416}" type="slidenum">
              <a:rPr lang="en-NZ" smtClean="0"/>
              <a:t>‹#›</a:t>
            </a:fld>
            <a:endParaRPr lang="en-NZ"/>
          </a:p>
        </p:txBody>
      </p:sp>
    </p:spTree>
    <p:extLst>
      <p:ext uri="{BB962C8B-B14F-4D97-AF65-F5344CB8AC3E}">
        <p14:creationId xmlns:p14="http://schemas.microsoft.com/office/powerpoint/2010/main" val="1269241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13D67-1F28-4E95-8D40-085981E5780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C6C661D9-BA1A-45AE-870B-BB3A3A588A2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AB23E3AF-13EC-4E73-A311-FBF1CA248DF3}"/>
              </a:ext>
            </a:extLst>
          </p:cNvPr>
          <p:cNvSpPr>
            <a:spLocks noGrp="1"/>
          </p:cNvSpPr>
          <p:nvPr>
            <p:ph type="dt" sz="half" idx="10"/>
          </p:nvPr>
        </p:nvSpPr>
        <p:spPr/>
        <p:txBody>
          <a:bodyPr/>
          <a:lstStyle/>
          <a:p>
            <a:fld id="{0E9143EA-B7FD-47D3-B4DB-299EFDD7894C}" type="datetimeFigureOut">
              <a:rPr lang="en-NZ" smtClean="0"/>
              <a:t>6/10/2017</a:t>
            </a:fld>
            <a:endParaRPr lang="en-NZ"/>
          </a:p>
        </p:txBody>
      </p:sp>
      <p:sp>
        <p:nvSpPr>
          <p:cNvPr id="5" name="Footer Placeholder 4">
            <a:extLst>
              <a:ext uri="{FF2B5EF4-FFF2-40B4-BE49-F238E27FC236}">
                <a16:creationId xmlns:a16="http://schemas.microsoft.com/office/drawing/2014/main" id="{51C45C13-7B33-4289-B326-9E9FE6AC6A2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66465BD-5BCA-4982-944B-FF33C7B03EC6}"/>
              </a:ext>
            </a:extLst>
          </p:cNvPr>
          <p:cNvSpPr>
            <a:spLocks noGrp="1"/>
          </p:cNvSpPr>
          <p:nvPr>
            <p:ph type="sldNum" sz="quarter" idx="12"/>
          </p:nvPr>
        </p:nvSpPr>
        <p:spPr/>
        <p:txBody>
          <a:bodyPr/>
          <a:lstStyle/>
          <a:p>
            <a:fld id="{55FD1394-9C1B-4FC6-AC99-4D8350D38416}" type="slidenum">
              <a:rPr lang="en-NZ" smtClean="0"/>
              <a:t>‹#›</a:t>
            </a:fld>
            <a:endParaRPr lang="en-NZ"/>
          </a:p>
        </p:txBody>
      </p:sp>
    </p:spTree>
    <p:extLst>
      <p:ext uri="{BB962C8B-B14F-4D97-AF65-F5344CB8AC3E}">
        <p14:creationId xmlns:p14="http://schemas.microsoft.com/office/powerpoint/2010/main" val="2518020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F2EE1-C1C2-483D-94DB-A6E8FA91A6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65F6F4B9-454C-4216-AAEC-3D7C34A084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0FEAE99-C6BF-43D1-A299-0FB191B79352}"/>
              </a:ext>
            </a:extLst>
          </p:cNvPr>
          <p:cNvSpPr>
            <a:spLocks noGrp="1"/>
          </p:cNvSpPr>
          <p:nvPr>
            <p:ph type="dt" sz="half" idx="10"/>
          </p:nvPr>
        </p:nvSpPr>
        <p:spPr/>
        <p:txBody>
          <a:bodyPr/>
          <a:lstStyle/>
          <a:p>
            <a:fld id="{0E9143EA-B7FD-47D3-B4DB-299EFDD7894C}" type="datetimeFigureOut">
              <a:rPr lang="en-NZ" smtClean="0"/>
              <a:t>6/10/2017</a:t>
            </a:fld>
            <a:endParaRPr lang="en-NZ"/>
          </a:p>
        </p:txBody>
      </p:sp>
      <p:sp>
        <p:nvSpPr>
          <p:cNvPr id="5" name="Footer Placeholder 4">
            <a:extLst>
              <a:ext uri="{FF2B5EF4-FFF2-40B4-BE49-F238E27FC236}">
                <a16:creationId xmlns:a16="http://schemas.microsoft.com/office/drawing/2014/main" id="{8AF26CB7-6C7E-4E81-A198-894EBFD491D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6EA7E0F-10E7-479E-BB2C-73C10457BF9B}"/>
              </a:ext>
            </a:extLst>
          </p:cNvPr>
          <p:cNvSpPr>
            <a:spLocks noGrp="1"/>
          </p:cNvSpPr>
          <p:nvPr>
            <p:ph type="sldNum" sz="quarter" idx="12"/>
          </p:nvPr>
        </p:nvSpPr>
        <p:spPr/>
        <p:txBody>
          <a:bodyPr/>
          <a:lstStyle/>
          <a:p>
            <a:fld id="{55FD1394-9C1B-4FC6-AC99-4D8350D38416}" type="slidenum">
              <a:rPr lang="en-NZ" smtClean="0"/>
              <a:t>‹#›</a:t>
            </a:fld>
            <a:endParaRPr lang="en-NZ"/>
          </a:p>
        </p:txBody>
      </p:sp>
    </p:spTree>
    <p:extLst>
      <p:ext uri="{BB962C8B-B14F-4D97-AF65-F5344CB8AC3E}">
        <p14:creationId xmlns:p14="http://schemas.microsoft.com/office/powerpoint/2010/main" val="4079432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CF3FF-040E-4F89-9CD8-62020E3477AA}"/>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BEB663FE-C3E8-4C21-8274-46F4EAD0603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5D12539E-BEF0-449F-A412-340A872975F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0D39F838-8D13-48AE-A8A2-ACABC14CBD29}"/>
              </a:ext>
            </a:extLst>
          </p:cNvPr>
          <p:cNvSpPr>
            <a:spLocks noGrp="1"/>
          </p:cNvSpPr>
          <p:nvPr>
            <p:ph type="dt" sz="half" idx="10"/>
          </p:nvPr>
        </p:nvSpPr>
        <p:spPr/>
        <p:txBody>
          <a:bodyPr/>
          <a:lstStyle/>
          <a:p>
            <a:fld id="{0E9143EA-B7FD-47D3-B4DB-299EFDD7894C}" type="datetimeFigureOut">
              <a:rPr lang="en-NZ" smtClean="0"/>
              <a:t>6/10/2017</a:t>
            </a:fld>
            <a:endParaRPr lang="en-NZ"/>
          </a:p>
        </p:txBody>
      </p:sp>
      <p:sp>
        <p:nvSpPr>
          <p:cNvPr id="6" name="Footer Placeholder 5">
            <a:extLst>
              <a:ext uri="{FF2B5EF4-FFF2-40B4-BE49-F238E27FC236}">
                <a16:creationId xmlns:a16="http://schemas.microsoft.com/office/drawing/2014/main" id="{B024DC2C-8A8C-45DA-9B70-459D610FEB2C}"/>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5A6AB34D-1EB7-49AC-9D7A-61DBA74E08F4}"/>
              </a:ext>
            </a:extLst>
          </p:cNvPr>
          <p:cNvSpPr>
            <a:spLocks noGrp="1"/>
          </p:cNvSpPr>
          <p:nvPr>
            <p:ph type="sldNum" sz="quarter" idx="12"/>
          </p:nvPr>
        </p:nvSpPr>
        <p:spPr/>
        <p:txBody>
          <a:bodyPr/>
          <a:lstStyle/>
          <a:p>
            <a:fld id="{55FD1394-9C1B-4FC6-AC99-4D8350D38416}" type="slidenum">
              <a:rPr lang="en-NZ" smtClean="0"/>
              <a:t>‹#›</a:t>
            </a:fld>
            <a:endParaRPr lang="en-NZ"/>
          </a:p>
        </p:txBody>
      </p:sp>
    </p:spTree>
    <p:extLst>
      <p:ext uri="{BB962C8B-B14F-4D97-AF65-F5344CB8AC3E}">
        <p14:creationId xmlns:p14="http://schemas.microsoft.com/office/powerpoint/2010/main" val="783847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FB4F5-4CC6-4E71-86D4-D580C4D61092}"/>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D8EBA207-6DA8-403D-BB51-1A618B2733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044607-DB58-41A5-9EEF-E3919B61388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C330FDEB-D30C-46A5-B9F4-8BEC079281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40B27AB-B6ED-4626-9695-5663349FFD0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65C2B5CE-325F-4DF1-BF2A-D53D13D95BAC}"/>
              </a:ext>
            </a:extLst>
          </p:cNvPr>
          <p:cNvSpPr>
            <a:spLocks noGrp="1"/>
          </p:cNvSpPr>
          <p:nvPr>
            <p:ph type="dt" sz="half" idx="10"/>
          </p:nvPr>
        </p:nvSpPr>
        <p:spPr/>
        <p:txBody>
          <a:bodyPr/>
          <a:lstStyle/>
          <a:p>
            <a:fld id="{0E9143EA-B7FD-47D3-B4DB-299EFDD7894C}" type="datetimeFigureOut">
              <a:rPr lang="en-NZ" smtClean="0"/>
              <a:t>6/10/2017</a:t>
            </a:fld>
            <a:endParaRPr lang="en-NZ"/>
          </a:p>
        </p:txBody>
      </p:sp>
      <p:sp>
        <p:nvSpPr>
          <p:cNvPr id="8" name="Footer Placeholder 7">
            <a:extLst>
              <a:ext uri="{FF2B5EF4-FFF2-40B4-BE49-F238E27FC236}">
                <a16:creationId xmlns:a16="http://schemas.microsoft.com/office/drawing/2014/main" id="{74C24E0E-A94B-43DF-B36A-15F59CE798F2}"/>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10096C2F-A57B-4EBF-B77A-DE941BD549D3}"/>
              </a:ext>
            </a:extLst>
          </p:cNvPr>
          <p:cNvSpPr>
            <a:spLocks noGrp="1"/>
          </p:cNvSpPr>
          <p:nvPr>
            <p:ph type="sldNum" sz="quarter" idx="12"/>
          </p:nvPr>
        </p:nvSpPr>
        <p:spPr/>
        <p:txBody>
          <a:bodyPr/>
          <a:lstStyle/>
          <a:p>
            <a:fld id="{55FD1394-9C1B-4FC6-AC99-4D8350D38416}" type="slidenum">
              <a:rPr lang="en-NZ" smtClean="0"/>
              <a:t>‹#›</a:t>
            </a:fld>
            <a:endParaRPr lang="en-NZ"/>
          </a:p>
        </p:txBody>
      </p:sp>
    </p:spTree>
    <p:extLst>
      <p:ext uri="{BB962C8B-B14F-4D97-AF65-F5344CB8AC3E}">
        <p14:creationId xmlns:p14="http://schemas.microsoft.com/office/powerpoint/2010/main" val="1787555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FA788-87A2-425C-BA47-B6B252E3D88E}"/>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626590F3-6482-4F04-89C7-FB17EE5E9FF1}"/>
              </a:ext>
            </a:extLst>
          </p:cNvPr>
          <p:cNvSpPr>
            <a:spLocks noGrp="1"/>
          </p:cNvSpPr>
          <p:nvPr>
            <p:ph type="dt" sz="half" idx="10"/>
          </p:nvPr>
        </p:nvSpPr>
        <p:spPr/>
        <p:txBody>
          <a:bodyPr/>
          <a:lstStyle/>
          <a:p>
            <a:fld id="{0E9143EA-B7FD-47D3-B4DB-299EFDD7894C}" type="datetimeFigureOut">
              <a:rPr lang="en-NZ" smtClean="0"/>
              <a:t>6/10/2017</a:t>
            </a:fld>
            <a:endParaRPr lang="en-NZ"/>
          </a:p>
        </p:txBody>
      </p:sp>
      <p:sp>
        <p:nvSpPr>
          <p:cNvPr id="4" name="Footer Placeholder 3">
            <a:extLst>
              <a:ext uri="{FF2B5EF4-FFF2-40B4-BE49-F238E27FC236}">
                <a16:creationId xmlns:a16="http://schemas.microsoft.com/office/drawing/2014/main" id="{D4253588-A441-4139-AD6C-F22D92FC5149}"/>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1A0D857B-AC2D-406B-8ADE-DFEA7E5525B9}"/>
              </a:ext>
            </a:extLst>
          </p:cNvPr>
          <p:cNvSpPr>
            <a:spLocks noGrp="1"/>
          </p:cNvSpPr>
          <p:nvPr>
            <p:ph type="sldNum" sz="quarter" idx="12"/>
          </p:nvPr>
        </p:nvSpPr>
        <p:spPr/>
        <p:txBody>
          <a:bodyPr/>
          <a:lstStyle/>
          <a:p>
            <a:fld id="{55FD1394-9C1B-4FC6-AC99-4D8350D38416}" type="slidenum">
              <a:rPr lang="en-NZ" smtClean="0"/>
              <a:t>‹#›</a:t>
            </a:fld>
            <a:endParaRPr lang="en-NZ"/>
          </a:p>
        </p:txBody>
      </p:sp>
    </p:spTree>
    <p:extLst>
      <p:ext uri="{BB962C8B-B14F-4D97-AF65-F5344CB8AC3E}">
        <p14:creationId xmlns:p14="http://schemas.microsoft.com/office/powerpoint/2010/main" val="3101613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BAC706-D3CF-435E-B002-1C1D3AC99302}"/>
              </a:ext>
            </a:extLst>
          </p:cNvPr>
          <p:cNvSpPr>
            <a:spLocks noGrp="1"/>
          </p:cNvSpPr>
          <p:nvPr>
            <p:ph type="dt" sz="half" idx="10"/>
          </p:nvPr>
        </p:nvSpPr>
        <p:spPr/>
        <p:txBody>
          <a:bodyPr/>
          <a:lstStyle/>
          <a:p>
            <a:fld id="{0E9143EA-B7FD-47D3-B4DB-299EFDD7894C}" type="datetimeFigureOut">
              <a:rPr lang="en-NZ" smtClean="0"/>
              <a:t>6/10/2017</a:t>
            </a:fld>
            <a:endParaRPr lang="en-NZ"/>
          </a:p>
        </p:txBody>
      </p:sp>
      <p:sp>
        <p:nvSpPr>
          <p:cNvPr id="3" name="Footer Placeholder 2">
            <a:extLst>
              <a:ext uri="{FF2B5EF4-FFF2-40B4-BE49-F238E27FC236}">
                <a16:creationId xmlns:a16="http://schemas.microsoft.com/office/drawing/2014/main" id="{0FC7DB17-4805-4CA4-8ED8-BDBB2874302C}"/>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F77D83C0-41D2-43EC-97AF-AE0D54B94A94}"/>
              </a:ext>
            </a:extLst>
          </p:cNvPr>
          <p:cNvSpPr>
            <a:spLocks noGrp="1"/>
          </p:cNvSpPr>
          <p:nvPr>
            <p:ph type="sldNum" sz="quarter" idx="12"/>
          </p:nvPr>
        </p:nvSpPr>
        <p:spPr/>
        <p:txBody>
          <a:bodyPr/>
          <a:lstStyle/>
          <a:p>
            <a:fld id="{55FD1394-9C1B-4FC6-AC99-4D8350D38416}" type="slidenum">
              <a:rPr lang="en-NZ" smtClean="0"/>
              <a:t>‹#›</a:t>
            </a:fld>
            <a:endParaRPr lang="en-NZ"/>
          </a:p>
        </p:txBody>
      </p:sp>
    </p:spTree>
    <p:extLst>
      <p:ext uri="{BB962C8B-B14F-4D97-AF65-F5344CB8AC3E}">
        <p14:creationId xmlns:p14="http://schemas.microsoft.com/office/powerpoint/2010/main" val="2262118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7C608-9686-41AF-9179-60AC97A1AA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3773EB8C-A67C-4684-BC7A-6B5A3EB9C2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7E816837-4012-4B50-9EBA-20990BE51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034167-0B87-45BE-85C4-E965FA14ABB0}"/>
              </a:ext>
            </a:extLst>
          </p:cNvPr>
          <p:cNvSpPr>
            <a:spLocks noGrp="1"/>
          </p:cNvSpPr>
          <p:nvPr>
            <p:ph type="dt" sz="half" idx="10"/>
          </p:nvPr>
        </p:nvSpPr>
        <p:spPr/>
        <p:txBody>
          <a:bodyPr/>
          <a:lstStyle/>
          <a:p>
            <a:fld id="{0E9143EA-B7FD-47D3-B4DB-299EFDD7894C}" type="datetimeFigureOut">
              <a:rPr lang="en-NZ" smtClean="0"/>
              <a:t>6/10/2017</a:t>
            </a:fld>
            <a:endParaRPr lang="en-NZ"/>
          </a:p>
        </p:txBody>
      </p:sp>
      <p:sp>
        <p:nvSpPr>
          <p:cNvPr id="6" name="Footer Placeholder 5">
            <a:extLst>
              <a:ext uri="{FF2B5EF4-FFF2-40B4-BE49-F238E27FC236}">
                <a16:creationId xmlns:a16="http://schemas.microsoft.com/office/drawing/2014/main" id="{D3760B97-A35B-4F24-A81C-734896C4B30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42B90957-73A7-4025-91E2-195DF0709F9E}"/>
              </a:ext>
            </a:extLst>
          </p:cNvPr>
          <p:cNvSpPr>
            <a:spLocks noGrp="1"/>
          </p:cNvSpPr>
          <p:nvPr>
            <p:ph type="sldNum" sz="quarter" idx="12"/>
          </p:nvPr>
        </p:nvSpPr>
        <p:spPr/>
        <p:txBody>
          <a:bodyPr/>
          <a:lstStyle/>
          <a:p>
            <a:fld id="{55FD1394-9C1B-4FC6-AC99-4D8350D38416}" type="slidenum">
              <a:rPr lang="en-NZ" smtClean="0"/>
              <a:t>‹#›</a:t>
            </a:fld>
            <a:endParaRPr lang="en-NZ"/>
          </a:p>
        </p:txBody>
      </p:sp>
    </p:spTree>
    <p:extLst>
      <p:ext uri="{BB962C8B-B14F-4D97-AF65-F5344CB8AC3E}">
        <p14:creationId xmlns:p14="http://schemas.microsoft.com/office/powerpoint/2010/main" val="2234252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773AB-0215-4E91-9963-00708F26D1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1A66A7A4-8E9E-44E9-9503-9114690726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1BB695AB-126C-4907-AE90-804105A867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3F5D2F4-F4F4-4848-AF9B-365A153FA7C7}"/>
              </a:ext>
            </a:extLst>
          </p:cNvPr>
          <p:cNvSpPr>
            <a:spLocks noGrp="1"/>
          </p:cNvSpPr>
          <p:nvPr>
            <p:ph type="dt" sz="half" idx="10"/>
          </p:nvPr>
        </p:nvSpPr>
        <p:spPr/>
        <p:txBody>
          <a:bodyPr/>
          <a:lstStyle/>
          <a:p>
            <a:fld id="{0E9143EA-B7FD-47D3-B4DB-299EFDD7894C}" type="datetimeFigureOut">
              <a:rPr lang="en-NZ" smtClean="0"/>
              <a:t>6/10/2017</a:t>
            </a:fld>
            <a:endParaRPr lang="en-NZ"/>
          </a:p>
        </p:txBody>
      </p:sp>
      <p:sp>
        <p:nvSpPr>
          <p:cNvPr id="6" name="Footer Placeholder 5">
            <a:extLst>
              <a:ext uri="{FF2B5EF4-FFF2-40B4-BE49-F238E27FC236}">
                <a16:creationId xmlns:a16="http://schemas.microsoft.com/office/drawing/2014/main" id="{B4F0863B-643D-4FFB-9CF8-8F5E582079E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05950E01-7713-41A5-83FB-7906A3901981}"/>
              </a:ext>
            </a:extLst>
          </p:cNvPr>
          <p:cNvSpPr>
            <a:spLocks noGrp="1"/>
          </p:cNvSpPr>
          <p:nvPr>
            <p:ph type="sldNum" sz="quarter" idx="12"/>
          </p:nvPr>
        </p:nvSpPr>
        <p:spPr/>
        <p:txBody>
          <a:bodyPr/>
          <a:lstStyle/>
          <a:p>
            <a:fld id="{55FD1394-9C1B-4FC6-AC99-4D8350D38416}" type="slidenum">
              <a:rPr lang="en-NZ" smtClean="0"/>
              <a:t>‹#›</a:t>
            </a:fld>
            <a:endParaRPr lang="en-NZ"/>
          </a:p>
        </p:txBody>
      </p:sp>
    </p:spTree>
    <p:extLst>
      <p:ext uri="{BB962C8B-B14F-4D97-AF65-F5344CB8AC3E}">
        <p14:creationId xmlns:p14="http://schemas.microsoft.com/office/powerpoint/2010/main" val="1004975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7AC670-8944-47EE-B8FF-4EA53877E1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F872CB65-0464-42B2-A7EA-B9429B27AB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9D3D32F-8EEA-4FBF-8722-F95081090E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143EA-B7FD-47D3-B4DB-299EFDD7894C}" type="datetimeFigureOut">
              <a:rPr lang="en-NZ" smtClean="0"/>
              <a:t>6/10/2017</a:t>
            </a:fld>
            <a:endParaRPr lang="en-NZ"/>
          </a:p>
        </p:txBody>
      </p:sp>
      <p:sp>
        <p:nvSpPr>
          <p:cNvPr id="5" name="Footer Placeholder 4">
            <a:extLst>
              <a:ext uri="{FF2B5EF4-FFF2-40B4-BE49-F238E27FC236}">
                <a16:creationId xmlns:a16="http://schemas.microsoft.com/office/drawing/2014/main" id="{8904801A-547E-439F-92E2-357E5B1245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9531A710-F71E-49DA-8397-A7593F79E3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FD1394-9C1B-4FC6-AC99-4D8350D38416}" type="slidenum">
              <a:rPr lang="en-NZ" smtClean="0"/>
              <a:t>‹#›</a:t>
            </a:fld>
            <a:endParaRPr lang="en-NZ"/>
          </a:p>
        </p:txBody>
      </p:sp>
    </p:spTree>
    <p:extLst>
      <p:ext uri="{BB962C8B-B14F-4D97-AF65-F5344CB8AC3E}">
        <p14:creationId xmlns:p14="http://schemas.microsoft.com/office/powerpoint/2010/main" val="46140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495B6-3B41-48D3-A3F7-49361DA24898}"/>
              </a:ext>
            </a:extLst>
          </p:cNvPr>
          <p:cNvSpPr>
            <a:spLocks noGrp="1"/>
          </p:cNvSpPr>
          <p:nvPr>
            <p:ph type="ctrTitle"/>
          </p:nvPr>
        </p:nvSpPr>
        <p:spPr/>
        <p:txBody>
          <a:bodyPr>
            <a:normAutofit fontScale="90000"/>
          </a:bodyPr>
          <a:lstStyle/>
          <a:p>
            <a:r>
              <a:rPr lang="en-NZ" dirty="0"/>
              <a:t>Public participation in tax policy: framing the conversation</a:t>
            </a:r>
          </a:p>
        </p:txBody>
      </p:sp>
      <p:sp>
        <p:nvSpPr>
          <p:cNvPr id="3" name="Subtitle 2">
            <a:extLst>
              <a:ext uri="{FF2B5EF4-FFF2-40B4-BE49-F238E27FC236}">
                <a16:creationId xmlns:a16="http://schemas.microsoft.com/office/drawing/2014/main" id="{F6DEFE3D-327F-4B47-B7DE-67216377AD06}"/>
              </a:ext>
            </a:extLst>
          </p:cNvPr>
          <p:cNvSpPr>
            <a:spLocks noGrp="1"/>
          </p:cNvSpPr>
          <p:nvPr>
            <p:ph type="subTitle" idx="1"/>
          </p:nvPr>
        </p:nvSpPr>
        <p:spPr/>
        <p:txBody>
          <a:bodyPr/>
          <a:lstStyle/>
          <a:p>
            <a:r>
              <a:rPr lang="en-NZ" dirty="0"/>
              <a:t>Murray Petrie</a:t>
            </a:r>
          </a:p>
          <a:p>
            <a:r>
              <a:rPr lang="en-NZ" dirty="0"/>
              <a:t>GIFT Stewards meeting</a:t>
            </a:r>
          </a:p>
          <a:p>
            <a:r>
              <a:rPr lang="en-NZ" dirty="0"/>
              <a:t>MITRE Corporation, Washington DC, 10 October, 2017</a:t>
            </a:r>
          </a:p>
        </p:txBody>
      </p:sp>
    </p:spTree>
    <p:extLst>
      <p:ext uri="{BB962C8B-B14F-4D97-AF65-F5344CB8AC3E}">
        <p14:creationId xmlns:p14="http://schemas.microsoft.com/office/powerpoint/2010/main" val="4152800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2386E-405B-48DC-97E1-D83973548B41}"/>
              </a:ext>
            </a:extLst>
          </p:cNvPr>
          <p:cNvSpPr>
            <a:spLocks noGrp="1"/>
          </p:cNvSpPr>
          <p:nvPr>
            <p:ph type="title"/>
          </p:nvPr>
        </p:nvSpPr>
        <p:spPr/>
        <p:txBody>
          <a:bodyPr/>
          <a:lstStyle/>
          <a:p>
            <a:pPr algn="ctr"/>
            <a:r>
              <a:rPr lang="en-NZ" dirty="0"/>
              <a:t>Objective</a:t>
            </a:r>
          </a:p>
        </p:txBody>
      </p:sp>
      <p:sp>
        <p:nvSpPr>
          <p:cNvPr id="3" name="Content Placeholder 2">
            <a:extLst>
              <a:ext uri="{FF2B5EF4-FFF2-40B4-BE49-F238E27FC236}">
                <a16:creationId xmlns:a16="http://schemas.microsoft.com/office/drawing/2014/main" id="{0CF9CDF6-5C9B-42AA-A32E-7EB22387B6CA}"/>
              </a:ext>
            </a:extLst>
          </p:cNvPr>
          <p:cNvSpPr>
            <a:spLocks noGrp="1"/>
          </p:cNvSpPr>
          <p:nvPr>
            <p:ph idx="1"/>
          </p:nvPr>
        </p:nvSpPr>
        <p:spPr/>
        <p:txBody>
          <a:bodyPr/>
          <a:lstStyle/>
          <a:p>
            <a:r>
              <a:rPr lang="en-NZ" dirty="0"/>
              <a:t>To start a conversation on transparency and public participation in tax policy and administration among the increasing number of stewards that have been working on the matter from different perspectives.</a:t>
            </a:r>
          </a:p>
          <a:p>
            <a:r>
              <a:rPr lang="en-NZ" dirty="0"/>
              <a:t>Identify areas of complementarity</a:t>
            </a:r>
          </a:p>
          <a:p>
            <a:r>
              <a:rPr lang="en-NZ" dirty="0"/>
              <a:t>Consider where and how GIFT may be able to add value </a:t>
            </a:r>
          </a:p>
        </p:txBody>
      </p:sp>
    </p:spTree>
    <p:extLst>
      <p:ext uri="{BB962C8B-B14F-4D97-AF65-F5344CB8AC3E}">
        <p14:creationId xmlns:p14="http://schemas.microsoft.com/office/powerpoint/2010/main" val="3144827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DA8AA-3DDA-48D6-8BD0-0CF0883706DE}"/>
              </a:ext>
            </a:extLst>
          </p:cNvPr>
          <p:cNvSpPr>
            <a:spLocks noGrp="1"/>
          </p:cNvSpPr>
          <p:nvPr>
            <p:ph type="title"/>
          </p:nvPr>
        </p:nvSpPr>
        <p:spPr/>
        <p:txBody>
          <a:bodyPr/>
          <a:lstStyle/>
          <a:p>
            <a:pPr algn="ctr"/>
            <a:r>
              <a:rPr lang="en-NZ" dirty="0"/>
              <a:t>Public participation in tax policy: </a:t>
            </a:r>
            <a:br>
              <a:rPr lang="en-NZ" dirty="0"/>
            </a:br>
            <a:r>
              <a:rPr lang="en-NZ" dirty="0"/>
              <a:t>what is it, and why?</a:t>
            </a:r>
          </a:p>
        </p:txBody>
      </p:sp>
      <p:sp>
        <p:nvSpPr>
          <p:cNvPr id="3" name="Content Placeholder 2">
            <a:extLst>
              <a:ext uri="{FF2B5EF4-FFF2-40B4-BE49-F238E27FC236}">
                <a16:creationId xmlns:a16="http://schemas.microsoft.com/office/drawing/2014/main" id="{92E0AC07-85FF-4ABF-BA12-75BB9B24790C}"/>
              </a:ext>
            </a:extLst>
          </p:cNvPr>
          <p:cNvSpPr>
            <a:spLocks noGrp="1"/>
          </p:cNvSpPr>
          <p:nvPr>
            <p:ph idx="1"/>
          </p:nvPr>
        </p:nvSpPr>
        <p:spPr/>
        <p:txBody>
          <a:bodyPr>
            <a:normAutofit lnSpcReduction="10000"/>
          </a:bodyPr>
          <a:lstStyle/>
          <a:p>
            <a:pPr marL="0" indent="0">
              <a:buNone/>
            </a:pPr>
            <a:r>
              <a:rPr lang="en-NZ" dirty="0"/>
              <a:t>GIFT’s framework for public participation: </a:t>
            </a:r>
          </a:p>
          <a:p>
            <a:pPr>
              <a:buFont typeface="Wingdings" panose="05000000000000000000" pitchFamily="2" charset="2"/>
              <a:buChar char="q"/>
            </a:pPr>
            <a:r>
              <a:rPr lang="en-NZ" dirty="0"/>
              <a:t> Direct engagement between public officials in the executive, legislature, or SAI, and the public - CSOs, business organisations, academics, experts, think tanks, the media etc, general public</a:t>
            </a:r>
          </a:p>
          <a:p>
            <a:pPr>
              <a:buFont typeface="Wingdings" panose="05000000000000000000" pitchFamily="2" charset="2"/>
              <a:buChar char="q"/>
            </a:pPr>
            <a:r>
              <a:rPr lang="en-NZ" dirty="0"/>
              <a:t> Both ‘invited’ and ‘invented’ participation</a:t>
            </a:r>
          </a:p>
          <a:p>
            <a:pPr>
              <a:buFont typeface="Wingdings" panose="05000000000000000000" pitchFamily="2" charset="2"/>
              <a:buChar char="q"/>
            </a:pPr>
            <a:r>
              <a:rPr lang="en-NZ" dirty="0"/>
              <a:t> High-Level Principle 10: participation in fiscal policy is a citizen right.</a:t>
            </a:r>
          </a:p>
          <a:p>
            <a:pPr>
              <a:buFont typeface="Wingdings" panose="05000000000000000000" pitchFamily="2" charset="2"/>
              <a:buChar char="q"/>
            </a:pPr>
            <a:r>
              <a:rPr lang="en-NZ" dirty="0"/>
              <a:t> Public participation has important instrumental effects: can help improve quality of policy and implementation, provide taxpayer perspective on tax equity, improve tax integrity, increase willingness to pay taxes</a:t>
            </a:r>
          </a:p>
        </p:txBody>
      </p:sp>
    </p:spTree>
    <p:extLst>
      <p:ext uri="{BB962C8B-B14F-4D97-AF65-F5344CB8AC3E}">
        <p14:creationId xmlns:p14="http://schemas.microsoft.com/office/powerpoint/2010/main" val="2558991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A208CD02-0325-41BB-BCAA-98A02F0E2B55}"/>
              </a:ext>
            </a:extLst>
          </p:cNvPr>
          <p:cNvGraphicFramePr/>
          <p:nvPr>
            <p:extLst>
              <p:ext uri="{D42A27DB-BD31-4B8C-83A1-F6EECF244321}">
                <p14:modId xmlns:p14="http://schemas.microsoft.com/office/powerpoint/2010/main" val="1473349853"/>
              </p:ext>
            </p:extLst>
          </p:nvPr>
        </p:nvGraphicFramePr>
        <p:xfrm>
          <a:off x="1441174" y="556591"/>
          <a:ext cx="9024730" cy="5824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8631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ED9EB-915E-4540-8D19-8BDC3BF05505}"/>
              </a:ext>
            </a:extLst>
          </p:cNvPr>
          <p:cNvSpPr>
            <a:spLocks noGrp="1"/>
          </p:cNvSpPr>
          <p:nvPr>
            <p:ph type="title"/>
          </p:nvPr>
        </p:nvSpPr>
        <p:spPr/>
        <p:txBody>
          <a:bodyPr/>
          <a:lstStyle/>
          <a:p>
            <a:pPr algn="ctr"/>
            <a:r>
              <a:rPr lang="en-NZ" dirty="0"/>
              <a:t>Patterns of public participation in tax</a:t>
            </a:r>
          </a:p>
        </p:txBody>
      </p:sp>
      <p:sp>
        <p:nvSpPr>
          <p:cNvPr id="3" name="Content Placeholder 2">
            <a:extLst>
              <a:ext uri="{FF2B5EF4-FFF2-40B4-BE49-F238E27FC236}">
                <a16:creationId xmlns:a16="http://schemas.microsoft.com/office/drawing/2014/main" id="{6A286C35-4ED5-49FD-A964-4FD2973BB049}"/>
              </a:ext>
            </a:extLst>
          </p:cNvPr>
          <p:cNvSpPr>
            <a:spLocks noGrp="1"/>
          </p:cNvSpPr>
          <p:nvPr>
            <p:ph idx="1"/>
          </p:nvPr>
        </p:nvSpPr>
        <p:spPr/>
        <p:txBody>
          <a:bodyPr>
            <a:normAutofit/>
          </a:bodyPr>
          <a:lstStyle/>
          <a:p>
            <a:r>
              <a:rPr lang="en-NZ" dirty="0"/>
              <a:t>Some long-standing areas of direct public engagement on tax policy: money bills, occasional government consultation, independent administrative review of tax admin. </a:t>
            </a:r>
          </a:p>
          <a:p>
            <a:r>
              <a:rPr lang="en-NZ" dirty="0"/>
              <a:t> But public engagement can perhaps be characterised as:</a:t>
            </a:r>
          </a:p>
          <a:p>
            <a:pPr lvl="1"/>
            <a:r>
              <a:rPr lang="en-NZ" dirty="0"/>
              <a:t>Most common at the legislative stage.</a:t>
            </a:r>
          </a:p>
          <a:p>
            <a:pPr lvl="1"/>
            <a:r>
              <a:rPr lang="en-NZ" dirty="0"/>
              <a:t>At the executive stage, more likely on tax administration v tax policy design.</a:t>
            </a:r>
          </a:p>
          <a:p>
            <a:pPr lvl="1"/>
            <a:r>
              <a:rPr lang="en-NZ" dirty="0"/>
              <a:t>Where on tax policy, on ‘small p’ policy</a:t>
            </a:r>
          </a:p>
          <a:p>
            <a:pPr lvl="1"/>
            <a:r>
              <a:rPr lang="en-NZ" dirty="0"/>
              <a:t>With tax expert community more than the general public</a:t>
            </a:r>
          </a:p>
          <a:p>
            <a:pPr marL="0" indent="0">
              <a:buNone/>
            </a:pPr>
            <a:endParaRPr lang="en-NZ" dirty="0"/>
          </a:p>
        </p:txBody>
      </p:sp>
    </p:spTree>
    <p:extLst>
      <p:ext uri="{BB962C8B-B14F-4D97-AF65-F5344CB8AC3E}">
        <p14:creationId xmlns:p14="http://schemas.microsoft.com/office/powerpoint/2010/main" val="2386393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4760A-B05F-4E32-8E29-AFF3953AC0BE}"/>
              </a:ext>
            </a:extLst>
          </p:cNvPr>
          <p:cNvSpPr>
            <a:spLocks noGrp="1"/>
          </p:cNvSpPr>
          <p:nvPr>
            <p:ph type="title"/>
          </p:nvPr>
        </p:nvSpPr>
        <p:spPr/>
        <p:txBody>
          <a:bodyPr/>
          <a:lstStyle/>
          <a:p>
            <a:pPr algn="ctr"/>
            <a:r>
              <a:rPr lang="en-NZ" dirty="0"/>
              <a:t>International norms on revenue disclosure</a:t>
            </a:r>
          </a:p>
        </p:txBody>
      </p:sp>
      <p:sp>
        <p:nvSpPr>
          <p:cNvPr id="3" name="Content Placeholder 2">
            <a:extLst>
              <a:ext uri="{FF2B5EF4-FFF2-40B4-BE49-F238E27FC236}">
                <a16:creationId xmlns:a16="http://schemas.microsoft.com/office/drawing/2014/main" id="{83FA87FD-D1EA-45DD-90A3-0F8D29FC8CD8}"/>
              </a:ext>
            </a:extLst>
          </p:cNvPr>
          <p:cNvSpPr>
            <a:spLocks noGrp="1"/>
          </p:cNvSpPr>
          <p:nvPr>
            <p:ph idx="1"/>
          </p:nvPr>
        </p:nvSpPr>
        <p:spPr/>
        <p:txBody>
          <a:bodyPr>
            <a:normAutofit fontScale="92500" lnSpcReduction="20000"/>
          </a:bodyPr>
          <a:lstStyle/>
          <a:p>
            <a:r>
              <a:rPr lang="en-NZ" dirty="0"/>
              <a:t>GFSM2014 and OECD Revenue Statistics </a:t>
            </a:r>
          </a:p>
          <a:p>
            <a:r>
              <a:rPr lang="en-NZ" dirty="0"/>
              <a:t>IMF Fiscal Transparency Code 2014 </a:t>
            </a:r>
          </a:p>
          <a:p>
            <a:r>
              <a:rPr lang="en-NZ" dirty="0"/>
              <a:t>2002 OECD Best Practices on Budget Transparency </a:t>
            </a:r>
          </a:p>
          <a:p>
            <a:r>
              <a:rPr lang="en-NZ" dirty="0"/>
              <a:t>PEFA </a:t>
            </a:r>
          </a:p>
          <a:p>
            <a:r>
              <a:rPr lang="en-NZ" dirty="0"/>
              <a:t>OBS 2017  </a:t>
            </a:r>
          </a:p>
          <a:p>
            <a:r>
              <a:rPr lang="en-NZ" dirty="0"/>
              <a:t>EITI Standard 2016</a:t>
            </a:r>
          </a:p>
          <a:p>
            <a:r>
              <a:rPr lang="en-NZ" dirty="0"/>
              <a:t>TADAT: performance indicators for supporting voluntary compliance (taxpayers have the necessary information to comply with tax laws), and for accountability and transparency (the tax administration publishes details of its operational and financial performance and its plans).</a:t>
            </a:r>
          </a:p>
          <a:p>
            <a:r>
              <a:rPr lang="en-NZ" dirty="0"/>
              <a:t>Addis Tax Initiative (ATI) </a:t>
            </a:r>
          </a:p>
          <a:p>
            <a:endParaRPr lang="en-NZ" dirty="0"/>
          </a:p>
        </p:txBody>
      </p:sp>
    </p:spTree>
    <p:extLst>
      <p:ext uri="{BB962C8B-B14F-4D97-AF65-F5344CB8AC3E}">
        <p14:creationId xmlns:p14="http://schemas.microsoft.com/office/powerpoint/2010/main" val="3408085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10011-8D9D-48CB-94D9-8C42569E8626}"/>
              </a:ext>
            </a:extLst>
          </p:cNvPr>
          <p:cNvSpPr>
            <a:spLocks noGrp="1"/>
          </p:cNvSpPr>
          <p:nvPr>
            <p:ph type="title"/>
          </p:nvPr>
        </p:nvSpPr>
        <p:spPr/>
        <p:txBody>
          <a:bodyPr>
            <a:normAutofit fontScale="90000"/>
          </a:bodyPr>
          <a:lstStyle/>
          <a:p>
            <a:pPr algn="ctr"/>
            <a:r>
              <a:rPr lang="en-NZ" dirty="0"/>
              <a:t>International norms on public participation </a:t>
            </a:r>
            <a:br>
              <a:rPr lang="en-NZ" dirty="0"/>
            </a:br>
            <a:r>
              <a:rPr lang="en-NZ" dirty="0"/>
              <a:t>in revenue policy and administration</a:t>
            </a:r>
            <a:br>
              <a:rPr lang="en-NZ" dirty="0"/>
            </a:br>
            <a:endParaRPr lang="en-NZ" dirty="0"/>
          </a:p>
        </p:txBody>
      </p:sp>
      <p:sp>
        <p:nvSpPr>
          <p:cNvPr id="3" name="Content Placeholder 2">
            <a:extLst>
              <a:ext uri="{FF2B5EF4-FFF2-40B4-BE49-F238E27FC236}">
                <a16:creationId xmlns:a16="http://schemas.microsoft.com/office/drawing/2014/main" id="{595E3D45-67CC-47C8-91E8-93F4735A5AA7}"/>
              </a:ext>
            </a:extLst>
          </p:cNvPr>
          <p:cNvSpPr>
            <a:spLocks noGrp="1"/>
          </p:cNvSpPr>
          <p:nvPr>
            <p:ph idx="1"/>
          </p:nvPr>
        </p:nvSpPr>
        <p:spPr/>
        <p:txBody>
          <a:bodyPr>
            <a:normAutofit fontScale="62500" lnSpcReduction="20000"/>
          </a:bodyPr>
          <a:lstStyle/>
          <a:p>
            <a:r>
              <a:rPr lang="en-NZ" sz="3200" dirty="0"/>
              <a:t>TADAT: interactions between tax admin. and taxpayers: time taken to respond to requests for information; obtaining taxpayer feedback; effective tax dispute resolution measures; monitoring public perception of integrity of the tax administration.</a:t>
            </a:r>
          </a:p>
          <a:p>
            <a:r>
              <a:rPr lang="en-NZ" sz="3200" dirty="0"/>
              <a:t>The EITI Standard 2016 requires a functioning multi-stakeholder group; reconciliation of company payments and government revenues by Independent Administrator; stakeholders engaged in dialogue about natural resource revenue management. A supplementary Protocol sets out tests to apply in assessing compliance with civil society provisions in the Standard.</a:t>
            </a:r>
          </a:p>
          <a:p>
            <a:r>
              <a:rPr lang="en-NZ" sz="3200" dirty="0"/>
              <a:t>IMF FTC 2014 (2.3.3): citizens have formal voice in budget deliberations (as advanced practice).</a:t>
            </a:r>
          </a:p>
          <a:p>
            <a:r>
              <a:rPr lang="en-NZ" sz="3200" dirty="0"/>
              <a:t>OECD 2015 Recommendation on Budgetary Governance, Principle 5: ‘…parliament and citizens should be able to engage with and influence the discussion about budgetary policy options…’</a:t>
            </a:r>
          </a:p>
          <a:p>
            <a:r>
              <a:rPr lang="en-NZ" sz="3200" dirty="0"/>
              <a:t>PEFA PI-18.2: legislature’s budget scrutiny includes public consultation (to score an A).</a:t>
            </a:r>
          </a:p>
          <a:p>
            <a:r>
              <a:rPr lang="en-NZ" sz="3200" dirty="0"/>
              <a:t>The 2014 IFAC/CIPFA International Framework: Good Governance in the Public Sector: Principle B.2 ‘engaging stakeholders effectively, including individual citizens and service users.’</a:t>
            </a:r>
          </a:p>
          <a:p>
            <a:endParaRPr lang="en-NZ" dirty="0"/>
          </a:p>
        </p:txBody>
      </p:sp>
    </p:spTree>
    <p:extLst>
      <p:ext uri="{BB962C8B-B14F-4D97-AF65-F5344CB8AC3E}">
        <p14:creationId xmlns:p14="http://schemas.microsoft.com/office/powerpoint/2010/main" val="742778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76383-CCDE-4AA0-AC1B-4FEDECDB024B}"/>
              </a:ext>
            </a:extLst>
          </p:cNvPr>
          <p:cNvSpPr>
            <a:spLocks noGrp="1"/>
          </p:cNvSpPr>
          <p:nvPr>
            <p:ph type="title"/>
          </p:nvPr>
        </p:nvSpPr>
        <p:spPr/>
        <p:txBody>
          <a:bodyPr/>
          <a:lstStyle/>
          <a:p>
            <a:pPr algn="ctr"/>
            <a:r>
              <a:rPr lang="en-NZ" dirty="0"/>
              <a:t>Selected examples of ‘invited’ public participation in revenue policy</a:t>
            </a:r>
          </a:p>
        </p:txBody>
      </p:sp>
      <p:sp>
        <p:nvSpPr>
          <p:cNvPr id="3" name="Content Placeholder 2">
            <a:extLst>
              <a:ext uri="{FF2B5EF4-FFF2-40B4-BE49-F238E27FC236}">
                <a16:creationId xmlns:a16="http://schemas.microsoft.com/office/drawing/2014/main" id="{FDFA71FB-1B26-46A4-8546-7CDD82FAAFC8}"/>
              </a:ext>
            </a:extLst>
          </p:cNvPr>
          <p:cNvSpPr>
            <a:spLocks noGrp="1"/>
          </p:cNvSpPr>
          <p:nvPr>
            <p:ph idx="1"/>
          </p:nvPr>
        </p:nvSpPr>
        <p:spPr/>
        <p:txBody>
          <a:bodyPr>
            <a:normAutofit lnSpcReduction="10000"/>
          </a:bodyPr>
          <a:lstStyle/>
          <a:p>
            <a:r>
              <a:rPr lang="en-NZ" dirty="0"/>
              <a:t>UK: 2010 </a:t>
            </a:r>
            <a:r>
              <a:rPr lang="en-NZ" i="1" dirty="0"/>
              <a:t>Tax Policy Making: A New Approach: </a:t>
            </a:r>
            <a:r>
              <a:rPr lang="en-NZ" dirty="0"/>
              <a:t> commitment to consult on all tax changes</a:t>
            </a:r>
          </a:p>
          <a:p>
            <a:r>
              <a:rPr lang="en-NZ" dirty="0"/>
              <a:t>NZ: </a:t>
            </a:r>
            <a:r>
              <a:rPr lang="en-NZ" i="1" dirty="0"/>
              <a:t>Generic Tax Policy Process </a:t>
            </a:r>
          </a:p>
          <a:p>
            <a:r>
              <a:rPr lang="en-NZ" dirty="0"/>
              <a:t>Taxpayer dispute resolution process: TADAT country assessments are finding this an area of relative strength: median score for 27 countries on P-7-19 of B, with a range of C+ to A. </a:t>
            </a:r>
          </a:p>
          <a:p>
            <a:r>
              <a:rPr lang="en-NZ" dirty="0"/>
              <a:t>EITI: 52 countries implementing the EITI 2016 Standard</a:t>
            </a:r>
          </a:p>
          <a:p>
            <a:r>
              <a:rPr lang="en-NZ" dirty="0"/>
              <a:t>A number of OGP countries have included commitments on revenue transparency and public participation in their current OGP Action Plans</a:t>
            </a:r>
          </a:p>
          <a:p>
            <a:endParaRPr lang="en-NZ" dirty="0"/>
          </a:p>
        </p:txBody>
      </p:sp>
    </p:spTree>
    <p:extLst>
      <p:ext uri="{BB962C8B-B14F-4D97-AF65-F5344CB8AC3E}">
        <p14:creationId xmlns:p14="http://schemas.microsoft.com/office/powerpoint/2010/main" val="2388361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1D593-AB79-4B1B-9E3C-CD2740FFB7E0}"/>
              </a:ext>
            </a:extLst>
          </p:cNvPr>
          <p:cNvSpPr>
            <a:spLocks noGrp="1"/>
          </p:cNvSpPr>
          <p:nvPr>
            <p:ph type="title"/>
          </p:nvPr>
        </p:nvSpPr>
        <p:spPr/>
        <p:txBody>
          <a:bodyPr>
            <a:normAutofit fontScale="90000"/>
          </a:bodyPr>
          <a:lstStyle/>
          <a:p>
            <a:pPr algn="ctr"/>
            <a:r>
              <a:rPr lang="en-NZ" dirty="0"/>
              <a:t>Examples of ‘invented’ participation </a:t>
            </a:r>
            <a:br>
              <a:rPr lang="en-NZ" dirty="0"/>
            </a:br>
            <a:r>
              <a:rPr lang="en-NZ" dirty="0"/>
              <a:t>in revenue policy</a:t>
            </a:r>
            <a:br>
              <a:rPr lang="en-NZ" dirty="0"/>
            </a:br>
            <a:endParaRPr lang="en-NZ" dirty="0"/>
          </a:p>
        </p:txBody>
      </p:sp>
      <p:sp>
        <p:nvSpPr>
          <p:cNvPr id="3" name="Content Placeholder 2">
            <a:extLst>
              <a:ext uri="{FF2B5EF4-FFF2-40B4-BE49-F238E27FC236}">
                <a16:creationId xmlns:a16="http://schemas.microsoft.com/office/drawing/2014/main" id="{9BEE5A67-E11A-4805-BDF6-E1905A7011C5}"/>
              </a:ext>
            </a:extLst>
          </p:cNvPr>
          <p:cNvSpPr>
            <a:spLocks noGrp="1"/>
          </p:cNvSpPr>
          <p:nvPr>
            <p:ph idx="1"/>
          </p:nvPr>
        </p:nvSpPr>
        <p:spPr/>
        <p:txBody>
          <a:bodyPr/>
          <a:lstStyle/>
          <a:p>
            <a:r>
              <a:rPr lang="en-NZ" dirty="0"/>
              <a:t>Budget civil society organizations have for some time been working on tax policy and tax administration issues:</a:t>
            </a:r>
          </a:p>
          <a:p>
            <a:pPr lvl="1"/>
            <a:r>
              <a:rPr lang="en-NZ" dirty="0"/>
              <a:t>GIFT stewards FUNDAR, INESC and ICEFI working on tax expenditures, tax transparency, and access to tax files to reveal tax privileges in Mexico, Brazil and Central America. </a:t>
            </a:r>
          </a:p>
          <a:p>
            <a:pPr lvl="1"/>
            <a:r>
              <a:rPr lang="en-NZ" dirty="0"/>
              <a:t>The Africa Tax Justice network has developed activities on tax incentives. </a:t>
            </a:r>
          </a:p>
          <a:p>
            <a:pPr lvl="1"/>
            <a:r>
              <a:rPr lang="en-NZ" dirty="0"/>
              <a:t>GIFT partners such as the Centro de </a:t>
            </a:r>
            <a:r>
              <a:rPr lang="en-NZ" dirty="0" err="1"/>
              <a:t>Investigacion</a:t>
            </a:r>
            <a:r>
              <a:rPr lang="en-NZ" dirty="0"/>
              <a:t> </a:t>
            </a:r>
            <a:r>
              <a:rPr lang="en-NZ" dirty="0" err="1"/>
              <a:t>Economica</a:t>
            </a:r>
            <a:r>
              <a:rPr lang="en-NZ" dirty="0"/>
              <a:t> y </a:t>
            </a:r>
            <a:r>
              <a:rPr lang="en-NZ" dirty="0" err="1"/>
              <a:t>Presupuestaria</a:t>
            </a:r>
            <a:r>
              <a:rPr lang="en-NZ" dirty="0"/>
              <a:t> have done research on the availability of tax information </a:t>
            </a:r>
            <a:r>
              <a:rPr lang="en-NZ"/>
              <a:t>in Mexico.</a:t>
            </a:r>
            <a:endParaRPr lang="en-NZ" dirty="0"/>
          </a:p>
        </p:txBody>
      </p:sp>
    </p:spTree>
    <p:extLst>
      <p:ext uri="{BB962C8B-B14F-4D97-AF65-F5344CB8AC3E}">
        <p14:creationId xmlns:p14="http://schemas.microsoft.com/office/powerpoint/2010/main" val="2615210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505</TotalTime>
  <Words>763</Words>
  <Application>Microsoft Office PowerPoint</Application>
  <PresentationFormat>Widescreen</PresentationFormat>
  <Paragraphs>65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Public participation in tax policy: framing the conversation</vt:lpstr>
      <vt:lpstr>Objective</vt:lpstr>
      <vt:lpstr>Public participation in tax policy:  what is it, and why?</vt:lpstr>
      <vt:lpstr>PowerPoint Presentation</vt:lpstr>
      <vt:lpstr>Patterns of public participation in tax</vt:lpstr>
      <vt:lpstr>International norms on revenue disclosure</vt:lpstr>
      <vt:lpstr>International norms on public participation  in revenue policy and administration </vt:lpstr>
      <vt:lpstr>Selected examples of ‘invited’ public participation in revenue policy</vt:lpstr>
      <vt:lpstr>Examples of ‘invented’ participation  in revenue policy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participation in tax policy design and implementation</dc:title>
  <dc:creator>murray petrie</dc:creator>
  <cp:lastModifiedBy>murray petrie</cp:lastModifiedBy>
  <cp:revision>7</cp:revision>
  <cp:lastPrinted>2017-10-05T22:53:45Z</cp:lastPrinted>
  <dcterms:created xsi:type="dcterms:W3CDTF">2017-10-05T22:00:48Z</dcterms:created>
  <dcterms:modified xsi:type="dcterms:W3CDTF">2017-10-06T06:26:47Z</dcterms:modified>
</cp:coreProperties>
</file>