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80" r:id="rId3"/>
    <p:sldId id="258" r:id="rId4"/>
    <p:sldId id="315" r:id="rId5"/>
    <p:sldId id="316" r:id="rId6"/>
    <p:sldId id="320" r:id="rId7"/>
    <p:sldId id="322" r:id="rId8"/>
    <p:sldId id="319" r:id="rId9"/>
    <p:sldId id="321" r:id="rId10"/>
    <p:sldId id="323" r:id="rId11"/>
    <p:sldId id="318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EC073-4320-4B4E-95C3-02FFC6608444}" type="datetimeFigureOut">
              <a:rPr lang="es-MX" smtClean="0"/>
              <a:t>02/12/2015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96F7-96DE-44DC-B013-029673CDA5D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530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496F7-96DE-44DC-B013-029673CDA5DE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1516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496F7-96DE-44DC-B013-029673CDA5DE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12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496F7-96DE-44DC-B013-029673CDA5DE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587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496F7-96DE-44DC-B013-029673CDA5DE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058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496F7-96DE-44DC-B013-029673CDA5DE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525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496F7-96DE-44DC-B013-029673CDA5DE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5738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496F7-96DE-44DC-B013-029673CDA5DE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3023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9AAE-15C3-48DF-A5BF-CCF085DCD783}" type="datetimeFigureOut">
              <a:rPr lang="es-MX" smtClean="0"/>
              <a:t>02/12/2015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186D-9C0C-4287-A88F-3A9B1C1105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48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9AAE-15C3-48DF-A5BF-CCF085DCD783}" type="datetimeFigureOut">
              <a:rPr lang="es-MX" smtClean="0"/>
              <a:t>02/12/2015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186D-9C0C-4287-A88F-3A9B1C1105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213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9AAE-15C3-48DF-A5BF-CCF085DCD783}" type="datetimeFigureOut">
              <a:rPr lang="es-MX" smtClean="0"/>
              <a:t>02/12/2015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186D-9C0C-4287-A88F-3A9B1C1105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4498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12001501" y="4847168"/>
            <a:ext cx="190500" cy="20108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467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Helvetica Neue Light" charset="0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12001501" y="1"/>
            <a:ext cx="190500" cy="48471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467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Helvetica Neue Ligh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11733" spc="-107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60" baseline="0">
                <a:solidFill>
                  <a:schemeClr val="tx2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02079-C7F7-462F-9B60-807926FB30D3}" type="datetime4">
              <a:rPr lang="en-US" altLang="es-MX">
                <a:solidFill>
                  <a:srgbClr val="424242"/>
                </a:solidFill>
              </a:rPr>
              <a:pPr/>
              <a:t>December 2, 2015</a:t>
            </a:fld>
            <a:endParaRPr lang="en-US" altLang="es-MX">
              <a:solidFill>
                <a:srgbClr val="42424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24242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0379F1-53B0-4878-BE41-99D467059405}" type="slidenum">
              <a:rPr lang="en-US" altLang="es-MX">
                <a:solidFill>
                  <a:srgbClr val="424242"/>
                </a:solidFill>
              </a:rPr>
              <a:pPr/>
              <a:t>‹#›</a:t>
            </a:fld>
            <a:endParaRPr lang="en-US" altLang="es-MX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200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D7290-DD44-4149-81BB-48144C47D6C1}" type="datetime4">
              <a:rPr lang="en-US" altLang="es-MX">
                <a:solidFill>
                  <a:srgbClr val="424242"/>
                </a:solidFill>
              </a:rPr>
              <a:pPr/>
              <a:t>December 2, 2015</a:t>
            </a:fld>
            <a:endParaRPr lang="en-US" altLang="es-MX">
              <a:solidFill>
                <a:srgbClr val="42424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2424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43FE4-7358-40E8-875B-6F6A5CCD78A2}" type="slidenum">
              <a:rPr lang="en-US" altLang="es-MX">
                <a:solidFill>
                  <a:srgbClr val="FF6600"/>
                </a:solidFill>
              </a:rPr>
              <a:pPr/>
              <a:t>‹#›</a:t>
            </a:fld>
            <a:endParaRPr lang="en-US" altLang="es-MX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235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2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11733" b="0" cap="all" spc="-107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667" b="0" cap="all" spc="160" baseline="0">
                <a:solidFill>
                  <a:schemeClr val="tx2"/>
                </a:solidFill>
                <a:latin typeface="+mj-lt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9D3DE2-F9E1-4EA1-AEBE-6E20D380C4C6}" type="datetime4">
              <a:rPr lang="en-US" altLang="es-MX">
                <a:solidFill>
                  <a:srgbClr val="424242"/>
                </a:solidFill>
              </a:rPr>
              <a:pPr/>
              <a:t>December 2, 2015</a:t>
            </a:fld>
            <a:endParaRPr lang="en-US" altLang="es-MX">
              <a:solidFill>
                <a:srgbClr val="42424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2424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75228-0749-4082-87EA-B2F6343944BB}" type="slidenum">
              <a:rPr lang="en-US" altLang="es-MX">
                <a:solidFill>
                  <a:srgbClr val="FF6600"/>
                </a:solidFill>
              </a:rPr>
              <a:pPr/>
              <a:t>‹#›</a:t>
            </a:fld>
            <a:endParaRPr lang="en-US" altLang="es-MX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22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1"/>
            <a:ext cx="438912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1"/>
            <a:ext cx="438912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374B-181C-47D3-89FD-173853304EAA}" type="datetime4">
              <a:rPr lang="en-US" altLang="es-MX">
                <a:solidFill>
                  <a:srgbClr val="424242"/>
                </a:solidFill>
              </a:rPr>
              <a:pPr/>
              <a:t>December 2, 2015</a:t>
            </a:fld>
            <a:endParaRPr lang="en-US" altLang="es-MX">
              <a:solidFill>
                <a:srgbClr val="424242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24242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8103D-A175-438E-AB44-41B55CA44396}" type="slidenum">
              <a:rPr lang="en-US" altLang="es-MX">
                <a:solidFill>
                  <a:srgbClr val="FF6600"/>
                </a:solidFill>
              </a:rPr>
              <a:pPr/>
              <a:t>‹#›</a:t>
            </a:fld>
            <a:endParaRPr lang="en-US" altLang="es-MX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246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3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 spc="133" baseline="0">
                <a:solidFill>
                  <a:schemeClr val="tx1"/>
                </a:solidFill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7"/>
            <a:ext cx="4389120" cy="384048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3"/>
          </a:xfrm>
        </p:spPr>
        <p:txBody>
          <a:bodyPr anchor="b">
            <a:noAutofit/>
          </a:bodyPr>
          <a:lstStyle>
            <a:lvl1pPr marL="0" indent="0">
              <a:buNone/>
              <a:defRPr lang="en-US" sz="2400" b="0" kern="1200" cap="all" spc="13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7"/>
            <a:ext cx="4389120" cy="384048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6BF25-6934-4EF6-944D-B5C72A648DB3}" type="datetime4">
              <a:rPr lang="en-US" altLang="es-MX">
                <a:solidFill>
                  <a:srgbClr val="424242"/>
                </a:solidFill>
              </a:rPr>
              <a:pPr/>
              <a:t>December 2, 2015</a:t>
            </a:fld>
            <a:endParaRPr lang="en-US" altLang="es-MX">
              <a:solidFill>
                <a:srgbClr val="424242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24242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526EA-ACC1-45DB-BD38-F3E2EBD51298}" type="slidenum">
              <a:rPr lang="en-US" altLang="es-MX">
                <a:solidFill>
                  <a:srgbClr val="FF6600"/>
                </a:solidFill>
              </a:rPr>
              <a:pPr/>
              <a:t>‹#›</a:t>
            </a:fld>
            <a:endParaRPr lang="en-US" altLang="es-MX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935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E88033-F052-418C-940E-7BB671E56DA4}" type="datetime4">
              <a:rPr lang="en-US" altLang="es-MX">
                <a:solidFill>
                  <a:srgbClr val="424242"/>
                </a:solidFill>
              </a:rPr>
              <a:pPr/>
              <a:t>December 2, 2015</a:t>
            </a:fld>
            <a:endParaRPr lang="en-US" altLang="es-MX">
              <a:solidFill>
                <a:srgbClr val="424242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24242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085C5-0F8D-4C6A-92B1-4E06D2BCCEAB}" type="slidenum">
              <a:rPr lang="en-US" altLang="es-MX">
                <a:solidFill>
                  <a:srgbClr val="FF6600"/>
                </a:solidFill>
              </a:rPr>
              <a:pPr/>
              <a:t>‹#›</a:t>
            </a:fld>
            <a:endParaRPr lang="en-US" altLang="es-MX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58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D42AB4-6930-4573-9267-300123339003}" type="datetime4">
              <a:rPr lang="en-US" altLang="es-MX">
                <a:solidFill>
                  <a:srgbClr val="424242"/>
                </a:solidFill>
              </a:rPr>
              <a:pPr/>
              <a:t>December 2, 2015</a:t>
            </a:fld>
            <a:endParaRPr lang="en-US" altLang="es-MX">
              <a:solidFill>
                <a:srgbClr val="424242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24242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B5C28-4CB5-4394-999D-4E99938EEA9E}" type="slidenum">
              <a:rPr lang="en-US" altLang="es-MX">
                <a:solidFill>
                  <a:srgbClr val="FF6600"/>
                </a:solidFill>
              </a:rPr>
              <a:pPr/>
              <a:t>‹#›</a:t>
            </a:fld>
            <a:endParaRPr lang="en-US" altLang="es-MX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50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B8C27-2B06-4E52-9DA9-1B7307402234}" type="datetime4">
              <a:rPr lang="en-US" altLang="es-MX">
                <a:solidFill>
                  <a:srgbClr val="424242"/>
                </a:solidFill>
              </a:rPr>
              <a:pPr/>
              <a:t>December 2, 2015</a:t>
            </a:fld>
            <a:endParaRPr lang="en-US" altLang="es-MX">
              <a:solidFill>
                <a:srgbClr val="424242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24242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1D730-64AC-4E85-9A66-CF06E82BAC22}" type="slidenum">
              <a:rPr lang="en-US" altLang="es-MX">
                <a:solidFill>
                  <a:srgbClr val="FF6600"/>
                </a:solidFill>
              </a:rPr>
              <a:pPr/>
              <a:t>‹#›</a:t>
            </a:fld>
            <a:endParaRPr lang="en-US" altLang="es-MX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3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9AAE-15C3-48DF-A5BF-CCF085DCD783}" type="datetimeFigureOut">
              <a:rPr lang="es-MX" smtClean="0"/>
              <a:t>02/12/2015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186D-9C0C-4287-A88F-3A9B1C1105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445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12001501" y="4847168"/>
            <a:ext cx="190500" cy="20108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467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Helvetica Neue Light" charset="0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12001501" y="1"/>
            <a:ext cx="190500" cy="48471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467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Helvetica Neue Light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/>
          <a:lstStyle>
            <a:lvl1pPr>
              <a:defRPr sz="42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5A3E1-13DA-4DE0-ACF9-31FD0E625C3E}" type="datetime4">
              <a:rPr lang="en-US" altLang="es-MX">
                <a:solidFill>
                  <a:srgbClr val="424242"/>
                </a:solidFill>
              </a:rPr>
              <a:pPr/>
              <a:t>December 2, 2015</a:t>
            </a:fld>
            <a:endParaRPr lang="en-US" altLang="es-MX">
              <a:solidFill>
                <a:srgbClr val="424242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24242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C167EF-1BE0-447B-AEE4-1975503108EF}" type="slidenum">
              <a:rPr lang="en-US" altLang="es-MX">
                <a:solidFill>
                  <a:srgbClr val="424242"/>
                </a:solidFill>
              </a:rPr>
              <a:pPr/>
              <a:t>‹#›</a:t>
            </a:fld>
            <a:endParaRPr lang="en-US" altLang="es-MX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0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8EE58A-C07B-4B2F-B97B-E27069F1672C}" type="datetime4">
              <a:rPr lang="en-US" altLang="es-MX">
                <a:solidFill>
                  <a:srgbClr val="424242"/>
                </a:solidFill>
              </a:rPr>
              <a:pPr/>
              <a:t>December 2, 2015</a:t>
            </a:fld>
            <a:endParaRPr lang="en-US" altLang="es-MX">
              <a:solidFill>
                <a:srgbClr val="42424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2424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0DAB6-4FA5-489A-A15E-9D36E9EBFD51}" type="slidenum">
              <a:rPr lang="en-US" altLang="es-MX">
                <a:solidFill>
                  <a:srgbClr val="FF6600"/>
                </a:solidFill>
              </a:rPr>
              <a:pPr/>
              <a:t>‹#›</a:t>
            </a:fld>
            <a:endParaRPr lang="en-US" altLang="es-MX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18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33511-FF7F-45D1-8FB4-FCC8A0EE08F9}" type="datetime4">
              <a:rPr lang="en-US" altLang="es-MX">
                <a:solidFill>
                  <a:srgbClr val="424242"/>
                </a:solidFill>
              </a:rPr>
              <a:pPr/>
              <a:t>December 2, 2015</a:t>
            </a:fld>
            <a:endParaRPr lang="en-US" altLang="es-MX">
              <a:solidFill>
                <a:srgbClr val="42424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2424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26725-70C4-483D-93C3-DA9880B549FD}" type="slidenum">
              <a:rPr lang="en-US" altLang="es-MX">
                <a:solidFill>
                  <a:srgbClr val="FF6600"/>
                </a:solidFill>
              </a:rPr>
              <a:pPr/>
              <a:t>‹#›</a:t>
            </a:fld>
            <a:endParaRPr lang="en-US" altLang="es-MX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164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2" y="2362201"/>
            <a:ext cx="5027084" cy="37242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884" y="2362201"/>
            <a:ext cx="5027083" cy="37242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3251201" y="6248400"/>
            <a:ext cx="2840567" cy="474133"/>
          </a:xfrm>
        </p:spPr>
        <p:txBody>
          <a:bodyPr rtlCol="0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N W3" charset="0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srgbClr val="424242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</p:spPr>
        <p:txBody>
          <a:bodyPr/>
          <a:lstStyle>
            <a:lvl1pPr>
              <a:defRPr>
                <a:ea typeface="ヒラギノ角ゴ ProN W3" charset="0"/>
              </a:defRPr>
            </a:lvl1pPr>
          </a:lstStyle>
          <a:p>
            <a:pPr>
              <a:defRPr/>
            </a:pPr>
            <a:endParaRPr lang="es-ES">
              <a:solidFill>
                <a:srgbClr val="424242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</p:spPr>
        <p:txBody>
          <a:bodyPr anchor="t"/>
          <a:lstStyle>
            <a:lvl1pPr>
              <a:defRPr/>
            </a:lvl1pPr>
          </a:lstStyle>
          <a:p>
            <a:fld id="{8B500CCD-2AD8-4962-8ED5-7569AEA8A902}" type="slidenum">
              <a:rPr lang="es-ES" altLang="es-MX">
                <a:solidFill>
                  <a:srgbClr val="FF6600"/>
                </a:solidFill>
              </a:rPr>
              <a:pPr/>
              <a:t>‹#›</a:t>
            </a:fld>
            <a:endParaRPr lang="es-ES" altLang="es-MX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69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9AAE-15C3-48DF-A5BF-CCF085DCD783}" type="datetimeFigureOut">
              <a:rPr lang="es-MX" smtClean="0"/>
              <a:t>02/12/2015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186D-9C0C-4287-A88F-3A9B1C1105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765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9AAE-15C3-48DF-A5BF-CCF085DCD783}" type="datetimeFigureOut">
              <a:rPr lang="es-MX" smtClean="0"/>
              <a:t>02/12/2015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186D-9C0C-4287-A88F-3A9B1C1105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45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9AAE-15C3-48DF-A5BF-CCF085DCD783}" type="datetimeFigureOut">
              <a:rPr lang="es-MX" smtClean="0"/>
              <a:t>02/12/2015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186D-9C0C-4287-A88F-3A9B1C1105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05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9AAE-15C3-48DF-A5BF-CCF085DCD783}" type="datetimeFigureOut">
              <a:rPr lang="es-MX" smtClean="0"/>
              <a:t>02/12/2015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186D-9C0C-4287-A88F-3A9B1C1105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65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9AAE-15C3-48DF-A5BF-CCF085DCD783}" type="datetimeFigureOut">
              <a:rPr lang="es-MX" smtClean="0"/>
              <a:t>02/12/2015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186D-9C0C-4287-A88F-3A9B1C1105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17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9AAE-15C3-48DF-A5BF-CCF085DCD783}" type="datetimeFigureOut">
              <a:rPr lang="es-MX" smtClean="0"/>
              <a:t>02/12/2015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186D-9C0C-4287-A88F-3A9B1C1105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6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9AAE-15C3-48DF-A5BF-CCF085DCD783}" type="datetimeFigureOut">
              <a:rPr lang="es-MX" smtClean="0"/>
              <a:t>02/12/2015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186D-9C0C-4287-A88F-3A9B1C1105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370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69AAE-15C3-48DF-A5BF-CCF085DCD783}" type="datetimeFigureOut">
              <a:rPr lang="es-MX" smtClean="0"/>
              <a:t>02/12/2015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0186D-9C0C-4287-A88F-3A9B1C1105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45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21600" cy="13716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n-US" altLang="es-MX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752601"/>
            <a:ext cx="10160000" cy="437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n-US" altLang="es-MX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0"/>
            <a:ext cx="4572000" cy="304800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l">
              <a:defRPr sz="1333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29CC31-9366-4952-96C2-BB6DB625F8BF}" type="datetime4">
              <a:rPr lang="en-US" altLang="es-MX">
                <a:solidFill>
                  <a:srgbClr val="424242"/>
                </a:solidFill>
                <a:latin typeface="Helvetica Neue Light" charset="0"/>
                <a:ea typeface="ヒラギノ角ゴ ProN W3" charset="-128"/>
                <a:sym typeface="Helvetica Neue Ligh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December 2, 2015</a:t>
            </a:fld>
            <a:endParaRPr lang="en-US" altLang="es-MX">
              <a:solidFill>
                <a:srgbClr val="424242"/>
              </a:solidFill>
              <a:latin typeface="Helvetica Neue Light" charset="0"/>
              <a:ea typeface="ヒラギノ角ゴ ProN W3" charset="-128"/>
              <a:sym typeface="Helvetica Neue Light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3934"/>
            <a:ext cx="4572000" cy="2836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333">
                <a:solidFill>
                  <a:schemeClr val="tx1"/>
                </a:solidFill>
                <a:ea typeface="ヒラギノ角ゴ ProN W3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242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Light" charset="0"/>
              <a:sym typeface="Helvetica Neue Light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8701" y="5825068"/>
            <a:ext cx="1316567" cy="48683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4EDD43-BBD4-4D4E-AD86-9CC7A213B760}" type="slidenum">
              <a:rPr lang="en-US" altLang="es-MX">
                <a:solidFill>
                  <a:srgbClr val="FF6600"/>
                </a:solidFill>
                <a:latin typeface="Helvetica Neue Light" charset="0"/>
                <a:ea typeface="ヒラギノ角ゴ ProN W3" charset="-128"/>
                <a:sym typeface="Helvetica Neue Ligh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s-MX">
              <a:solidFill>
                <a:srgbClr val="FF6600"/>
              </a:solidFill>
              <a:latin typeface="Helvetica Neue Light" charset="0"/>
              <a:ea typeface="ヒラギノ角ゴ ProN W3" charset="-128"/>
              <a:sym typeface="Helvetica Neue Ligh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001501" y="0"/>
            <a:ext cx="1905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467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Helvetica Neue Light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01501" y="1371600"/>
            <a:ext cx="1905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467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7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kern="1200" cap="all" spc="-8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Ubuntu Light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Ubuntu Light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Ubuntu Light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Ubuntu Light" pitchFamily="34" charset="0"/>
          <a:ea typeface="MS PGothic" panose="020B0600070205080204" pitchFamily="34" charset="-128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Ubuntu Light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Ubuntu Light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Ubuntu Light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Ubuntu Light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ts val="800"/>
        </a:spcAft>
        <a:buFont typeface="Arial" panose="020B0604020202020204" pitchFamily="34" charset="0"/>
        <a:defRPr sz="2667" b="1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09585" indent="-243411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246" y="1136886"/>
            <a:ext cx="10160000" cy="244415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s-MX" sz="4000" b="1" dirty="0">
                <a:solidFill>
                  <a:srgbClr val="FF6600"/>
                </a:solidFill>
                <a:latin typeface="Ubuntu" pitchFamily="34" charset="0"/>
              </a:rPr>
              <a:t>Transparency in</a:t>
            </a:r>
            <a:br>
              <a:rPr lang="en-US" altLang="es-MX" sz="4000" b="1" dirty="0">
                <a:solidFill>
                  <a:srgbClr val="FF6600"/>
                </a:solidFill>
                <a:latin typeface="Ubuntu" pitchFamily="34" charset="0"/>
              </a:rPr>
            </a:br>
            <a:r>
              <a:rPr lang="en-US" altLang="es-MX" sz="4000" b="1" dirty="0">
                <a:solidFill>
                  <a:srgbClr val="FF6600"/>
                </a:solidFill>
                <a:latin typeface="Ubuntu" pitchFamily="34" charset="0"/>
              </a:rPr>
              <a:t>Mexican Federal</a:t>
            </a:r>
            <a:br>
              <a:rPr lang="en-US" altLang="es-MX" sz="4000" b="1" dirty="0">
                <a:solidFill>
                  <a:srgbClr val="FF6600"/>
                </a:solidFill>
                <a:latin typeface="Ubuntu" pitchFamily="34" charset="0"/>
              </a:rPr>
            </a:br>
            <a:r>
              <a:rPr lang="en-US" altLang="es-MX" sz="4000" b="1" dirty="0">
                <a:solidFill>
                  <a:srgbClr val="FF6600"/>
                </a:solidFill>
                <a:latin typeface="Ubuntu" pitchFamily="34" charset="0"/>
              </a:rPr>
              <a:t>Revenues</a:t>
            </a:r>
            <a:r>
              <a:rPr lang="en-US" altLang="es-MX" sz="4000" b="1" dirty="0" smtClean="0">
                <a:solidFill>
                  <a:srgbClr val="FF6600"/>
                </a:solidFill>
                <a:latin typeface="Ubuntu" pitchFamily="34" charset="0"/>
              </a:rPr>
              <a:t/>
            </a:r>
            <a:br>
              <a:rPr lang="en-US" altLang="es-MX" sz="4000" b="1" dirty="0" smtClean="0">
                <a:solidFill>
                  <a:srgbClr val="FF6600"/>
                </a:solidFill>
                <a:latin typeface="Ubuntu" pitchFamily="34" charset="0"/>
              </a:rPr>
            </a:br>
            <a:endParaRPr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90175"/>
            <a:ext cx="10160000" cy="1841679"/>
          </a:xfrm>
        </p:spPr>
        <p:txBody>
          <a:bodyPr/>
          <a:lstStyle/>
          <a:p>
            <a:pPr algn="r"/>
            <a:r>
              <a:rPr lang="es-MX" sz="2400" dirty="0"/>
              <a:t>Centro de Investigación Económica y Presupuestaria (CIEP)</a:t>
            </a:r>
            <a:endParaRPr lang="es-MX" sz="2400" dirty="0" smtClean="0"/>
          </a:p>
          <a:p>
            <a:pPr algn="r"/>
            <a:r>
              <a:rPr lang="es-MX" sz="2400" dirty="0"/>
              <a:t>Héctor </a:t>
            </a:r>
            <a:r>
              <a:rPr lang="es-MX" sz="2400" dirty="0" smtClean="0"/>
              <a:t>J. </a:t>
            </a:r>
            <a:r>
              <a:rPr lang="es-MX" sz="2400" dirty="0"/>
              <a:t>Villarreal </a:t>
            </a:r>
            <a:endParaRPr lang="es-MX" sz="2400" dirty="0" smtClean="0"/>
          </a:p>
          <a:p>
            <a:pPr algn="r"/>
            <a:r>
              <a:rPr lang="es-MX" sz="2400" dirty="0" err="1" smtClean="0"/>
              <a:t>December</a:t>
            </a:r>
            <a:r>
              <a:rPr lang="es-MX" sz="2400" dirty="0" smtClean="0"/>
              <a:t>, </a:t>
            </a:r>
            <a:r>
              <a:rPr lang="es-MX" sz="2000" dirty="0" smtClean="0"/>
              <a:t>2015</a:t>
            </a:r>
          </a:p>
          <a:p>
            <a:pPr algn="r"/>
            <a:endParaRPr lang="es-MX" sz="3600" dirty="0"/>
          </a:p>
        </p:txBody>
      </p:sp>
      <p:pic>
        <p:nvPicPr>
          <p:cNvPr id="1026" name="Picture 2" descr="http://www.fiscaltransparency.net/img/logos/logo_h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025" y="5809725"/>
            <a:ext cx="1213966" cy="80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iep.mx/wp-content/themes/twentyeleven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01271" cy="92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3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b="1" cap="none" dirty="0" smtClean="0">
                <a:ea typeface="+mj-ea"/>
              </a:rPr>
              <a:t>Centro de Investigación Económica y Presupuestaria</a:t>
            </a:r>
            <a:endParaRPr lang="es-MX" sz="2400" b="1" cap="none" dirty="0">
              <a:ea typeface="+mj-ea"/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60" y="1087581"/>
            <a:ext cx="8742462" cy="437356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605646" y="5003944"/>
            <a:ext cx="56734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T. (55) 53.40.86.88 / F. (55) 11.07.07.64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7871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34116" y="0"/>
            <a:ext cx="7516283" cy="975783"/>
          </a:xfrm>
        </p:spPr>
        <p:txBody>
          <a:bodyPr rtlCol="0"/>
          <a:lstStyle/>
          <a:p>
            <a:pPr algn="ctr" eaLnBrk="1" hangingPunct="1">
              <a:defRPr/>
            </a:pPr>
            <a:r>
              <a:rPr lang="en-US" sz="4000" b="1" cap="none" dirty="0" smtClean="0">
                <a:ea typeface="+mj-ea"/>
                <a:sym typeface="Frutiger LT 75 Black" charset="0"/>
              </a:rPr>
              <a:t>Agenda</a:t>
            </a:r>
            <a:endParaRPr lang="en-US" sz="4000" b="1" cap="none" dirty="0">
              <a:ea typeface="+mj-ea"/>
              <a:sym typeface="Frutiger LT 75 Black" charset="0"/>
            </a:endParaRPr>
          </a:p>
        </p:txBody>
      </p:sp>
      <p:sp>
        <p:nvSpPr>
          <p:cNvPr id="17410" name="Content Placeholder 5"/>
          <p:cNvSpPr>
            <a:spLocks noGrp="1"/>
          </p:cNvSpPr>
          <p:nvPr>
            <p:ph idx="1"/>
          </p:nvPr>
        </p:nvSpPr>
        <p:spPr>
          <a:xfrm>
            <a:off x="814917" y="1760296"/>
            <a:ext cx="9954683" cy="4607984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s-MX" sz="2400" b="0" dirty="0" smtClean="0"/>
              <a:t>Background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s-MX" sz="2400" b="0" dirty="0" smtClean="0"/>
              <a:t>Transparency Criteria under International good practices.</a:t>
            </a:r>
          </a:p>
          <a:p>
            <a:pPr marL="457200" indent="-457200" eaLnBrk="1" hangingPunct="1">
              <a:buAutoNum type="arabicPeriod"/>
            </a:pPr>
            <a:r>
              <a:rPr lang="en-US" altLang="es-MX" sz="2400" b="0" dirty="0" smtClean="0"/>
              <a:t>Fundamental issues to improve revenues transparency.</a:t>
            </a:r>
          </a:p>
          <a:p>
            <a:pPr marL="457200" indent="-457200" eaLnBrk="1" hangingPunct="1">
              <a:buAutoNum type="arabicPeriod"/>
            </a:pPr>
            <a:r>
              <a:rPr lang="en-US" altLang="es-MX" sz="2400" b="0" dirty="0" smtClean="0"/>
              <a:t>Conclusions</a:t>
            </a:r>
          </a:p>
          <a:p>
            <a:pPr marL="609596" lvl="1" indent="-457200" eaLnBrk="1" hangingPunct="1">
              <a:buAutoNum type="arabicPeriod"/>
            </a:pPr>
            <a:endParaRPr lang="en-US" altLang="es-MX" sz="2400" dirty="0"/>
          </a:p>
        </p:txBody>
      </p:sp>
    </p:spTree>
    <p:extLst>
      <p:ext uri="{BB962C8B-B14F-4D97-AF65-F5344CB8AC3E}">
        <p14:creationId xmlns:p14="http://schemas.microsoft.com/office/powerpoint/2010/main" val="2553533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1084" y="0"/>
            <a:ext cx="7516283" cy="975783"/>
          </a:xfrm>
        </p:spPr>
        <p:txBody>
          <a:bodyPr rtlCol="0"/>
          <a:lstStyle/>
          <a:p>
            <a:pPr algn="ctr" eaLnBrk="1" hangingPunct="1">
              <a:defRPr/>
            </a:pPr>
            <a:r>
              <a:rPr lang="en-US" sz="4000" b="1" cap="none" dirty="0" smtClean="0">
                <a:ea typeface="+mj-ea"/>
                <a:sym typeface="Frutiger LT 75 Black" charset="0"/>
              </a:rPr>
              <a:t>Background</a:t>
            </a:r>
            <a:endParaRPr lang="en-US" sz="4000" b="1" cap="none" dirty="0">
              <a:ea typeface="+mj-ea"/>
              <a:sym typeface="Frutiger LT 75 Black" charset="0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8161" y="2685055"/>
            <a:ext cx="5400675" cy="3524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375" y="2572256"/>
            <a:ext cx="4999809" cy="38615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8161" y="1402403"/>
            <a:ext cx="10342130" cy="95410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400" b="1" dirty="0" smtClean="0">
                <a:ea typeface="MS PGothic" panose="020B0600070205080204" pitchFamily="34" charset="-128"/>
              </a:rPr>
              <a:t>Mexican </a:t>
            </a:r>
            <a:r>
              <a:rPr lang="en-US" sz="1400" b="1" dirty="0">
                <a:ea typeface="MS PGothic" panose="020B0600070205080204" pitchFamily="34" charset="-128"/>
              </a:rPr>
              <a:t>tax rates are not particularly </a:t>
            </a:r>
            <a:r>
              <a:rPr lang="en-US" sz="1400" b="1" dirty="0" smtClean="0">
                <a:ea typeface="MS PGothic" panose="020B0600070205080204" pitchFamily="34" charset="-128"/>
              </a:rPr>
              <a:t>low</a:t>
            </a:r>
            <a:r>
              <a:rPr lang="en-US" sz="1400" dirty="0" smtClean="0">
                <a:ea typeface="MS PGothic" panose="020B0600070205080204" pitchFamily="34" charset="-128"/>
              </a:rPr>
              <a:t>. However, </a:t>
            </a:r>
            <a:r>
              <a:rPr lang="en-US" sz="1400" dirty="0"/>
              <a:t>its fiscal non-oil revenues (including social security contributions) barely surpass 13 percent of </a:t>
            </a:r>
            <a:r>
              <a:rPr lang="en-US" sz="1400" dirty="0" smtClean="0"/>
              <a:t>GDP.</a:t>
            </a:r>
            <a:endParaRPr lang="en-US" sz="1400" dirty="0" smtClean="0">
              <a:ea typeface="MS PGothic" panose="020B0600070205080204" pitchFamily="34" charset="-128"/>
            </a:endParaRPr>
          </a:p>
          <a:p>
            <a:endParaRPr lang="en-US" sz="1400" dirty="0" smtClean="0">
              <a:ea typeface="MS PGothic" panose="020B0600070205080204" pitchFamily="34" charset="-128"/>
            </a:endParaRPr>
          </a:p>
          <a:p>
            <a:r>
              <a:rPr lang="en-US" sz="1400" dirty="0" smtClean="0">
                <a:ea typeface="MS PGothic" panose="020B0600070205080204" pitchFamily="34" charset="-128"/>
              </a:rPr>
              <a:t>There </a:t>
            </a:r>
            <a:r>
              <a:rPr lang="en-US" sz="1400" dirty="0">
                <a:ea typeface="MS PGothic" panose="020B0600070205080204" pitchFamily="34" charset="-128"/>
              </a:rPr>
              <a:t>are several </a:t>
            </a:r>
            <a:r>
              <a:rPr lang="en-US" sz="1400" b="1" dirty="0">
                <a:ea typeface="MS PGothic" panose="020B0600070205080204" pitchFamily="34" charset="-128"/>
              </a:rPr>
              <a:t>possible </a:t>
            </a:r>
            <a:r>
              <a:rPr lang="en-US" sz="1400" b="1" dirty="0" smtClean="0">
                <a:ea typeface="MS PGothic" panose="020B0600070205080204" pitchFamily="34" charset="-128"/>
              </a:rPr>
              <a:t>explanations</a:t>
            </a:r>
            <a:r>
              <a:rPr lang="en-US" sz="1400" dirty="0" smtClean="0">
                <a:ea typeface="MS PGothic" panose="020B0600070205080204" pitchFamily="34" charset="-128"/>
              </a:rPr>
              <a:t>: low </a:t>
            </a:r>
            <a:r>
              <a:rPr lang="en-US" sz="1400" dirty="0">
                <a:ea typeface="MS PGothic" panose="020B0600070205080204" pitchFamily="34" charset="-128"/>
              </a:rPr>
              <a:t>compliance rates, a large </a:t>
            </a:r>
            <a:r>
              <a:rPr lang="en-US" sz="1400" dirty="0" smtClean="0">
                <a:ea typeface="MS PGothic" panose="020B0600070205080204" pitchFamily="34" charset="-128"/>
              </a:rPr>
              <a:t>informal sector</a:t>
            </a:r>
            <a:r>
              <a:rPr lang="en-US" sz="1400" dirty="0">
                <a:ea typeface="MS PGothic" panose="020B0600070205080204" pitchFamily="34" charset="-128"/>
              </a:rPr>
              <a:t>, a narrow tax base, a system full of loopholes that allows people to evade taxes, </a:t>
            </a:r>
            <a:r>
              <a:rPr lang="en-US" sz="1400" dirty="0" smtClean="0">
                <a:ea typeface="MS PGothic" panose="020B0600070205080204" pitchFamily="34" charset="-128"/>
              </a:rPr>
              <a:t>a concentrated </a:t>
            </a:r>
            <a:r>
              <a:rPr lang="en-US" sz="1400" dirty="0">
                <a:ea typeface="MS PGothic" panose="020B0600070205080204" pitchFamily="34" charset="-128"/>
              </a:rPr>
              <a:t>income distribution, and others.</a:t>
            </a:r>
            <a:endParaRPr lang="es-MX" sz="1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56390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9208" y="1357746"/>
            <a:ext cx="10160000" cy="437303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Fiscal Reporting</a:t>
            </a:r>
          </a:p>
          <a:p>
            <a:pPr marL="0" indent="0"/>
            <a:r>
              <a:rPr lang="en-US" sz="1400" b="0" dirty="0"/>
              <a:t> For example, although there are two large companies in </a:t>
            </a:r>
            <a:r>
              <a:rPr lang="en-US" sz="1400" b="0" dirty="0" smtClean="0"/>
              <a:t>3the </a:t>
            </a:r>
            <a:r>
              <a:rPr lang="en-US" sz="1400" b="0" dirty="0"/>
              <a:t>budget (PEMEX and CFE) their revenue is not generally available to the government</a:t>
            </a:r>
            <a:r>
              <a:rPr lang="en-US" sz="1400" b="0" dirty="0" smtClean="0"/>
              <a:t>.</a:t>
            </a:r>
          </a:p>
          <a:p>
            <a:pPr marL="0" indent="0"/>
            <a:r>
              <a:rPr lang="en-US" sz="1400" dirty="0"/>
              <a:t>Quarterly Federal Tax </a:t>
            </a:r>
            <a:r>
              <a:rPr lang="en-US" sz="1400" dirty="0" smtClean="0"/>
              <a:t>Report, monthly preview, subnational monthly report. </a:t>
            </a:r>
            <a:r>
              <a:rPr lang="en-US" sz="1400" b="0" dirty="0" smtClean="0"/>
              <a:t>- When </a:t>
            </a:r>
            <a:r>
              <a:rPr lang="en-US" sz="1400" b="0" dirty="0"/>
              <a:t>important deviations </a:t>
            </a:r>
            <a:r>
              <a:rPr lang="en-US" sz="1400" b="0" dirty="0" smtClean="0"/>
              <a:t>of observed </a:t>
            </a:r>
            <a:r>
              <a:rPr lang="en-US" sz="1400" b="0" dirty="0"/>
              <a:t>values occur with respect to forecasts, explanations (when presented) are oversimplified. </a:t>
            </a:r>
          </a:p>
          <a:p>
            <a:pPr marL="0" indent="0"/>
            <a:endParaRPr lang="en-US" sz="1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000" dirty="0" err="1" smtClean="0"/>
              <a:t>Forecasting</a:t>
            </a:r>
            <a:r>
              <a:rPr lang="es-MX" sz="2000" dirty="0" smtClean="0"/>
              <a:t> </a:t>
            </a:r>
            <a:r>
              <a:rPr lang="es-MX" sz="2000" dirty="0"/>
              <a:t>and </a:t>
            </a:r>
            <a:r>
              <a:rPr lang="es-MX" sz="2000" dirty="0" err="1" smtClean="0"/>
              <a:t>Budgeting</a:t>
            </a:r>
            <a:endParaRPr lang="es-MX" sz="2000" dirty="0" smtClean="0"/>
          </a:p>
          <a:p>
            <a:pPr marL="0" indent="0"/>
            <a:r>
              <a:rPr lang="en-US" sz="1400" b="0" dirty="0" smtClean="0"/>
              <a:t>“</a:t>
            </a:r>
            <a:r>
              <a:rPr lang="en-US" sz="1400" dirty="0" err="1"/>
              <a:t>Criterios</a:t>
            </a:r>
            <a:r>
              <a:rPr lang="en-US" sz="1400" dirty="0"/>
              <a:t> </a:t>
            </a:r>
            <a:r>
              <a:rPr lang="en-US" sz="1400" dirty="0" err="1"/>
              <a:t>Generales</a:t>
            </a:r>
            <a:r>
              <a:rPr lang="en-US" sz="1400" dirty="0"/>
              <a:t> </a:t>
            </a:r>
            <a:r>
              <a:rPr lang="en-US" sz="1400" dirty="0" smtClean="0"/>
              <a:t>de </a:t>
            </a:r>
            <a:r>
              <a:rPr lang="en-US" sz="1400" dirty="0" err="1" smtClean="0"/>
              <a:t>Política</a:t>
            </a:r>
            <a:r>
              <a:rPr lang="en-US" sz="1400" dirty="0" smtClean="0"/>
              <a:t> </a:t>
            </a:r>
            <a:r>
              <a:rPr lang="en-US" sz="1400" dirty="0" err="1"/>
              <a:t>Económica</a:t>
            </a:r>
            <a:r>
              <a:rPr lang="en-US" sz="1400" dirty="0"/>
              <a:t>” (CGPE). </a:t>
            </a:r>
            <a:r>
              <a:rPr lang="en-US" sz="1400" b="0" dirty="0"/>
              <a:t>The latter is like a road map where SHCP explains the </a:t>
            </a:r>
            <a:r>
              <a:rPr lang="en-US" sz="1400" b="0" dirty="0" smtClean="0"/>
              <a:t>assumptions behind </a:t>
            </a:r>
            <a:r>
              <a:rPr lang="en-US" sz="1400" b="0" dirty="0"/>
              <a:t>revenue and expenditures estimates. However, in some </a:t>
            </a:r>
            <a:r>
              <a:rPr lang="en-US" sz="1400" b="0" dirty="0" smtClean="0"/>
              <a:t>of its </a:t>
            </a:r>
            <a:r>
              <a:rPr lang="en-US" sz="1400" b="0" dirty="0"/>
              <a:t>arguments it can be loose, or not follow a consistent logic. S</a:t>
            </a:r>
            <a:r>
              <a:rPr lang="en-US" sz="1400" b="0" dirty="0" smtClean="0"/>
              <a:t>ome </a:t>
            </a:r>
            <a:r>
              <a:rPr lang="en-US" sz="1400" b="0" dirty="0"/>
              <a:t>of the numbers it </a:t>
            </a:r>
            <a:r>
              <a:rPr lang="en-US" sz="1400" b="0" dirty="0" smtClean="0"/>
              <a:t>presents rely </a:t>
            </a:r>
            <a:r>
              <a:rPr lang="en-US" sz="1400" b="0" dirty="0"/>
              <a:t>on information that is for exclusive use by </a:t>
            </a:r>
            <a:r>
              <a:rPr lang="en-US" sz="1400" b="0" dirty="0" smtClean="0"/>
              <a:t>SHCP. </a:t>
            </a:r>
          </a:p>
          <a:p>
            <a:pPr marL="0" indent="0"/>
            <a:endParaRPr lang="en-US" sz="1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000" dirty="0"/>
              <a:t>Fiscal </a:t>
            </a:r>
            <a:r>
              <a:rPr lang="es-MX" sz="2000" dirty="0" err="1"/>
              <a:t>Risks</a:t>
            </a:r>
            <a:endParaRPr lang="es-MX" sz="2000" dirty="0"/>
          </a:p>
          <a:p>
            <a:pPr marL="0" indent="0"/>
            <a:r>
              <a:rPr lang="en-US" sz="2000" dirty="0"/>
              <a:t> </a:t>
            </a:r>
            <a:r>
              <a:rPr lang="en-US" sz="1400" dirty="0"/>
              <a:t>Periodic reports on public debt</a:t>
            </a:r>
            <a:r>
              <a:rPr lang="en-US" sz="1400" b="0" dirty="0"/>
              <a:t> (federal government; state governments; and accounting reports from public companies).</a:t>
            </a:r>
          </a:p>
          <a:p>
            <a:pPr marL="0" indent="0"/>
            <a:r>
              <a:rPr lang="en-US" sz="1400" b="0" dirty="0"/>
              <a:t>The Mexican Central Bank assesses macroeconomic risks systematically. The hardcore analyses are basically restricted to internal use by the bank.</a:t>
            </a:r>
            <a:endParaRPr lang="es-MX" sz="1400" b="0" dirty="0"/>
          </a:p>
          <a:p>
            <a:pPr marL="0" indent="0"/>
            <a:endParaRPr lang="en-US" sz="1400" b="0" dirty="0" smtClean="0"/>
          </a:p>
          <a:p>
            <a:pPr marL="0" indent="0"/>
            <a:endParaRPr lang="en-US" sz="1400" b="0" dirty="0" smtClean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21066" y="0"/>
            <a:ext cx="7516283" cy="975783"/>
          </a:xfrm>
          <a:prstGeom prst="rect">
            <a:avLst/>
          </a:prstGeo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4000" b="1" cap="none" spc="-8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5pPr>
            <a:lvl6pPr marL="609585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6pPr>
            <a:lvl7pPr marL="121917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7pPr>
            <a:lvl8pPr marL="1828754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8pPr>
            <a:lvl9pPr marL="2438339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9pPr>
          </a:lstStyle>
          <a:p>
            <a:r>
              <a:rPr lang="en-US" dirty="0">
                <a:sym typeface="Frutiger LT 75 Black" charset="0"/>
              </a:rPr>
              <a:t>Transparency Criteria</a:t>
            </a:r>
          </a:p>
        </p:txBody>
      </p:sp>
    </p:spTree>
    <p:extLst>
      <p:ext uri="{BB962C8B-B14F-4D97-AF65-F5344CB8AC3E}">
        <p14:creationId xmlns:p14="http://schemas.microsoft.com/office/powerpoint/2010/main" val="733426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9208" y="1357746"/>
            <a:ext cx="10160000" cy="437303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Natural Resources Revenues</a:t>
            </a:r>
          </a:p>
          <a:p>
            <a:pPr marL="0" indent="0"/>
            <a:r>
              <a:rPr lang="en-US" sz="1400" b="0" dirty="0" smtClean="0"/>
              <a:t>Scenarios are rarely </a:t>
            </a:r>
            <a:r>
              <a:rPr lang="en-US" sz="1400" b="0" dirty="0"/>
              <a:t>backed with numbers or include contingency plans</a:t>
            </a:r>
            <a:r>
              <a:rPr lang="en-US" sz="1400" b="0" dirty="0" smtClean="0"/>
              <a:t>.</a:t>
            </a:r>
          </a:p>
          <a:p>
            <a:pPr marL="0" indent="0"/>
            <a:r>
              <a:rPr lang="en-US" sz="1400" b="0" dirty="0"/>
              <a:t>One of the obstacles to creating scenarios is the limitation established by the Law. in the development of the LIF, </a:t>
            </a:r>
            <a:r>
              <a:rPr lang="en-US" sz="1400" dirty="0"/>
              <a:t>the price of oil is </a:t>
            </a:r>
            <a:r>
              <a:rPr lang="en-US" sz="1400" dirty="0" smtClean="0"/>
              <a:t>determined.</a:t>
            </a:r>
          </a:p>
          <a:p>
            <a:pPr marL="0" indent="0"/>
            <a:r>
              <a:rPr lang="en-US" sz="1400" dirty="0"/>
              <a:t> </a:t>
            </a:r>
            <a:r>
              <a:rPr lang="en-US" sz="1400" b="0" dirty="0"/>
              <a:t>PEMEX publishes on its webpage a </a:t>
            </a:r>
            <a:r>
              <a:rPr lang="en-US" sz="1400" dirty="0"/>
              <a:t>section dedicated </a:t>
            </a:r>
            <a:r>
              <a:rPr lang="en-US" sz="1400" dirty="0" smtClean="0"/>
              <a:t>to investors</a:t>
            </a:r>
            <a:r>
              <a:rPr lang="en-US" sz="1400" b="0" dirty="0"/>
              <a:t>. There is data about the governance of PEMEX, financial information, debt </a:t>
            </a:r>
            <a:r>
              <a:rPr lang="en-US" sz="1400" b="0" dirty="0" smtClean="0"/>
              <a:t>amounts, operative </a:t>
            </a:r>
            <a:r>
              <a:rPr lang="en-US" sz="1400" b="0" dirty="0"/>
              <a:t>information, and information for the regulators. </a:t>
            </a:r>
            <a:endParaRPr lang="en-US" sz="1400" b="0" dirty="0" smtClean="0"/>
          </a:p>
          <a:p>
            <a:pPr marL="0" indent="0"/>
            <a:r>
              <a:rPr lang="en-US" sz="1400" b="0" dirty="0" smtClean="0"/>
              <a:t>It includes reports made </a:t>
            </a:r>
            <a:r>
              <a:rPr lang="en-US" sz="1400" b="0" dirty="0"/>
              <a:t>for the Security Exchange Commission and the National Banking and Securities </a:t>
            </a:r>
            <a:r>
              <a:rPr lang="en-US" sz="1400" b="0" dirty="0" smtClean="0"/>
              <a:t>Commission (</a:t>
            </a:r>
            <a:r>
              <a:rPr lang="en-US" sz="1400" b="0" dirty="0"/>
              <a:t>CNBV, for the Spanish acronym). It also publishes an annual report explaining all the </a:t>
            </a:r>
            <a:r>
              <a:rPr lang="en-US" sz="1400" b="0" dirty="0" smtClean="0"/>
              <a:t>financials and </a:t>
            </a:r>
            <a:r>
              <a:rPr lang="en-US" sz="1400" b="0" dirty="0"/>
              <a:t>operation of PEMEX and its subsidiaries</a:t>
            </a:r>
            <a:r>
              <a:rPr lang="en-US" sz="1400" b="0" dirty="0" smtClean="0"/>
              <a:t>.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21066" y="0"/>
            <a:ext cx="7516283" cy="975783"/>
          </a:xfrm>
          <a:prstGeom prst="rect">
            <a:avLst/>
          </a:prstGeo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4000" b="1" cap="none" spc="-8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5pPr>
            <a:lvl6pPr marL="609585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6pPr>
            <a:lvl7pPr marL="121917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7pPr>
            <a:lvl8pPr marL="1828754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8pPr>
            <a:lvl9pPr marL="2438339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9pPr>
          </a:lstStyle>
          <a:p>
            <a:r>
              <a:rPr lang="en-US" dirty="0">
                <a:sym typeface="Frutiger LT 75 Black" charset="0"/>
              </a:rPr>
              <a:t>Transparency Criteria</a:t>
            </a:r>
          </a:p>
        </p:txBody>
      </p:sp>
    </p:spTree>
    <p:extLst>
      <p:ext uri="{BB962C8B-B14F-4D97-AF65-F5344CB8AC3E}">
        <p14:creationId xmlns:p14="http://schemas.microsoft.com/office/powerpoint/2010/main" val="41365168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9208" y="1357746"/>
            <a:ext cx="10160000" cy="4373033"/>
          </a:xfrm>
        </p:spPr>
        <p:txBody>
          <a:bodyPr/>
          <a:lstStyle/>
          <a:p>
            <a:r>
              <a:rPr lang="en-US" sz="2400" dirty="0" smtClean="0"/>
              <a:t>Revenue Transparency Reform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Fiscal Expenditures</a:t>
            </a:r>
          </a:p>
          <a:p>
            <a:pPr algn="just"/>
            <a:r>
              <a:rPr lang="en-US" sz="1400" b="0" dirty="0" smtClean="0"/>
              <a:t> </a:t>
            </a:r>
            <a:r>
              <a:rPr lang="es-MX" sz="1400" b="0" dirty="0" err="1" smtClean="0"/>
              <a:t>Mexico</a:t>
            </a:r>
            <a:r>
              <a:rPr lang="es-MX" sz="1400" b="0" dirty="0" smtClean="0"/>
              <a:t> has a </a:t>
            </a:r>
            <a:r>
              <a:rPr lang="es-MX" sz="1400" dirty="0"/>
              <a:t>Fiscal </a:t>
            </a:r>
            <a:r>
              <a:rPr lang="es-MX" sz="1400" dirty="0" err="1"/>
              <a:t>Expenditure</a:t>
            </a:r>
            <a:r>
              <a:rPr lang="es-MX" sz="1400" dirty="0"/>
              <a:t> </a:t>
            </a:r>
            <a:r>
              <a:rPr lang="es-MX" sz="1400" dirty="0" smtClean="0"/>
              <a:t>Budget</a:t>
            </a:r>
            <a:r>
              <a:rPr lang="es-MX" sz="1400" b="0" dirty="0" smtClean="0"/>
              <a:t>. </a:t>
            </a:r>
            <a:r>
              <a:rPr lang="en-US" sz="1400" b="0" dirty="0" smtClean="0"/>
              <a:t>It defines </a:t>
            </a:r>
            <a:r>
              <a:rPr lang="en-US" sz="1400" b="0" dirty="0"/>
              <a:t>tax expenditures, </a:t>
            </a:r>
            <a:r>
              <a:rPr lang="en-US" sz="1400" b="0" dirty="0" smtClean="0"/>
              <a:t>presents a general </a:t>
            </a:r>
            <a:r>
              <a:rPr lang="en-US" sz="1400" b="0" dirty="0"/>
              <a:t>analysis of the main characteristics </a:t>
            </a:r>
            <a:r>
              <a:rPr lang="en-US" sz="1400" b="0" dirty="0" smtClean="0"/>
              <a:t>of the </a:t>
            </a:r>
            <a:r>
              <a:rPr lang="en-US" sz="1400" b="0" dirty="0"/>
              <a:t>measurement of tax expenditures in Mexico. </a:t>
            </a:r>
            <a:r>
              <a:rPr lang="en-US" sz="1400" b="0" dirty="0" smtClean="0"/>
              <a:t>Also, it includes </a:t>
            </a:r>
            <a:r>
              <a:rPr lang="en-US" sz="1400" b="0" dirty="0"/>
              <a:t>the results for </a:t>
            </a:r>
            <a:r>
              <a:rPr lang="en-US" sz="1400" b="0" dirty="0" smtClean="0"/>
              <a:t>each concept</a:t>
            </a:r>
            <a:r>
              <a:rPr lang="en-US" sz="1400" b="0" dirty="0"/>
              <a:t>, classifying tax and type of treatment, as well as an analysis of the social and </a:t>
            </a:r>
            <a:r>
              <a:rPr lang="en-US" sz="1400" b="0" dirty="0" smtClean="0"/>
              <a:t>economic benefits </a:t>
            </a:r>
            <a:r>
              <a:rPr lang="en-US" sz="1400" b="0" dirty="0"/>
              <a:t>associated with these tax expenditures. </a:t>
            </a:r>
            <a:r>
              <a:rPr lang="en-US" sz="1400" b="0" dirty="0" smtClean="0"/>
              <a:t>Least, describes </a:t>
            </a:r>
            <a:r>
              <a:rPr lang="en-US" sz="1400" b="0" dirty="0"/>
              <a:t>the </a:t>
            </a:r>
            <a:r>
              <a:rPr lang="en-US" sz="1400" b="0" dirty="0" smtClean="0"/>
              <a:t>differential treatments </a:t>
            </a:r>
            <a:r>
              <a:rPr lang="en-US" sz="1400" b="0" dirty="0"/>
              <a:t>included in the PGF, sources of information used for estimation, and the legal </a:t>
            </a:r>
            <a:r>
              <a:rPr lang="en-US" sz="1400" b="0" dirty="0" smtClean="0"/>
              <a:t>reference that </a:t>
            </a:r>
            <a:r>
              <a:rPr lang="en-US" sz="1400" b="0" dirty="0"/>
              <a:t>supports them</a:t>
            </a:r>
            <a:r>
              <a:rPr lang="en-US" sz="1400" b="0" dirty="0" smtClean="0"/>
              <a:t>.</a:t>
            </a:r>
          </a:p>
          <a:p>
            <a:pPr algn="just"/>
            <a:r>
              <a:rPr lang="en-US" sz="1400" b="0" dirty="0"/>
              <a:t> </a:t>
            </a:r>
            <a:r>
              <a:rPr lang="en-US" sz="1400" b="0" dirty="0" smtClean="0"/>
              <a:t>It </a:t>
            </a:r>
            <a:r>
              <a:rPr lang="en-US" sz="1400" b="0" dirty="0"/>
              <a:t>should be clear that </a:t>
            </a:r>
            <a:r>
              <a:rPr lang="en-US" sz="1400" b="0" dirty="0" smtClean="0"/>
              <a:t>the benefits </a:t>
            </a:r>
            <a:r>
              <a:rPr lang="en-US" sz="1400" b="0" dirty="0"/>
              <a:t>intended are cost-effective when compared to possible benefits from policy programs in </a:t>
            </a:r>
            <a:r>
              <a:rPr lang="en-US" sz="1400" b="0" dirty="0" smtClean="0"/>
              <a:t>the budget</a:t>
            </a:r>
            <a:r>
              <a:rPr lang="en-US" sz="1400" b="0" dirty="0"/>
              <a:t>, including administrative costs. </a:t>
            </a:r>
            <a:r>
              <a:rPr lang="en-US" sz="1400" b="0" dirty="0" smtClean="0"/>
              <a:t>The incidence </a:t>
            </a:r>
            <a:r>
              <a:rPr lang="en-US" sz="1400" b="0" dirty="0"/>
              <a:t>of the fiscal expenditures needs to be considered, both in relative and absolute terms. </a:t>
            </a:r>
            <a:endParaRPr lang="en-US" sz="1400" b="0" dirty="0" smtClean="0"/>
          </a:p>
          <a:p>
            <a:pPr algn="just"/>
            <a:r>
              <a:rPr lang="en-US" sz="1400" b="0" dirty="0"/>
              <a:t> the report (outsourced) by the government relies on secondary sources. </a:t>
            </a:r>
            <a:endParaRPr lang="en-US" sz="1400" b="0" dirty="0" smtClean="0"/>
          </a:p>
          <a:p>
            <a:pPr algn="just"/>
            <a:endParaRPr lang="en-US" sz="1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Replicable</a:t>
            </a:r>
            <a:r>
              <a:rPr lang="es-MX" sz="2000" dirty="0" smtClean="0"/>
              <a:t> </a:t>
            </a:r>
            <a:r>
              <a:rPr lang="en-US" sz="2000" dirty="0" smtClean="0"/>
              <a:t>Macroeconomic Forecasts</a:t>
            </a:r>
          </a:p>
          <a:p>
            <a:pPr marL="0" indent="0"/>
            <a:r>
              <a:rPr lang="en-US" sz="1400" b="0" dirty="0" smtClean="0"/>
              <a:t>The </a:t>
            </a:r>
            <a:r>
              <a:rPr lang="en-US" sz="1400" b="0" dirty="0"/>
              <a:t>considered variable is estimated (or generated) by the same agent that designs the budget. </a:t>
            </a:r>
            <a:endParaRPr lang="es-MX" sz="1400" b="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21066" y="0"/>
            <a:ext cx="7516283" cy="975783"/>
          </a:xfrm>
          <a:prstGeom prst="rect">
            <a:avLst/>
          </a:prstGeo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4000" b="1" cap="none" spc="-8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5pPr>
            <a:lvl6pPr marL="609585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6pPr>
            <a:lvl7pPr marL="121917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7pPr>
            <a:lvl8pPr marL="1828754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8pPr>
            <a:lvl9pPr marL="2438339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9pPr>
          </a:lstStyle>
          <a:p>
            <a:r>
              <a:rPr lang="en-US" dirty="0">
                <a:sym typeface="Frutiger LT 75 Black" charset="0"/>
              </a:rPr>
              <a:t>Transparency Criteria</a:t>
            </a:r>
          </a:p>
        </p:txBody>
      </p:sp>
    </p:spTree>
    <p:extLst>
      <p:ext uri="{BB962C8B-B14F-4D97-AF65-F5344CB8AC3E}">
        <p14:creationId xmlns:p14="http://schemas.microsoft.com/office/powerpoint/2010/main" val="14747218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7254" y="1357746"/>
            <a:ext cx="10160000" cy="43730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Public Contingent Liabilities</a:t>
            </a:r>
          </a:p>
          <a:p>
            <a:r>
              <a:rPr lang="en-US" sz="1400" b="0" dirty="0" smtClean="0"/>
              <a:t>The </a:t>
            </a:r>
            <a:r>
              <a:rPr lang="en-US" sz="1400" b="0" dirty="0"/>
              <a:t>risks associated with </a:t>
            </a:r>
            <a:r>
              <a:rPr lang="en-US" sz="1400" b="0" dirty="0" smtClean="0"/>
              <a:t>these liabilities </a:t>
            </a:r>
            <a:r>
              <a:rPr lang="en-US" sz="1400" b="0" dirty="0"/>
              <a:t>are directly related to the demographic transition that is happening in </a:t>
            </a:r>
            <a:r>
              <a:rPr lang="en-US" sz="1400" b="0" dirty="0" smtClean="0"/>
              <a:t>México.</a:t>
            </a:r>
          </a:p>
          <a:p>
            <a:r>
              <a:rPr lang="en-US" sz="1400" b="0" dirty="0"/>
              <a:t>In Mexico’s budget, the government has three budgetary programs to address </a:t>
            </a:r>
            <a:r>
              <a:rPr lang="en-US" sz="1400" b="0" dirty="0" smtClean="0"/>
              <a:t>contingent liabilities</a:t>
            </a:r>
            <a:r>
              <a:rPr lang="en-US" sz="1400" b="0" dirty="0"/>
              <a:t>: “</a:t>
            </a:r>
            <a:r>
              <a:rPr lang="en-US" sz="1400" b="0" dirty="0" err="1"/>
              <a:t>Contingencias</a:t>
            </a:r>
            <a:r>
              <a:rPr lang="en-US" sz="1400" b="0" dirty="0"/>
              <a:t> </a:t>
            </a:r>
            <a:r>
              <a:rPr lang="en-US" sz="1400" b="0" dirty="0" err="1"/>
              <a:t>Económicas</a:t>
            </a:r>
            <a:r>
              <a:rPr lang="en-US" sz="1400" b="0" dirty="0"/>
              <a:t>” , “</a:t>
            </a:r>
            <a:r>
              <a:rPr lang="en-US" sz="1400" b="0" dirty="0" err="1"/>
              <a:t>Programa</a:t>
            </a:r>
            <a:r>
              <a:rPr lang="en-US" sz="1400" b="0" dirty="0"/>
              <a:t> de </a:t>
            </a:r>
            <a:r>
              <a:rPr lang="en-US" sz="1400" b="0" dirty="0" err="1"/>
              <a:t>Seguro</a:t>
            </a:r>
            <a:r>
              <a:rPr lang="en-US" sz="1400" b="0" dirty="0"/>
              <a:t> </a:t>
            </a:r>
            <a:r>
              <a:rPr lang="en-US" sz="1400" b="0" dirty="0" smtClean="0"/>
              <a:t>para </a:t>
            </a:r>
            <a:r>
              <a:rPr lang="en-US" sz="1400" b="0" dirty="0" err="1" smtClean="0"/>
              <a:t>Contingencias</a:t>
            </a:r>
            <a:r>
              <a:rPr lang="en-US" sz="1400" b="0" dirty="0" smtClean="0"/>
              <a:t> </a:t>
            </a:r>
            <a:r>
              <a:rPr lang="en-US" sz="1400" b="0" dirty="0" err="1"/>
              <a:t>Climatológicas</a:t>
            </a:r>
            <a:r>
              <a:rPr lang="en-US" sz="1400" b="0" dirty="0"/>
              <a:t>” </a:t>
            </a:r>
            <a:r>
              <a:rPr lang="en-US" sz="1400" b="0" dirty="0" smtClean="0"/>
              <a:t>, </a:t>
            </a:r>
            <a:r>
              <a:rPr lang="es-MX" sz="1400" b="0" dirty="0"/>
              <a:t>“Programa de Atención a Situaciones </a:t>
            </a:r>
            <a:r>
              <a:rPr lang="es-MX" sz="1400" b="0" dirty="0" smtClean="0"/>
              <a:t>de Contingencia </a:t>
            </a:r>
            <a:r>
              <a:rPr lang="es-MX" sz="1400" b="0" dirty="0"/>
              <a:t>Laboral</a:t>
            </a:r>
            <a:r>
              <a:rPr lang="es-MX" sz="1400" b="0" dirty="0" smtClean="0"/>
              <a:t>” </a:t>
            </a:r>
            <a:r>
              <a:rPr lang="en-US" sz="1400" b="0" dirty="0"/>
              <a:t>accounting for a total of $1.13 billion pesos. </a:t>
            </a:r>
            <a:r>
              <a:rPr lang="en-US" sz="1400" b="0" dirty="0" smtClean="0"/>
              <a:t> </a:t>
            </a:r>
          </a:p>
          <a:p>
            <a:r>
              <a:rPr lang="en-US" sz="1400" b="0" dirty="0" smtClean="0"/>
              <a:t>This funding </a:t>
            </a:r>
            <a:r>
              <a:rPr lang="en-US" sz="1400" b="0" dirty="0"/>
              <a:t>is tiny when compared to pensions or health requirements. </a:t>
            </a:r>
            <a:endParaRPr lang="en-US" sz="1400" b="0" dirty="0" smtClean="0"/>
          </a:p>
          <a:p>
            <a:pPr marL="0" indent="0"/>
            <a:r>
              <a:rPr lang="en-US" sz="1400" b="0" dirty="0"/>
              <a:t>The need for comparable units and standards plays a key role </a:t>
            </a:r>
            <a:r>
              <a:rPr lang="en-US" sz="1400" b="0" dirty="0" smtClean="0"/>
              <a:t>in </a:t>
            </a:r>
            <a:r>
              <a:rPr lang="en-US" sz="1400" b="0" dirty="0"/>
              <a:t>aggregating the complete set of public contingent liabilities</a:t>
            </a:r>
            <a:r>
              <a:rPr lang="en-US" sz="1400" b="0" dirty="0" smtClean="0"/>
              <a:t>.</a:t>
            </a:r>
          </a:p>
          <a:p>
            <a:pPr marL="0" indent="0"/>
            <a:endParaRPr lang="en-US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 smtClean="0"/>
              <a:t>Fiscal Council </a:t>
            </a:r>
          </a:p>
          <a:p>
            <a:pPr marL="0" indent="0"/>
            <a:r>
              <a:rPr lang="en-US" sz="1400" b="0" dirty="0"/>
              <a:t>Mexico has the Center for Public Finance Studies (CEFP), which is the Parliamentary Budget Office. The basic problem is the lack of long-term projections at this center. The CEFP’s mandate can be modified and the center can be provided with financial and technical independence. This change could happen within a three-year period.</a:t>
            </a:r>
            <a:endParaRPr lang="es-MX" sz="1400" b="0" dirty="0"/>
          </a:p>
          <a:p>
            <a:pPr marL="0" indent="0"/>
            <a:endParaRPr lang="en-US" sz="1400" b="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869112" y="0"/>
            <a:ext cx="7516283" cy="975783"/>
          </a:xfrm>
          <a:prstGeom prst="rect">
            <a:avLst/>
          </a:prstGeo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800" kern="1200" cap="all" spc="-8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  <a:ea typeface="MS PGothic" panose="020B0600070205080204" pitchFamily="34" charset="-128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Ubuntu Ligh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cap="none" dirty="0">
                <a:ea typeface="+mj-ea"/>
                <a:sym typeface="Frutiger LT 75 Black" charset="0"/>
              </a:rPr>
              <a:t>Transparency</a:t>
            </a:r>
            <a:r>
              <a:rPr lang="en-US" sz="4000" b="1" cap="none" dirty="0" smtClean="0">
                <a:ea typeface="+mj-ea"/>
                <a:sym typeface="Frutiger LT 75 Black" charset="0"/>
              </a:rPr>
              <a:t> Criteria</a:t>
            </a:r>
            <a:endParaRPr lang="en-US" sz="4000" b="1" cap="none" dirty="0">
              <a:ea typeface="+mj-ea"/>
              <a:sym typeface="Frutiger LT 75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533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52913" y="107521"/>
            <a:ext cx="7516283" cy="975783"/>
          </a:xfrm>
        </p:spPr>
        <p:txBody>
          <a:bodyPr rtlCol="0"/>
          <a:lstStyle/>
          <a:p>
            <a:pPr algn="ctr" eaLnBrk="1" hangingPunct="1">
              <a:defRPr/>
            </a:pPr>
            <a:r>
              <a:rPr lang="en-US" sz="4000" b="1" cap="none" dirty="0" smtClean="0">
                <a:ea typeface="+mj-ea"/>
                <a:sym typeface="Frutiger LT 75 Black" charset="0"/>
              </a:rPr>
              <a:t>Challenges to transparency</a:t>
            </a:r>
            <a:endParaRPr lang="en-US" sz="4000" b="1" cap="none" dirty="0">
              <a:ea typeface="+mj-ea"/>
              <a:sym typeface="Frutiger LT 75 Black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8818" y="1617519"/>
            <a:ext cx="10160000" cy="437303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0" dirty="0"/>
              <a:t>S</a:t>
            </a:r>
            <a:r>
              <a:rPr lang="en-US" sz="1600" b="0" dirty="0" smtClean="0"/>
              <a:t>ome </a:t>
            </a:r>
            <a:r>
              <a:rPr lang="en-US" sz="1600" dirty="0"/>
              <a:t>information that is only available to the executive branch of government </a:t>
            </a:r>
            <a:r>
              <a:rPr lang="en-US" sz="1600" b="0" dirty="0"/>
              <a:t>(cost structure of the programs, number of beneficiaries of some programs, how the beneficiaries were </a:t>
            </a:r>
            <a:r>
              <a:rPr lang="en-US" sz="1600" b="0" dirty="0" smtClean="0"/>
              <a:t>selected.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Administrative </a:t>
            </a:r>
            <a:r>
              <a:rPr lang="en-US" sz="1600" dirty="0"/>
              <a:t>information </a:t>
            </a:r>
            <a:r>
              <a:rPr lang="en-US" sz="1600" b="0" dirty="0"/>
              <a:t>on revenues is not available to the public</a:t>
            </a:r>
            <a:r>
              <a:rPr lang="en-US" sz="1600" b="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0" dirty="0"/>
              <a:t>S</a:t>
            </a:r>
            <a:r>
              <a:rPr lang="en-US" sz="1600" b="0" dirty="0" smtClean="0"/>
              <a:t>ome </a:t>
            </a:r>
            <a:r>
              <a:rPr lang="en-US" sz="1600" b="0" dirty="0"/>
              <a:t>programs do not have </a:t>
            </a:r>
            <a:r>
              <a:rPr lang="en-US" sz="1600" dirty="0"/>
              <a:t>rules of </a:t>
            </a:r>
            <a:r>
              <a:rPr lang="en-US" sz="1600" dirty="0" smtClean="0"/>
              <a:t>operation.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Evaluations </a:t>
            </a:r>
            <a:r>
              <a:rPr lang="en-US" sz="1600" dirty="0"/>
              <a:t>of economic effects </a:t>
            </a:r>
            <a:r>
              <a:rPr lang="en-US" sz="1600" b="0" dirty="0"/>
              <a:t>are almost </a:t>
            </a:r>
            <a:r>
              <a:rPr lang="en-US" sz="1600" b="0" dirty="0" smtClean="0"/>
              <a:t>non-existent.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Deviations </a:t>
            </a:r>
            <a:r>
              <a:rPr lang="en-US" sz="1600" dirty="0"/>
              <a:t>in revenues </a:t>
            </a:r>
            <a:r>
              <a:rPr lang="en-US" sz="1600" b="0" dirty="0"/>
              <a:t>or expenditures are barely monitored by Congress. </a:t>
            </a:r>
            <a:endParaRPr lang="en-US" sz="16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0" dirty="0"/>
              <a:t>Analyses </a:t>
            </a:r>
            <a:r>
              <a:rPr lang="en-US" sz="1600" dirty="0"/>
              <a:t>of fiscal sustainability </a:t>
            </a:r>
            <a:r>
              <a:rPr lang="en-US" sz="1600" b="0" dirty="0"/>
              <a:t>and intergenerational incidence are one of the most important missing elements in the Mexican Fiscal System</a:t>
            </a:r>
            <a:r>
              <a:rPr lang="en-US" sz="1600" b="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0" dirty="0"/>
              <a:t>The estimation of </a:t>
            </a:r>
            <a:r>
              <a:rPr lang="en-US" sz="1600" dirty="0"/>
              <a:t>fiscal expenditures </a:t>
            </a:r>
            <a:r>
              <a:rPr lang="en-US" sz="1600" b="0" dirty="0"/>
              <a:t>is obscure, and most of them are not directly linked (at least explicitly) to policy issues</a:t>
            </a:r>
            <a:r>
              <a:rPr lang="en-US" sz="1600" b="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The budgetary process does not aid transparency. </a:t>
            </a:r>
            <a:r>
              <a:rPr lang="en-US" sz="1600" b="0" dirty="0"/>
              <a:t>Budgetary discussions do not happen on a permanent basis in Congress. The ten-week period where both phases (revenue and expenditures) are expected to occur is a short time span.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1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1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1800" b="0" dirty="0"/>
          </a:p>
        </p:txBody>
      </p:sp>
    </p:spTree>
    <p:extLst>
      <p:ext uri="{BB962C8B-B14F-4D97-AF65-F5344CB8AC3E}">
        <p14:creationId xmlns:p14="http://schemas.microsoft.com/office/powerpoint/2010/main" val="995955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14278" y="161309"/>
            <a:ext cx="7516283" cy="975783"/>
          </a:xfrm>
        </p:spPr>
        <p:txBody>
          <a:bodyPr rtlCol="0"/>
          <a:lstStyle/>
          <a:p>
            <a:pPr algn="ctr" eaLnBrk="1" hangingPunct="1">
              <a:defRPr/>
            </a:pPr>
            <a:r>
              <a:rPr lang="en-US" sz="4000" b="1" cap="none" dirty="0" smtClean="0">
                <a:ea typeface="+mj-ea"/>
                <a:sym typeface="Frutiger LT 75 Black" charset="0"/>
              </a:rPr>
              <a:t>Conclusions </a:t>
            </a:r>
            <a:endParaRPr lang="en-US" sz="4000" b="1" cap="none" dirty="0">
              <a:ea typeface="+mj-ea"/>
              <a:sym typeface="Frutiger LT 75 Black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2419" y="1273274"/>
            <a:ext cx="10160000" cy="4373033"/>
          </a:xfrm>
        </p:spPr>
        <p:txBody>
          <a:bodyPr/>
          <a:lstStyle/>
          <a:p>
            <a:pPr marL="0" indent="0"/>
            <a:r>
              <a:rPr lang="en-US" sz="1600" b="0" dirty="0"/>
              <a:t>There are several important efforts by the Mexican government to improve its fiscal transparency on revenue. Although, there is still ample room for improvement. </a:t>
            </a:r>
            <a:endParaRPr lang="en-US" sz="1600" b="0" dirty="0" smtClean="0"/>
          </a:p>
          <a:p>
            <a:pPr marL="0" indent="0"/>
            <a:endParaRPr lang="en-US" sz="16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0" dirty="0" smtClean="0"/>
              <a:t>The </a:t>
            </a:r>
            <a:r>
              <a:rPr lang="en-US" sz="1400" b="0" dirty="0"/>
              <a:t>Mexican government produces many of the </a:t>
            </a:r>
            <a:r>
              <a:rPr lang="en-US" sz="1400" dirty="0"/>
              <a:t>reports</a:t>
            </a:r>
            <a:r>
              <a:rPr lang="en-US" sz="1400" b="0" dirty="0"/>
              <a:t> suggested by international organizations</a:t>
            </a:r>
            <a:r>
              <a:rPr lang="en-US" sz="1400" dirty="0"/>
              <a:t>. </a:t>
            </a:r>
            <a:r>
              <a:rPr lang="en-US" sz="1400" b="0" dirty="0"/>
              <a:t>However, </a:t>
            </a:r>
            <a:r>
              <a:rPr lang="en-US" sz="1400" dirty="0"/>
              <a:t>the quality and appropriateness </a:t>
            </a:r>
            <a:r>
              <a:rPr lang="en-US" sz="1400" b="0" dirty="0"/>
              <a:t>of these reports vary </a:t>
            </a:r>
            <a:r>
              <a:rPr lang="en-US" sz="1400" b="0" dirty="0" smtClean="0"/>
              <a:t>considerably.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/>
              <a:t>Revenue decisions are centered overwhelmingly on the Finance Ministry</a:t>
            </a:r>
            <a:r>
              <a:rPr lang="en-US" sz="1400" b="0" dirty="0"/>
              <a:t>. </a:t>
            </a:r>
            <a:r>
              <a:rPr lang="en-US" sz="1400" b="0" dirty="0" smtClean="0"/>
              <a:t>The role of the legislative branch is marginal. </a:t>
            </a:r>
            <a:r>
              <a:rPr lang="en-US" sz="1400" b="0" dirty="0"/>
              <a:t>Participation by civil society is extremely limited. </a:t>
            </a:r>
            <a:endParaRPr lang="en-US" sz="1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0" dirty="0" smtClean="0"/>
              <a:t>The </a:t>
            </a:r>
            <a:r>
              <a:rPr lang="en-US" sz="1400" b="0" dirty="0"/>
              <a:t>econometric models that back estimates and forecasts are not available outside the Finance Ministry. </a:t>
            </a:r>
            <a:endParaRPr lang="en-US" sz="1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0" dirty="0" smtClean="0"/>
              <a:t>With </a:t>
            </a:r>
            <a:r>
              <a:rPr lang="en-US" sz="1400" dirty="0"/>
              <a:t>limited technical resources and information, </a:t>
            </a:r>
            <a:r>
              <a:rPr lang="en-US" sz="1400" b="0" dirty="0"/>
              <a:t>it would be rather difficult </a:t>
            </a:r>
            <a:r>
              <a:rPr lang="en-US" sz="1400" b="0" dirty="0" smtClean="0"/>
              <a:t>for legislators </a:t>
            </a:r>
            <a:r>
              <a:rPr lang="en-US" sz="1400" b="0" dirty="0"/>
              <a:t>to have more influence. The auditing </a:t>
            </a:r>
            <a:r>
              <a:rPr lang="en-US" sz="1400" b="0" dirty="0" smtClean="0"/>
              <a:t>process, </a:t>
            </a:r>
            <a:r>
              <a:rPr lang="en-US" sz="1400" b="0" dirty="0"/>
              <a:t>but </a:t>
            </a:r>
            <a:r>
              <a:rPr lang="en-US" sz="1400" b="0" dirty="0" smtClean="0"/>
              <a:t>it </a:t>
            </a:r>
            <a:r>
              <a:rPr lang="en-US" sz="1400" b="0" dirty="0"/>
              <a:t>is not timely and has no legal implications, it is still very restricted </a:t>
            </a:r>
            <a:r>
              <a:rPr lang="en-US" sz="1400" b="0" dirty="0" smtClean="0"/>
              <a:t>in terms </a:t>
            </a:r>
            <a:r>
              <a:rPr lang="en-US" sz="1400" b="0" dirty="0"/>
              <a:t>of real incidence. </a:t>
            </a:r>
            <a:endParaRPr lang="en-US" sz="1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/>
              <a:t>Risk assessment </a:t>
            </a:r>
            <a:r>
              <a:rPr lang="en-US" sz="1400" dirty="0" smtClean="0"/>
              <a:t>do </a:t>
            </a:r>
            <a:r>
              <a:rPr lang="en-US" sz="1400" dirty="0"/>
              <a:t>not present detailed scenarios or discuss the methodology employed </a:t>
            </a:r>
            <a:r>
              <a:rPr lang="en-US" sz="1400" b="0" dirty="0"/>
              <a:t>to evaluate risks. </a:t>
            </a:r>
            <a:endParaRPr lang="en-US" sz="1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0" dirty="0" smtClean="0"/>
              <a:t>There </a:t>
            </a:r>
            <a:r>
              <a:rPr lang="en-US" sz="1400" b="0" dirty="0"/>
              <a:t>is a </a:t>
            </a:r>
            <a:r>
              <a:rPr lang="en-US" sz="1400" dirty="0" smtClean="0"/>
              <a:t>lack of long-run </a:t>
            </a:r>
            <a:r>
              <a:rPr lang="en-US" sz="1400" b="0" dirty="0" smtClean="0"/>
              <a:t>assessments</a:t>
            </a:r>
            <a:r>
              <a:rPr lang="en-US" sz="1400" b="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/>
              <a:t>E</a:t>
            </a:r>
            <a:r>
              <a:rPr lang="en-US" sz="1400" dirty="0" smtClean="0"/>
              <a:t>valuations </a:t>
            </a:r>
            <a:r>
              <a:rPr lang="en-US" sz="1400" dirty="0"/>
              <a:t>external </a:t>
            </a:r>
            <a:r>
              <a:rPr lang="en-US" sz="1400" b="0" dirty="0"/>
              <a:t>to the </a:t>
            </a:r>
            <a:r>
              <a:rPr lang="en-US" sz="1400" b="0" dirty="0" smtClean="0"/>
              <a:t>Finance </a:t>
            </a:r>
            <a:r>
              <a:rPr lang="en-US" sz="1400" b="0" dirty="0"/>
              <a:t>Ministry are scarce and do not take place on a regular basis</a:t>
            </a:r>
            <a:r>
              <a:rPr lang="en-US" sz="1400" b="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/>
              <a:t>Debt reporting has improved considerably</a:t>
            </a:r>
            <a:r>
              <a:rPr lang="en-US" sz="14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/>
              <a:t>The recent energy reform improved transparency in both the electric and hydrocarbon </a:t>
            </a:r>
            <a:r>
              <a:rPr lang="en-US" sz="1400" dirty="0" smtClean="0"/>
              <a:t>sectors.</a:t>
            </a:r>
          </a:p>
        </p:txBody>
      </p:sp>
    </p:spTree>
    <p:extLst>
      <p:ext uri="{BB962C8B-B14F-4D97-AF65-F5344CB8AC3E}">
        <p14:creationId xmlns:p14="http://schemas.microsoft.com/office/powerpoint/2010/main" val="14099928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-ciep1">
  <a:themeElements>
    <a:clrScheme name="colores CIEP">
      <a:dk1>
        <a:srgbClr val="424242"/>
      </a:dk1>
      <a:lt1>
        <a:srgbClr val="FFFFFF"/>
      </a:lt1>
      <a:dk2>
        <a:srgbClr val="FF6600"/>
      </a:dk2>
      <a:lt2>
        <a:srgbClr val="0578A2"/>
      </a:lt2>
      <a:accent1>
        <a:srgbClr val="FFC000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FF6600"/>
      </a:hlink>
      <a:folHlink>
        <a:srgbClr val="969696"/>
      </a:folHlink>
    </a:clrScheme>
    <a:fontScheme name="Ubuntu">
      <a:majorFont>
        <a:latin typeface="Ubuntu Light"/>
        <a:ea typeface=""/>
        <a:cs typeface=""/>
      </a:majorFont>
      <a:minorFont>
        <a:latin typeface="Ubuntu"/>
        <a:ea typeface=""/>
        <a:cs typeface="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22152</TotalTime>
  <Words>1135</Words>
  <Application>Microsoft Office PowerPoint</Application>
  <PresentationFormat>Widescreen</PresentationFormat>
  <Paragraphs>79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MS PGothic</vt:lpstr>
      <vt:lpstr>Arial</vt:lpstr>
      <vt:lpstr>Calibri</vt:lpstr>
      <vt:lpstr>Calibri Light</vt:lpstr>
      <vt:lpstr>Frutiger LT 75 Black</vt:lpstr>
      <vt:lpstr>Helvetica Neue Light</vt:lpstr>
      <vt:lpstr>Ubuntu</vt:lpstr>
      <vt:lpstr>Ubuntu Light</vt:lpstr>
      <vt:lpstr>ヒラギノ角ゴ ProN W3</vt:lpstr>
      <vt:lpstr>Tema de Office</vt:lpstr>
      <vt:lpstr>Tema-ciep1</vt:lpstr>
      <vt:lpstr>Transparency in Mexican Federal Revenues </vt:lpstr>
      <vt:lpstr>Agenda</vt:lpstr>
      <vt:lpstr>Background</vt:lpstr>
      <vt:lpstr>PowerPoint Presentation</vt:lpstr>
      <vt:lpstr>PowerPoint Presentation</vt:lpstr>
      <vt:lpstr>PowerPoint Presentation</vt:lpstr>
      <vt:lpstr>PowerPoint Presentation</vt:lpstr>
      <vt:lpstr>Challenges to transparency</vt:lpstr>
      <vt:lpstr>Conclusions </vt:lpstr>
      <vt:lpstr>Centro de Investigación Económica y Presupuestaria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Antonia Ortiz Gallardo</dc:creator>
  <cp:lastModifiedBy>IBP Guest</cp:lastModifiedBy>
  <cp:revision>71</cp:revision>
  <dcterms:created xsi:type="dcterms:W3CDTF">2015-08-17T16:56:58Z</dcterms:created>
  <dcterms:modified xsi:type="dcterms:W3CDTF">2015-12-02T15:21:02Z</dcterms:modified>
</cp:coreProperties>
</file>