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1"/>
  </p:notesMasterIdLst>
  <p:sldIdLst>
    <p:sldId id="256" r:id="rId2"/>
    <p:sldId id="261" r:id="rId3"/>
    <p:sldId id="295" r:id="rId4"/>
    <p:sldId id="296" r:id="rId5"/>
    <p:sldId id="297" r:id="rId6"/>
    <p:sldId id="302" r:id="rId7"/>
    <p:sldId id="298" r:id="rId8"/>
    <p:sldId id="299" r:id="rId9"/>
    <p:sldId id="300" r:id="rId10"/>
    <p:sldId id="301" r:id="rId11"/>
    <p:sldId id="390" r:id="rId12"/>
    <p:sldId id="304" r:id="rId13"/>
    <p:sldId id="305" r:id="rId14"/>
    <p:sldId id="308" r:id="rId15"/>
    <p:sldId id="307" r:id="rId16"/>
    <p:sldId id="310" r:id="rId17"/>
    <p:sldId id="309" r:id="rId18"/>
    <p:sldId id="311" r:id="rId19"/>
    <p:sldId id="312" r:id="rId20"/>
    <p:sldId id="313" r:id="rId21"/>
    <p:sldId id="315" r:id="rId22"/>
    <p:sldId id="317" r:id="rId23"/>
    <p:sldId id="314" r:id="rId24"/>
    <p:sldId id="318" r:id="rId25"/>
    <p:sldId id="319" r:id="rId26"/>
    <p:sldId id="321" r:id="rId27"/>
    <p:sldId id="322" r:id="rId28"/>
    <p:sldId id="320" r:id="rId29"/>
    <p:sldId id="386" r:id="rId30"/>
    <p:sldId id="388" r:id="rId31"/>
    <p:sldId id="294" r:id="rId32"/>
    <p:sldId id="387" r:id="rId33"/>
    <p:sldId id="323" r:id="rId34"/>
    <p:sldId id="324" r:id="rId35"/>
    <p:sldId id="325" r:id="rId36"/>
    <p:sldId id="326" r:id="rId37"/>
    <p:sldId id="327" r:id="rId38"/>
    <p:sldId id="329" r:id="rId39"/>
    <p:sldId id="330" r:id="rId40"/>
    <p:sldId id="328" r:id="rId41"/>
    <p:sldId id="427" r:id="rId42"/>
    <p:sldId id="337" r:id="rId43"/>
    <p:sldId id="338" r:id="rId44"/>
    <p:sldId id="333" r:id="rId45"/>
    <p:sldId id="339" r:id="rId46"/>
    <p:sldId id="335" r:id="rId47"/>
    <p:sldId id="498" r:id="rId48"/>
    <p:sldId id="340" r:id="rId49"/>
    <p:sldId id="434" r:id="rId50"/>
    <p:sldId id="435" r:id="rId51"/>
    <p:sldId id="436" r:id="rId52"/>
    <p:sldId id="437" r:id="rId53"/>
    <p:sldId id="438" r:id="rId54"/>
    <p:sldId id="497" r:id="rId55"/>
    <p:sldId id="439" r:id="rId56"/>
    <p:sldId id="347" r:id="rId57"/>
    <p:sldId id="341" r:id="rId58"/>
    <p:sldId id="345" r:id="rId59"/>
    <p:sldId id="346" r:id="rId60"/>
    <p:sldId id="389" r:id="rId61"/>
    <p:sldId id="344" r:id="rId62"/>
    <p:sldId id="351" r:id="rId63"/>
    <p:sldId id="349" r:id="rId64"/>
    <p:sldId id="350" r:id="rId65"/>
    <p:sldId id="499" r:id="rId66"/>
    <p:sldId id="500" r:id="rId67"/>
    <p:sldId id="354" r:id="rId68"/>
    <p:sldId id="353" r:id="rId69"/>
    <p:sldId id="501" r:id="rId70"/>
    <p:sldId id="442" r:id="rId71"/>
    <p:sldId id="443" r:id="rId72"/>
    <p:sldId id="444" r:id="rId73"/>
    <p:sldId id="674" r:id="rId74"/>
    <p:sldId id="675" r:id="rId75"/>
    <p:sldId id="680" r:id="rId76"/>
    <p:sldId id="676" r:id="rId77"/>
    <p:sldId id="677" r:id="rId78"/>
    <p:sldId id="678" r:id="rId79"/>
    <p:sldId id="679" r:id="rId80"/>
    <p:sldId id="367" r:id="rId81"/>
    <p:sldId id="360" r:id="rId82"/>
    <p:sldId id="504" r:id="rId83"/>
    <p:sldId id="359" r:id="rId84"/>
    <p:sldId id="502" r:id="rId85"/>
    <p:sldId id="428" r:id="rId86"/>
    <p:sldId id="663" r:id="rId87"/>
    <p:sldId id="665" r:id="rId88"/>
    <p:sldId id="667" r:id="rId89"/>
    <p:sldId id="666" r:id="rId90"/>
    <p:sldId id="664" r:id="rId91"/>
    <p:sldId id="430" r:id="rId92"/>
    <p:sldId id="670" r:id="rId93"/>
    <p:sldId id="671" r:id="rId94"/>
    <p:sldId id="669" r:id="rId95"/>
    <p:sldId id="672" r:id="rId96"/>
    <p:sldId id="429" r:id="rId97"/>
    <p:sldId id="364" r:id="rId98"/>
    <p:sldId id="365" r:id="rId99"/>
    <p:sldId id="385" r:id="rId100"/>
    <p:sldId id="368" r:id="rId101"/>
    <p:sldId id="370" r:id="rId102"/>
    <p:sldId id="379" r:id="rId103"/>
    <p:sldId id="380" r:id="rId104"/>
    <p:sldId id="383" r:id="rId105"/>
    <p:sldId id="668" r:id="rId106"/>
    <p:sldId id="655" r:id="rId107"/>
    <p:sldId id="660" r:id="rId108"/>
    <p:sldId id="673" r:id="rId109"/>
    <p:sldId id="566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000"/>
    <a:srgbClr val="EA1D76"/>
    <a:srgbClr val="EB6869"/>
    <a:srgbClr val="FF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9"/>
    <p:restoredTop sz="90340"/>
  </p:normalViewPr>
  <p:slideViewPr>
    <p:cSldViewPr snapToGrid="0" snapToObjects="1">
      <p:cViewPr varScale="1">
        <p:scale>
          <a:sx n="115" d="100"/>
          <a:sy n="115" d="100"/>
        </p:scale>
        <p:origin x="11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6E4D5-46B6-4D0E-8B89-C89863A7F46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7C5AE46-3F45-49A1-87E7-5E95081A1FF4}">
      <dgm:prSet phldrT="[Texto]" custT="1"/>
      <dgm:spPr>
        <a:solidFill>
          <a:srgbClr val="1F9C8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s-MX" sz="4000" dirty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4000" dirty="0">
              <a:solidFill>
                <a:schemeClr val="bg1"/>
              </a:solidFill>
            </a:rPr>
            <a:t>The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4000" dirty="0" err="1">
              <a:solidFill>
                <a:schemeClr val="bg1"/>
              </a:solidFill>
            </a:rPr>
            <a:t>Expert</a:t>
          </a:r>
          <a:endParaRPr lang="es-MX" sz="4000" dirty="0">
            <a:solidFill>
              <a:schemeClr val="bg1"/>
            </a:solidFill>
          </a:endParaRPr>
        </a:p>
      </dgm:t>
    </dgm:pt>
    <dgm:pt modelId="{337B6BAB-003F-40CA-BD44-62A5A5783C4C}" type="parTrans" cxnId="{99043376-75D5-42F5-ADA3-5D6C304FEA53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F8B5591C-E8E1-42B0-871C-3BF9DD4B91A8}" type="sibTrans" cxnId="{99043376-75D5-42F5-ADA3-5D6C304FEA53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2A955FCE-E8A2-4B76-BEC0-D7743FCD8260}">
      <dgm:prSet phldrT="[Texto]" custT="1"/>
      <dgm:spPr>
        <a:solidFill>
          <a:srgbClr val="FF6600"/>
        </a:solidFill>
      </dgm:spPr>
      <dgm:t>
        <a:bodyPr/>
        <a:lstStyle/>
        <a:p>
          <a:r>
            <a:rPr lang="es-MX" sz="4400" dirty="0" err="1">
              <a:solidFill>
                <a:schemeClr val="bg1"/>
              </a:solidFill>
            </a:rPr>
            <a:t>The</a:t>
          </a:r>
          <a:r>
            <a:rPr lang="es-MX" sz="4400" dirty="0">
              <a:solidFill>
                <a:schemeClr val="bg1"/>
              </a:solidFill>
            </a:rPr>
            <a:t> </a:t>
          </a:r>
          <a:r>
            <a:rPr lang="es-MX" sz="4400" dirty="0" err="1">
              <a:solidFill>
                <a:schemeClr val="bg1"/>
              </a:solidFill>
            </a:rPr>
            <a:t>Not</a:t>
          </a:r>
          <a:r>
            <a:rPr lang="es-MX" sz="4400" dirty="0">
              <a:solidFill>
                <a:schemeClr val="bg1"/>
              </a:solidFill>
            </a:rPr>
            <a:t> so </a:t>
          </a:r>
          <a:r>
            <a:rPr lang="es-MX" sz="4400" dirty="0" err="1">
              <a:solidFill>
                <a:schemeClr val="bg1"/>
              </a:solidFill>
            </a:rPr>
            <a:t>Expert</a:t>
          </a:r>
          <a:endParaRPr lang="es-MX" sz="4400" dirty="0">
            <a:solidFill>
              <a:schemeClr val="bg1"/>
            </a:solidFill>
          </a:endParaRPr>
        </a:p>
      </dgm:t>
    </dgm:pt>
    <dgm:pt modelId="{0F20F551-E7F4-4A02-BD5D-DEB2D78A2249}" type="parTrans" cxnId="{10B124E2-E07C-4F1A-B553-4CBF2648CAD9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60D143B9-E097-4562-8725-95B0F7494E1F}" type="sibTrans" cxnId="{10B124E2-E07C-4F1A-B553-4CBF2648CAD9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72C76983-D51B-41C0-B825-D4F8EF38562E}">
      <dgm:prSet phldrT="[Texto]" custT="1"/>
      <dgm:spPr>
        <a:solidFill>
          <a:srgbClr val="C01161"/>
        </a:solidFill>
      </dgm:spPr>
      <dgm:t>
        <a:bodyPr/>
        <a:lstStyle/>
        <a:p>
          <a:r>
            <a:rPr lang="es-MX" sz="5400" dirty="0" err="1">
              <a:solidFill>
                <a:schemeClr val="bg1"/>
              </a:solidFill>
            </a:rPr>
            <a:t>The</a:t>
          </a:r>
          <a:r>
            <a:rPr lang="es-MX" sz="5400" dirty="0">
              <a:solidFill>
                <a:schemeClr val="bg1"/>
              </a:solidFill>
            </a:rPr>
            <a:t> </a:t>
          </a:r>
          <a:r>
            <a:rPr lang="es-MX" sz="5400" dirty="0" err="1">
              <a:solidFill>
                <a:schemeClr val="bg1"/>
              </a:solidFill>
            </a:rPr>
            <a:t>Tourist</a:t>
          </a:r>
          <a:endParaRPr lang="es-MX" sz="5400" dirty="0">
            <a:solidFill>
              <a:schemeClr val="bg1"/>
            </a:solidFill>
          </a:endParaRPr>
        </a:p>
      </dgm:t>
    </dgm:pt>
    <dgm:pt modelId="{D9F9DA0E-E53A-468C-A53D-FD8F257B15E1}" type="parTrans" cxnId="{B0F073B0-1BD3-4E02-984C-EEE5E367D3C6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B1495853-D22F-4A8B-AFF3-97B794E945DC}" type="sibTrans" cxnId="{B0F073B0-1BD3-4E02-984C-EEE5E367D3C6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BA968D1F-64B6-41FA-AA9C-39457308910F}" type="pres">
      <dgm:prSet presAssocID="{7726E4D5-46B6-4D0E-8B89-C89863A7F46D}" presName="Name0" presStyleCnt="0">
        <dgm:presLayoutVars>
          <dgm:dir/>
          <dgm:animLvl val="lvl"/>
          <dgm:resizeHandles val="exact"/>
        </dgm:presLayoutVars>
      </dgm:prSet>
      <dgm:spPr/>
    </dgm:pt>
    <dgm:pt modelId="{6F0E1EFC-3680-4E52-8C21-830F30B6D41D}" type="pres">
      <dgm:prSet presAssocID="{E7C5AE46-3F45-49A1-87E7-5E95081A1FF4}" presName="Name8" presStyleCnt="0"/>
      <dgm:spPr/>
    </dgm:pt>
    <dgm:pt modelId="{F6B15CA5-139E-4DF2-9632-1CB4AB925DD7}" type="pres">
      <dgm:prSet presAssocID="{E7C5AE46-3F45-49A1-87E7-5E95081A1FF4}" presName="level" presStyleLbl="node1" presStyleIdx="0" presStyleCnt="3">
        <dgm:presLayoutVars>
          <dgm:chMax val="1"/>
          <dgm:bulletEnabled val="1"/>
        </dgm:presLayoutVars>
      </dgm:prSet>
      <dgm:spPr/>
    </dgm:pt>
    <dgm:pt modelId="{089C8F20-CE44-4668-A0B1-1162E32F93CC}" type="pres">
      <dgm:prSet presAssocID="{E7C5AE46-3F45-49A1-87E7-5E95081A1FF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5B6BDEA-B3C9-4881-BBF7-B9B8ABC5DD62}" type="pres">
      <dgm:prSet presAssocID="{2A955FCE-E8A2-4B76-BEC0-D7743FCD8260}" presName="Name8" presStyleCnt="0"/>
      <dgm:spPr/>
    </dgm:pt>
    <dgm:pt modelId="{D9E7F0E8-3588-4D53-B978-80180A937A34}" type="pres">
      <dgm:prSet presAssocID="{2A955FCE-E8A2-4B76-BEC0-D7743FCD8260}" presName="level" presStyleLbl="node1" presStyleIdx="1" presStyleCnt="3">
        <dgm:presLayoutVars>
          <dgm:chMax val="1"/>
          <dgm:bulletEnabled val="1"/>
        </dgm:presLayoutVars>
      </dgm:prSet>
      <dgm:spPr/>
    </dgm:pt>
    <dgm:pt modelId="{A739E421-2DA7-4D40-8978-64EDFC9DE8B6}" type="pres">
      <dgm:prSet presAssocID="{2A955FCE-E8A2-4B76-BEC0-D7743FCD82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6966ABF-9BEA-43B8-BE69-C03DF128DCD4}" type="pres">
      <dgm:prSet presAssocID="{72C76983-D51B-41C0-B825-D4F8EF38562E}" presName="Name8" presStyleCnt="0"/>
      <dgm:spPr/>
    </dgm:pt>
    <dgm:pt modelId="{3B0E92CE-9E78-483E-8E0F-86EB768194E3}" type="pres">
      <dgm:prSet presAssocID="{72C76983-D51B-41C0-B825-D4F8EF38562E}" presName="level" presStyleLbl="node1" presStyleIdx="2" presStyleCnt="3">
        <dgm:presLayoutVars>
          <dgm:chMax val="1"/>
          <dgm:bulletEnabled val="1"/>
        </dgm:presLayoutVars>
      </dgm:prSet>
      <dgm:spPr/>
    </dgm:pt>
    <dgm:pt modelId="{310E8BBF-87B3-4E1B-930B-AEC14FBD48D0}" type="pres">
      <dgm:prSet presAssocID="{72C76983-D51B-41C0-B825-D4F8EF38562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64B5607-7276-4C9A-B984-C53FCAE48790}" type="presOf" srcId="{E7C5AE46-3F45-49A1-87E7-5E95081A1FF4}" destId="{089C8F20-CE44-4668-A0B1-1162E32F93CC}" srcOrd="1" destOrd="0" presId="urn:microsoft.com/office/officeart/2005/8/layout/pyramid1"/>
    <dgm:cxn modelId="{5041A507-866C-4733-BC61-772D72B968B0}" type="presOf" srcId="{72C76983-D51B-41C0-B825-D4F8EF38562E}" destId="{310E8BBF-87B3-4E1B-930B-AEC14FBD48D0}" srcOrd="1" destOrd="0" presId="urn:microsoft.com/office/officeart/2005/8/layout/pyramid1"/>
    <dgm:cxn modelId="{345FFA50-219B-46DF-8D43-B03A9AE48F53}" type="presOf" srcId="{2A955FCE-E8A2-4B76-BEC0-D7743FCD8260}" destId="{D9E7F0E8-3588-4D53-B978-80180A937A34}" srcOrd="0" destOrd="0" presId="urn:microsoft.com/office/officeart/2005/8/layout/pyramid1"/>
    <dgm:cxn modelId="{99043376-75D5-42F5-ADA3-5D6C304FEA53}" srcId="{7726E4D5-46B6-4D0E-8B89-C89863A7F46D}" destId="{E7C5AE46-3F45-49A1-87E7-5E95081A1FF4}" srcOrd="0" destOrd="0" parTransId="{337B6BAB-003F-40CA-BD44-62A5A5783C4C}" sibTransId="{F8B5591C-E8E1-42B0-871C-3BF9DD4B91A8}"/>
    <dgm:cxn modelId="{C9655694-800F-40D9-9AF0-732EC1325AAB}" type="presOf" srcId="{2A955FCE-E8A2-4B76-BEC0-D7743FCD8260}" destId="{A739E421-2DA7-4D40-8978-64EDFC9DE8B6}" srcOrd="1" destOrd="0" presId="urn:microsoft.com/office/officeart/2005/8/layout/pyramid1"/>
    <dgm:cxn modelId="{71BBE6A4-D201-4F05-98A5-A61E4B238D66}" type="presOf" srcId="{E7C5AE46-3F45-49A1-87E7-5E95081A1FF4}" destId="{F6B15CA5-139E-4DF2-9632-1CB4AB925DD7}" srcOrd="0" destOrd="0" presId="urn:microsoft.com/office/officeart/2005/8/layout/pyramid1"/>
    <dgm:cxn modelId="{B0F073B0-1BD3-4E02-984C-EEE5E367D3C6}" srcId="{7726E4D5-46B6-4D0E-8B89-C89863A7F46D}" destId="{72C76983-D51B-41C0-B825-D4F8EF38562E}" srcOrd="2" destOrd="0" parTransId="{D9F9DA0E-E53A-468C-A53D-FD8F257B15E1}" sibTransId="{B1495853-D22F-4A8B-AFF3-97B794E945DC}"/>
    <dgm:cxn modelId="{10B124E2-E07C-4F1A-B553-4CBF2648CAD9}" srcId="{7726E4D5-46B6-4D0E-8B89-C89863A7F46D}" destId="{2A955FCE-E8A2-4B76-BEC0-D7743FCD8260}" srcOrd="1" destOrd="0" parTransId="{0F20F551-E7F4-4A02-BD5D-DEB2D78A2249}" sibTransId="{60D143B9-E097-4562-8725-95B0F7494E1F}"/>
    <dgm:cxn modelId="{DC4814EC-6E75-4EE6-8463-5BC1031FA17F}" type="presOf" srcId="{7726E4D5-46B6-4D0E-8B89-C89863A7F46D}" destId="{BA968D1F-64B6-41FA-AA9C-39457308910F}" srcOrd="0" destOrd="0" presId="urn:microsoft.com/office/officeart/2005/8/layout/pyramid1"/>
    <dgm:cxn modelId="{E7069BF7-EA58-4D9C-AB07-83ED472412AF}" type="presOf" srcId="{72C76983-D51B-41C0-B825-D4F8EF38562E}" destId="{3B0E92CE-9E78-483E-8E0F-86EB768194E3}" srcOrd="0" destOrd="0" presId="urn:microsoft.com/office/officeart/2005/8/layout/pyramid1"/>
    <dgm:cxn modelId="{FD37C8F3-A675-48BF-ACC1-C5EDDD77E51C}" type="presParOf" srcId="{BA968D1F-64B6-41FA-AA9C-39457308910F}" destId="{6F0E1EFC-3680-4E52-8C21-830F30B6D41D}" srcOrd="0" destOrd="0" presId="urn:microsoft.com/office/officeart/2005/8/layout/pyramid1"/>
    <dgm:cxn modelId="{A4DC2E85-21D2-4B2C-9BA6-7B85F7D1E3D6}" type="presParOf" srcId="{6F0E1EFC-3680-4E52-8C21-830F30B6D41D}" destId="{F6B15CA5-139E-4DF2-9632-1CB4AB925DD7}" srcOrd="0" destOrd="0" presId="urn:microsoft.com/office/officeart/2005/8/layout/pyramid1"/>
    <dgm:cxn modelId="{2F4A60F4-00B2-4E0D-A453-6D6AB1CEE532}" type="presParOf" srcId="{6F0E1EFC-3680-4E52-8C21-830F30B6D41D}" destId="{089C8F20-CE44-4668-A0B1-1162E32F93CC}" srcOrd="1" destOrd="0" presId="urn:microsoft.com/office/officeart/2005/8/layout/pyramid1"/>
    <dgm:cxn modelId="{E502E830-5385-4D11-933B-BBC89C113E1D}" type="presParOf" srcId="{BA968D1F-64B6-41FA-AA9C-39457308910F}" destId="{C5B6BDEA-B3C9-4881-BBF7-B9B8ABC5DD62}" srcOrd="1" destOrd="0" presId="urn:microsoft.com/office/officeart/2005/8/layout/pyramid1"/>
    <dgm:cxn modelId="{983E5A40-F82F-4EBE-9010-DCE4AFBBDEAB}" type="presParOf" srcId="{C5B6BDEA-B3C9-4881-BBF7-B9B8ABC5DD62}" destId="{D9E7F0E8-3588-4D53-B978-80180A937A34}" srcOrd="0" destOrd="0" presId="urn:microsoft.com/office/officeart/2005/8/layout/pyramid1"/>
    <dgm:cxn modelId="{BF84A66C-519B-46F8-BD33-86D606940545}" type="presParOf" srcId="{C5B6BDEA-B3C9-4881-BBF7-B9B8ABC5DD62}" destId="{A739E421-2DA7-4D40-8978-64EDFC9DE8B6}" srcOrd="1" destOrd="0" presId="urn:microsoft.com/office/officeart/2005/8/layout/pyramid1"/>
    <dgm:cxn modelId="{15C948B0-79B0-4075-98D1-1820D9BA4547}" type="presParOf" srcId="{BA968D1F-64B6-41FA-AA9C-39457308910F}" destId="{66966ABF-9BEA-43B8-BE69-C03DF128DCD4}" srcOrd="2" destOrd="0" presId="urn:microsoft.com/office/officeart/2005/8/layout/pyramid1"/>
    <dgm:cxn modelId="{CAC11BD7-65E4-4189-B640-0FD10FC1138E}" type="presParOf" srcId="{66966ABF-9BEA-43B8-BE69-C03DF128DCD4}" destId="{3B0E92CE-9E78-483E-8E0F-86EB768194E3}" srcOrd="0" destOrd="0" presId="urn:microsoft.com/office/officeart/2005/8/layout/pyramid1"/>
    <dgm:cxn modelId="{9CB1D8CA-EE76-44CC-86E2-31B027F5B880}" type="presParOf" srcId="{66966ABF-9BEA-43B8-BE69-C03DF128DCD4}" destId="{310E8BBF-87B3-4E1B-930B-AEC14FBD48D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15CA5-139E-4DF2-9632-1CB4AB925DD7}">
      <dsp:nvSpPr>
        <dsp:cNvPr id="0" name=""/>
        <dsp:cNvSpPr/>
      </dsp:nvSpPr>
      <dsp:spPr>
        <a:xfrm>
          <a:off x="2746309" y="0"/>
          <a:ext cx="2746310" cy="1782147"/>
        </a:xfrm>
        <a:prstGeom prst="trapezoid">
          <a:avLst>
            <a:gd name="adj" fmla="val 77051"/>
          </a:avLst>
        </a:prstGeom>
        <a:solidFill>
          <a:srgbClr val="1F9C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s-MX" sz="4000" kern="1200" dirty="0">
            <a:solidFill>
              <a:schemeClr val="bg1"/>
            </a:solidFill>
          </a:endParaRP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4000" kern="1200" dirty="0">
              <a:solidFill>
                <a:schemeClr val="bg1"/>
              </a:solidFill>
            </a:rPr>
            <a:t>The </a:t>
          </a: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4000" kern="1200" dirty="0" err="1">
              <a:solidFill>
                <a:schemeClr val="bg1"/>
              </a:solidFill>
            </a:rPr>
            <a:t>Expert</a:t>
          </a:r>
          <a:endParaRPr lang="es-MX" sz="4000" kern="1200" dirty="0">
            <a:solidFill>
              <a:schemeClr val="bg1"/>
            </a:solidFill>
          </a:endParaRPr>
        </a:p>
      </dsp:txBody>
      <dsp:txXfrm>
        <a:off x="2746309" y="0"/>
        <a:ext cx="2746310" cy="1782147"/>
      </dsp:txXfrm>
    </dsp:sp>
    <dsp:sp modelId="{D9E7F0E8-3588-4D53-B978-80180A937A34}">
      <dsp:nvSpPr>
        <dsp:cNvPr id="0" name=""/>
        <dsp:cNvSpPr/>
      </dsp:nvSpPr>
      <dsp:spPr>
        <a:xfrm>
          <a:off x="1373154" y="1782146"/>
          <a:ext cx="5492620" cy="1782147"/>
        </a:xfrm>
        <a:prstGeom prst="trapezoid">
          <a:avLst>
            <a:gd name="adj" fmla="val 77051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 err="1">
              <a:solidFill>
                <a:schemeClr val="bg1"/>
              </a:solidFill>
            </a:rPr>
            <a:t>The</a:t>
          </a:r>
          <a:r>
            <a:rPr lang="es-MX" sz="4400" kern="1200" dirty="0">
              <a:solidFill>
                <a:schemeClr val="bg1"/>
              </a:solidFill>
            </a:rPr>
            <a:t> </a:t>
          </a:r>
          <a:r>
            <a:rPr lang="es-MX" sz="4400" kern="1200" dirty="0" err="1">
              <a:solidFill>
                <a:schemeClr val="bg1"/>
              </a:solidFill>
            </a:rPr>
            <a:t>Not</a:t>
          </a:r>
          <a:r>
            <a:rPr lang="es-MX" sz="4400" kern="1200" dirty="0">
              <a:solidFill>
                <a:schemeClr val="bg1"/>
              </a:solidFill>
            </a:rPr>
            <a:t> so </a:t>
          </a:r>
          <a:r>
            <a:rPr lang="es-MX" sz="4400" kern="1200" dirty="0" err="1">
              <a:solidFill>
                <a:schemeClr val="bg1"/>
              </a:solidFill>
            </a:rPr>
            <a:t>Expert</a:t>
          </a:r>
          <a:endParaRPr lang="es-MX" sz="4400" kern="1200" dirty="0">
            <a:solidFill>
              <a:schemeClr val="bg1"/>
            </a:solidFill>
          </a:endParaRPr>
        </a:p>
      </dsp:txBody>
      <dsp:txXfrm>
        <a:off x="2334363" y="1782146"/>
        <a:ext cx="3570203" cy="1782147"/>
      </dsp:txXfrm>
    </dsp:sp>
    <dsp:sp modelId="{3B0E92CE-9E78-483E-8E0F-86EB768194E3}">
      <dsp:nvSpPr>
        <dsp:cNvPr id="0" name=""/>
        <dsp:cNvSpPr/>
      </dsp:nvSpPr>
      <dsp:spPr>
        <a:xfrm>
          <a:off x="0" y="3564293"/>
          <a:ext cx="8238930" cy="1782147"/>
        </a:xfrm>
        <a:prstGeom prst="trapezoid">
          <a:avLst>
            <a:gd name="adj" fmla="val 77051"/>
          </a:avLst>
        </a:prstGeom>
        <a:solidFill>
          <a:srgbClr val="C011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400" kern="1200" dirty="0" err="1">
              <a:solidFill>
                <a:schemeClr val="bg1"/>
              </a:solidFill>
            </a:rPr>
            <a:t>The</a:t>
          </a:r>
          <a:r>
            <a:rPr lang="es-MX" sz="5400" kern="1200" dirty="0">
              <a:solidFill>
                <a:schemeClr val="bg1"/>
              </a:solidFill>
            </a:rPr>
            <a:t> </a:t>
          </a:r>
          <a:r>
            <a:rPr lang="es-MX" sz="5400" kern="1200" dirty="0" err="1">
              <a:solidFill>
                <a:schemeClr val="bg1"/>
              </a:solidFill>
            </a:rPr>
            <a:t>Tourist</a:t>
          </a:r>
          <a:endParaRPr lang="es-MX" sz="5400" kern="1200" dirty="0">
            <a:solidFill>
              <a:schemeClr val="bg1"/>
            </a:solidFill>
          </a:endParaRPr>
        </a:p>
      </dsp:txBody>
      <dsp:txXfrm>
        <a:off x="1441812" y="3564293"/>
        <a:ext cx="5355304" cy="1782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149C7-CE96-3D4B-A44A-401C2B62881C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CD7FB-7B8C-A848-A82C-4BA250164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79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2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9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9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3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4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7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30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69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39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3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3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6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8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09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3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50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97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34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3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39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8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12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11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3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21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87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36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63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74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9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97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34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37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76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52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12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20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0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823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300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18CAD-4AE8-FE45-8493-73AA585B2C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85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474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333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30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357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012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90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58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4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54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0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889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58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38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057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732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80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508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76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976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48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50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59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380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97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6567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9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0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4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72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26" y="6029012"/>
            <a:ext cx="768919" cy="5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72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FBB6263-F300-654D-B03D-E45477396908}"/>
              </a:ext>
            </a:extLst>
          </p:cNvPr>
          <p:cNvSpPr/>
          <p:nvPr userDrawn="1"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D77F7-A554-2B4B-91BA-70075A3FF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8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D5985-FE3A-2A42-AED0-BD75D7CA0CA8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407935" y="880404"/>
            <a:ext cx="78632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Plain language as communication policy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Communicating the Budget Effectively to Citizens &amp; Media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PEMNA Budget </a:t>
            </a:r>
            <a:r>
              <a:rPr lang="en-US" b="1" i="1" dirty="0" err="1">
                <a:solidFill>
                  <a:schemeClr val="bg1"/>
                </a:solidFill>
              </a:rPr>
              <a:t>CoP</a:t>
            </a:r>
            <a:r>
              <a:rPr lang="en-US" b="1" i="1" dirty="0">
                <a:solidFill>
                  <a:schemeClr val="bg1"/>
                </a:solidFill>
              </a:rPr>
              <a:t> Seoul Meeting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March 19-20, 2019 | Seoul, Korea</a:t>
            </a:r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NZ" dirty="0" err="1">
                <a:solidFill>
                  <a:schemeClr val="bg1"/>
                </a:solidFill>
                <a:latin typeface="Arial"/>
                <a:cs typeface="Arial"/>
              </a:rPr>
              <a:t>Tarick</a:t>
            </a:r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NZ" dirty="0" err="1">
                <a:solidFill>
                  <a:schemeClr val="bg1"/>
                </a:solidFill>
                <a:latin typeface="Arial"/>
                <a:cs typeface="Arial"/>
              </a:rPr>
              <a:t>Gracida</a:t>
            </a: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 | </a:t>
            </a:r>
            <a:r>
              <a:rPr lang="en-NZ" sz="1400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NZ" sz="1400" dirty="0" err="1">
                <a:solidFill>
                  <a:schemeClr val="bg1"/>
                </a:solidFill>
                <a:latin typeface="Arial"/>
                <a:cs typeface="Arial"/>
              </a:rPr>
              <a:t>TarickGracida</a:t>
            </a:r>
            <a:endParaRPr lang="en-NZ" sz="1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NZ" sz="1600" dirty="0">
                <a:solidFill>
                  <a:schemeClr val="bg1"/>
                </a:solidFill>
                <a:latin typeface="Arial"/>
                <a:cs typeface="Arial"/>
              </a:rPr>
              <a:t>GIFT Communications &amp; Technology Coordinator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F4140-A12B-3943-8CA5-C9D74C606439}"/>
              </a:ext>
            </a:extLst>
          </p:cNvPr>
          <p:cNvSpPr txBox="1"/>
          <p:nvPr/>
        </p:nvSpPr>
        <p:spPr>
          <a:xfrm>
            <a:off x="368029" y="497596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1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32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9?</a:t>
            </a:r>
          </a:p>
        </p:txBody>
      </p:sp>
    </p:spTree>
    <p:extLst>
      <p:ext uri="{BB962C8B-B14F-4D97-AF65-F5344CB8AC3E}">
        <p14:creationId xmlns:p14="http://schemas.microsoft.com/office/powerpoint/2010/main" val="5534502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434104"/>
            <a:ext cx="6190797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PEOPLE LOVE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COUNTING</a:t>
            </a:r>
          </a:p>
        </p:txBody>
      </p:sp>
    </p:spTree>
    <p:extLst>
      <p:ext uri="{BB962C8B-B14F-4D97-AF65-F5344CB8AC3E}">
        <p14:creationId xmlns:p14="http://schemas.microsoft.com/office/powerpoint/2010/main" val="1022183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85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FE0676-85B6-F344-BAD5-CC6A3DE6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686"/>
            <a:ext cx="9144000" cy="56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700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7" y="1016000"/>
            <a:ext cx="874092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253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943436" y="2587263"/>
            <a:ext cx="3192732" cy="1638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Let’s make the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digestible…</a:t>
            </a:r>
          </a:p>
        </p:txBody>
      </p:sp>
    </p:spTree>
    <p:extLst>
      <p:ext uri="{BB962C8B-B14F-4D97-AF65-F5344CB8AC3E}">
        <p14:creationId xmlns:p14="http://schemas.microsoft.com/office/powerpoint/2010/main" val="23275922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o are you? woman">
            <a:extLst>
              <a:ext uri="{FF2B5EF4-FFF2-40B4-BE49-F238E27FC236}">
                <a16:creationId xmlns:a16="http://schemas.microsoft.com/office/drawing/2014/main" id="{3E6DEB8F-52F6-4F8B-A504-ECE718C2B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7"/>
          <a:stretch/>
        </p:blipFill>
        <p:spPr bwMode="auto">
          <a:xfrm>
            <a:off x="1693334" y="1702608"/>
            <a:ext cx="5757329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6BA27-1163-1149-B138-49008F29B520}"/>
              </a:ext>
            </a:extLst>
          </p:cNvPr>
          <p:cNvSpPr/>
          <p:nvPr/>
        </p:nvSpPr>
        <p:spPr>
          <a:xfrm>
            <a:off x="1021080" y="445936"/>
            <a:ext cx="7101839" cy="125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5000"/>
                </a:solidFill>
              </a:rPr>
              <a:t>remember this?</a:t>
            </a:r>
          </a:p>
        </p:txBody>
      </p:sp>
    </p:spTree>
    <p:extLst>
      <p:ext uri="{BB962C8B-B14F-4D97-AF65-F5344CB8AC3E}">
        <p14:creationId xmlns:p14="http://schemas.microsoft.com/office/powerpoint/2010/main" val="6620737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368-850E-4A6E-8706-4A19127A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98" y="2728630"/>
            <a:ext cx="3054909" cy="2158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4DE9C-2903-4C14-A887-0CA30609E27C}"/>
              </a:ext>
            </a:extLst>
          </p:cNvPr>
          <p:cNvSpPr txBox="1"/>
          <p:nvPr/>
        </p:nvSpPr>
        <p:spPr>
          <a:xfrm>
            <a:off x="1555825" y="677503"/>
            <a:ext cx="603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Group thinking about communications to reach those </a:t>
            </a:r>
            <a:r>
              <a:rPr lang="en-US" sz="2800" i="1" dirty="0">
                <a:solidFill>
                  <a:srgbClr val="FF5000"/>
                </a:solidFill>
              </a:rPr>
              <a:t>personas</a:t>
            </a:r>
            <a:r>
              <a:rPr lang="en-US" sz="2800" dirty="0">
                <a:solidFill>
                  <a:srgbClr val="FF5000"/>
                </a:solidFill>
              </a:rPr>
              <a:t>…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376F68-3D1D-7948-9915-5C19A935EF28}"/>
              </a:ext>
            </a:extLst>
          </p:cNvPr>
          <p:cNvSpPr/>
          <p:nvPr/>
        </p:nvSpPr>
        <p:spPr>
          <a:xfrm>
            <a:off x="6697414" y="1808480"/>
            <a:ext cx="1549815" cy="1549815"/>
          </a:xfrm>
          <a:prstGeom prst="ellipse">
            <a:avLst/>
          </a:prstGeom>
          <a:noFill/>
          <a:ln w="25400">
            <a:solidFill>
              <a:srgbClr val="FC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380F2A-1D61-5541-A8B2-36DDBEF31D7B}"/>
              </a:ext>
            </a:extLst>
          </p:cNvPr>
          <p:cNvSpPr/>
          <p:nvPr/>
        </p:nvSpPr>
        <p:spPr>
          <a:xfrm>
            <a:off x="5498534" y="3299488"/>
            <a:ext cx="980855" cy="980855"/>
          </a:xfrm>
          <a:prstGeom prst="ellipse">
            <a:avLst/>
          </a:prstGeom>
          <a:noFill/>
          <a:ln w="25400">
            <a:solidFill>
              <a:srgbClr val="FC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4B7EFE-84D1-8F46-81DC-975B9FC8A673}"/>
              </a:ext>
            </a:extLst>
          </p:cNvPr>
          <p:cNvSpPr/>
          <p:nvPr/>
        </p:nvSpPr>
        <p:spPr>
          <a:xfrm>
            <a:off x="6225389" y="4144353"/>
            <a:ext cx="1702215" cy="1702215"/>
          </a:xfrm>
          <a:prstGeom prst="ellipse">
            <a:avLst/>
          </a:prstGeom>
          <a:noFill/>
          <a:ln w="25400">
            <a:solidFill>
              <a:srgbClr val="FC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D2C8D8-66E9-9C44-92C7-8336D280F4BA}"/>
              </a:ext>
            </a:extLst>
          </p:cNvPr>
          <p:cNvCxnSpPr>
            <a:cxnSpLocks/>
          </p:cNvCxnSpPr>
          <p:nvPr/>
        </p:nvCxnSpPr>
        <p:spPr>
          <a:xfrm flipH="1">
            <a:off x="4396532" y="2763520"/>
            <a:ext cx="2300882" cy="37592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FB9C87-7201-2542-97EE-26AE94964EBF}"/>
              </a:ext>
            </a:extLst>
          </p:cNvPr>
          <p:cNvCxnSpPr>
            <a:cxnSpLocks/>
            <a:stCxn id="2" idx="3"/>
            <a:endCxn id="5" idx="2"/>
          </p:cNvCxnSpPr>
          <p:nvPr/>
        </p:nvCxnSpPr>
        <p:spPr>
          <a:xfrm flipV="1">
            <a:off x="4178507" y="3789916"/>
            <a:ext cx="1320027" cy="181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1C9CDB-BEC9-A040-97D7-43E1A075B59F}"/>
              </a:ext>
            </a:extLst>
          </p:cNvPr>
          <p:cNvCxnSpPr/>
          <p:nvPr/>
        </p:nvCxnSpPr>
        <p:spPr>
          <a:xfrm>
            <a:off x="4396532" y="4450080"/>
            <a:ext cx="1828857" cy="3657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556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44DE9C-2903-4C14-A887-0CA30609E27C}"/>
              </a:ext>
            </a:extLst>
          </p:cNvPr>
          <p:cNvSpPr txBox="1"/>
          <p:nvPr/>
        </p:nvSpPr>
        <p:spPr>
          <a:xfrm>
            <a:off x="670134" y="733259"/>
            <a:ext cx="7803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Let’s create a communication piece,</a:t>
            </a:r>
          </a:p>
          <a:p>
            <a:pPr algn="ctr"/>
            <a:r>
              <a:rPr lang="en-US" sz="2800" dirty="0">
                <a:solidFill>
                  <a:srgbClr val="FF5000"/>
                </a:solidFill>
              </a:rPr>
              <a:t>based on your </a:t>
            </a:r>
            <a:r>
              <a:rPr lang="en-US" sz="2800" i="1" dirty="0">
                <a:solidFill>
                  <a:srgbClr val="FF5000"/>
                </a:solidFill>
              </a:rPr>
              <a:t>persona</a:t>
            </a:r>
            <a:r>
              <a:rPr lang="en-US" sz="2800" dirty="0">
                <a:solidFill>
                  <a:srgbClr val="FF5000"/>
                </a:solidFill>
              </a:rPr>
              <a:t> with this information.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AB59C-CF3B-0B43-83A6-C08D6E36B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94" b="22365"/>
          <a:stretch/>
        </p:blipFill>
        <p:spPr>
          <a:xfrm>
            <a:off x="506603" y="2044205"/>
            <a:ext cx="8130794" cy="29996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75B4A-E449-D74D-884C-CAB05F69DD60}"/>
              </a:ext>
            </a:extLst>
          </p:cNvPr>
          <p:cNvSpPr txBox="1"/>
          <p:nvPr/>
        </p:nvSpPr>
        <p:spPr>
          <a:xfrm>
            <a:off x="588368" y="5168178"/>
            <a:ext cx="796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5000"/>
                </a:solidFill>
              </a:rPr>
              <a:t>Choose the </a:t>
            </a:r>
            <a:r>
              <a:rPr lang="en-US" sz="1400" b="1" dirty="0">
                <a:solidFill>
                  <a:srgbClr val="FF5000"/>
                </a:solidFill>
              </a:rPr>
              <a:t>channel</a:t>
            </a:r>
            <a:r>
              <a:rPr lang="en-US" sz="1400" dirty="0">
                <a:solidFill>
                  <a:srgbClr val="FF5000"/>
                </a:solidFill>
              </a:rPr>
              <a:t>, the </a:t>
            </a:r>
            <a:r>
              <a:rPr lang="en-US" sz="1400" b="1" dirty="0">
                <a:solidFill>
                  <a:srgbClr val="FF5000"/>
                </a:solidFill>
              </a:rPr>
              <a:t>information</a:t>
            </a:r>
            <a:r>
              <a:rPr lang="en-US" sz="1400" dirty="0">
                <a:solidFill>
                  <a:srgbClr val="FF5000"/>
                </a:solidFill>
              </a:rPr>
              <a:t> to communicate from this table, the </a:t>
            </a:r>
            <a:r>
              <a:rPr lang="en-US" sz="1400" b="1" dirty="0">
                <a:solidFill>
                  <a:srgbClr val="FF5000"/>
                </a:solidFill>
              </a:rPr>
              <a:t>format</a:t>
            </a:r>
            <a:r>
              <a:rPr lang="en-US" sz="1400" dirty="0">
                <a:solidFill>
                  <a:srgbClr val="FF5000"/>
                </a:solidFill>
              </a:rPr>
              <a:t> and create the message based on the interests, </a:t>
            </a:r>
            <a:r>
              <a:rPr lang="en-US" sz="1400">
                <a:solidFill>
                  <a:srgbClr val="FF5000"/>
                </a:solidFill>
              </a:rPr>
              <a:t>daily activities, </a:t>
            </a:r>
            <a:r>
              <a:rPr lang="en-US" sz="1400" dirty="0">
                <a:solidFill>
                  <a:srgbClr val="FF5000"/>
                </a:solidFill>
              </a:rPr>
              <a:t>preferred channels, etc. of your </a:t>
            </a:r>
            <a:r>
              <a:rPr lang="en-US" sz="1400" i="1" dirty="0">
                <a:solidFill>
                  <a:srgbClr val="FF5000"/>
                </a:solidFill>
              </a:rPr>
              <a:t>persona</a:t>
            </a:r>
            <a:r>
              <a:rPr lang="en-US" sz="1400" dirty="0">
                <a:solidFill>
                  <a:srgbClr val="FF5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41776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FF723F-2984-C447-9F8C-249F446B3B79}"/>
              </a:ext>
            </a:extLst>
          </p:cNvPr>
          <p:cNvSpPr txBox="1"/>
          <p:nvPr/>
        </p:nvSpPr>
        <p:spPr>
          <a:xfrm>
            <a:off x="747294" y="1336210"/>
            <a:ext cx="29632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Arial"/>
                <a:cs typeface="Arial"/>
              </a:rPr>
              <a:t>Stay</a:t>
            </a:r>
            <a:r>
              <a:rPr lang="es-E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Arial"/>
                <a:cs typeface="Arial"/>
              </a:rPr>
              <a:t>tuned</a:t>
            </a:r>
            <a:r>
              <a:rPr lang="es-ES" sz="3200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fiscaltransparency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fiscaltransparency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www.fiscaltransparency.net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EA8D0-2829-4F4B-A0BD-58E0D593C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398" y="2206868"/>
            <a:ext cx="229469" cy="185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D3286-6C5A-D34C-BFAC-C669D66CF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69" y="2740608"/>
            <a:ext cx="144417" cy="222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31198-17AA-7640-959A-14FF426EA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51" y="2461845"/>
            <a:ext cx="228353" cy="22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682F05-7362-0742-8839-66F5EE10A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980" y="2550744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6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2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195730" y="2067537"/>
            <a:ext cx="4688142" cy="318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IT IS </a:t>
            </a:r>
            <a:r>
              <a:rPr lang="en-US" sz="4400" b="1" dirty="0">
                <a:solidFill>
                  <a:schemeClr val="bg1"/>
                </a:solidFill>
              </a:rPr>
              <a:t>NOT ONLY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CREATING FORMS,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BUT CREATING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COMMUNICATIONS</a:t>
            </a:r>
          </a:p>
          <a:p>
            <a:pPr algn="ctr">
              <a:lnSpc>
                <a:spcPts val="4080"/>
              </a:lnSpc>
            </a:pPr>
            <a:endParaRPr lang="en-US" sz="4400" dirty="0">
              <a:solidFill>
                <a:schemeClr val="bg1"/>
              </a:solidFill>
            </a:endParaRPr>
          </a:p>
          <a:p>
            <a:pPr algn="r">
              <a:lnSpc>
                <a:spcPts val="4080"/>
              </a:lnSpc>
            </a:pPr>
            <a:r>
              <a:rPr lang="en-US" sz="2000" dirty="0" err="1">
                <a:solidFill>
                  <a:schemeClr val="bg1"/>
                </a:solidFill>
              </a:rPr>
              <a:t>Frascara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8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HOW</a:t>
            </a:r>
          </a:p>
          <a:p>
            <a:pPr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to communicate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the budget?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846024" y="1559560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DISAGGREGATING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846024" y="1559559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I S A G G R E G A T I N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 I  S  A  G  G  R  E  G  A  T  I  N 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 I  S  A  G  G  R  E  G  A  T  I  N 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AAADA-AD16-7A4C-BBE6-457A32B12045}"/>
              </a:ext>
            </a:extLst>
          </p:cNvPr>
          <p:cNvSpPr txBox="1"/>
          <p:nvPr/>
        </p:nvSpPr>
        <p:spPr>
          <a:xfrm>
            <a:off x="1045361" y="2144335"/>
            <a:ext cx="70532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INFORMATION TO</a:t>
            </a:r>
          </a:p>
          <a:p>
            <a:pPr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MAKE IT DIGESTIBLE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1D7D6A-372B-3C41-95D8-096FEC3A332C}"/>
              </a:ext>
            </a:extLst>
          </p:cNvPr>
          <p:cNvCxnSpPr/>
          <p:nvPr/>
        </p:nvCxnSpPr>
        <p:spPr>
          <a:xfrm>
            <a:off x="6841252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AA7114-0850-8A4F-B03A-BD6F22266D13}"/>
              </a:ext>
            </a:extLst>
          </p:cNvPr>
          <p:cNvCxnSpPr/>
          <p:nvPr/>
        </p:nvCxnSpPr>
        <p:spPr>
          <a:xfrm>
            <a:off x="775303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298AD52-4815-334B-828B-1D7382029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578"/>
          <a:stretch/>
        </p:blipFill>
        <p:spPr>
          <a:xfrm>
            <a:off x="1180921" y="3401068"/>
            <a:ext cx="1270000" cy="35619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46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352157" y="2622687"/>
            <a:ext cx="6596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10,000,000,000</a:t>
            </a:r>
          </a:p>
        </p:txBody>
      </p:sp>
    </p:spTree>
    <p:extLst>
      <p:ext uri="{BB962C8B-B14F-4D97-AF65-F5344CB8AC3E}">
        <p14:creationId xmlns:p14="http://schemas.microsoft.com/office/powerpoint/2010/main" val="67489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8FA16A-7A7F-ED46-A36B-954C18D79542}"/>
              </a:ext>
            </a:extLst>
          </p:cNvPr>
          <p:cNvSpPr/>
          <p:nvPr/>
        </p:nvSpPr>
        <p:spPr>
          <a:xfrm>
            <a:off x="2086377" y="3593206"/>
            <a:ext cx="6220496" cy="162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E6C87-4C6D-734D-B02C-B75BD47EE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A8CA19-3180-C24B-986B-A549B3B1627C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B99CB-7F8A-C147-955D-53B5724C6FCD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158588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18AC69-1013-1545-A92C-CC5BB9530B63}"/>
              </a:ext>
            </a:extLst>
          </p:cNvPr>
          <p:cNvSpPr/>
          <p:nvPr/>
        </p:nvSpPr>
        <p:spPr>
          <a:xfrm>
            <a:off x="2228045" y="3696237"/>
            <a:ext cx="5151549" cy="127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6D91C-76CB-614E-A1D2-9C6B03D02071}"/>
              </a:ext>
            </a:extLst>
          </p:cNvPr>
          <p:cNvSpPr txBox="1"/>
          <p:nvPr/>
        </p:nvSpPr>
        <p:spPr>
          <a:xfrm>
            <a:off x="2575775" y="4116777"/>
            <a:ext cx="471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 Understood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E6DF5-3CB9-854E-B2CA-ECB22085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4881E3-2C30-6D4C-B4A3-E79D79F13E0E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51FD2-57A2-4547-98AA-1AACC6D55D9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20477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A6FB1-DC36-134C-89AD-284DB1665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76EF18-173E-C94F-83F7-2E26E7062373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82A467-F023-F345-A665-80E9E06B606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4AC65B-1C6C-ED4B-B223-66B28BA40B9E}"/>
              </a:ext>
            </a:extLst>
          </p:cNvPr>
          <p:cNvSpPr/>
          <p:nvPr/>
        </p:nvSpPr>
        <p:spPr>
          <a:xfrm>
            <a:off x="2189408" y="4234692"/>
            <a:ext cx="2977166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1,250,000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B1141-8C47-6244-99AF-EC03A22B0D80}"/>
              </a:ext>
            </a:extLst>
          </p:cNvPr>
          <p:cNvSpPr/>
          <p:nvPr/>
        </p:nvSpPr>
        <p:spPr>
          <a:xfrm>
            <a:off x="2189408" y="3784917"/>
            <a:ext cx="2356833" cy="59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1144219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8E8F-C730-034A-B41D-52E25CBD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69" y="732357"/>
            <a:ext cx="2982890" cy="2520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BED17-B81C-5D48-BA06-AF8F889468EC}"/>
              </a:ext>
            </a:extLst>
          </p:cNvPr>
          <p:cNvSpPr/>
          <p:nvPr/>
        </p:nvSpPr>
        <p:spPr>
          <a:xfrm>
            <a:off x="2142901" y="3467637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>
                <a:solidFill>
                  <a:srgbClr val="FF5000"/>
                </a:solidFill>
              </a:rPr>
              <a:t>BL$ 80,000</a:t>
            </a:r>
          </a:p>
        </p:txBody>
      </p:sp>
    </p:spTree>
    <p:extLst>
      <p:ext uri="{BB962C8B-B14F-4D97-AF65-F5344CB8AC3E}">
        <p14:creationId xmlns:p14="http://schemas.microsoft.com/office/powerpoint/2010/main" val="359410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DESIGNED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</p:spTree>
    <p:extLst>
      <p:ext uri="{BB962C8B-B14F-4D97-AF65-F5344CB8AC3E}">
        <p14:creationId xmlns:p14="http://schemas.microsoft.com/office/powerpoint/2010/main" val="156748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5000"/>
                </a:solidFill>
              </a:rPr>
              <a:t>simplicity</a:t>
            </a:r>
          </a:p>
        </p:txBody>
      </p:sp>
    </p:spTree>
    <p:extLst>
      <p:ext uri="{BB962C8B-B14F-4D97-AF65-F5344CB8AC3E}">
        <p14:creationId xmlns:p14="http://schemas.microsoft.com/office/powerpoint/2010/main" val="179206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835237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text saturation?</a:t>
            </a:r>
          </a:p>
        </p:txBody>
      </p:sp>
    </p:spTree>
    <p:extLst>
      <p:ext uri="{BB962C8B-B14F-4D97-AF65-F5344CB8AC3E}">
        <p14:creationId xmlns:p14="http://schemas.microsoft.com/office/powerpoint/2010/main" val="2264736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saturation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55E6E7-64F7-004F-8A8B-9603480ECF7D}"/>
              </a:ext>
            </a:extLst>
          </p:cNvPr>
          <p:cNvCxnSpPr/>
          <p:nvPr/>
        </p:nvCxnSpPr>
        <p:spPr>
          <a:xfrm>
            <a:off x="2163651" y="2067537"/>
            <a:ext cx="4829577" cy="2015066"/>
          </a:xfrm>
          <a:prstGeom prst="line">
            <a:avLst/>
          </a:prstGeom>
          <a:ln w="25400">
            <a:solidFill>
              <a:srgbClr val="F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1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2079935" y="2067537"/>
            <a:ext cx="385722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5000"/>
                </a:solidFill>
              </a:rPr>
              <a:t>70%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8F143-8EE8-D841-AFBF-5DB3FE8ABF26}"/>
              </a:ext>
            </a:extLst>
          </p:cNvPr>
          <p:cNvSpPr/>
          <p:nvPr/>
        </p:nvSpPr>
        <p:spPr>
          <a:xfrm>
            <a:off x="4773020" y="3324209"/>
            <a:ext cx="1976911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5000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614790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15F9C9-07D4-B74E-B092-34B3BD321594}"/>
              </a:ext>
            </a:extLst>
          </p:cNvPr>
          <p:cNvSpPr txBox="1"/>
          <p:nvPr/>
        </p:nvSpPr>
        <p:spPr>
          <a:xfrm>
            <a:off x="805401" y="1094704"/>
            <a:ext cx="753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</p:txBody>
      </p:sp>
    </p:spTree>
    <p:extLst>
      <p:ext uri="{BB962C8B-B14F-4D97-AF65-F5344CB8AC3E}">
        <p14:creationId xmlns:p14="http://schemas.microsoft.com/office/powerpoint/2010/main" val="361444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1776122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C07A7-A35C-2045-9924-3BE09CA99E00}"/>
              </a:ext>
            </a:extLst>
          </p:cNvPr>
          <p:cNvSpPr txBox="1"/>
          <p:nvPr/>
        </p:nvSpPr>
        <p:spPr>
          <a:xfrm>
            <a:off x="805401" y="1094704"/>
            <a:ext cx="753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DISAGGREGATE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347584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INFORMATION WILL BE INVISIBLE FOR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INTERESTED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PUBLIC IF GRAPHICS ARE NOT RELATED TO THE TOPIC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009765-9262-7747-B83D-BDBEFD1EF8C5}"/>
              </a:ext>
            </a:extLst>
          </p:cNvPr>
          <p:cNvSpPr txBox="1"/>
          <p:nvPr/>
        </p:nvSpPr>
        <p:spPr>
          <a:xfrm>
            <a:off x="805401" y="1094704"/>
            <a:ext cx="753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DISAGGREGATE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3162068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INFORMATION WILL BE INVISIBLE FOR </a:t>
            </a:r>
            <a:r>
              <a:rPr lang="en-US" b="1" dirty="0">
                <a:solidFill>
                  <a:srgbClr val="FC5000"/>
                </a:solidFill>
              </a:rPr>
              <a:t>INTERESTED</a:t>
            </a:r>
            <a:r>
              <a:rPr lang="en-US" dirty="0">
                <a:solidFill>
                  <a:srgbClr val="FC5000"/>
                </a:solidFill>
              </a:rPr>
              <a:t> PUBLIC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GRAPHICS ARE NOT RELATED TO THE TOPIC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44358-92C6-CE4A-B437-4A799D133DEB}"/>
              </a:ext>
            </a:extLst>
          </p:cNvPr>
          <p:cNvSpPr txBox="1"/>
          <p:nvPr/>
        </p:nvSpPr>
        <p:spPr>
          <a:xfrm>
            <a:off x="4687910" y="3322749"/>
            <a:ext cx="3387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rgbClr val="FC5000"/>
                </a:solidFill>
              </a:rPr>
              <a:t>UNINTERESTED</a:t>
            </a:r>
            <a:r>
              <a:rPr lang="en-US" dirty="0">
                <a:solidFill>
                  <a:srgbClr val="FC5000"/>
                </a:solidFill>
              </a:rPr>
              <a:t> PUBLIC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GOT HOOKED BY GRAPHICS WILL LOSE INTEREST IF THE INFORMATION IS NOT DISAGGREGATED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C91BD6-3B6C-9342-A84F-808B0EFB499C}"/>
              </a:ext>
            </a:extLst>
          </p:cNvPr>
          <p:cNvCxnSpPr/>
          <p:nvPr/>
        </p:nvCxnSpPr>
        <p:spPr>
          <a:xfrm>
            <a:off x="4481848" y="3078051"/>
            <a:ext cx="0" cy="1996225"/>
          </a:xfrm>
          <a:prstGeom prst="line">
            <a:avLst/>
          </a:prstGeom>
          <a:ln w="28575">
            <a:solidFill>
              <a:srgbClr val="FF5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8B1C67-CB8E-D447-8494-6F3CFAE4F948}"/>
              </a:ext>
            </a:extLst>
          </p:cNvPr>
          <p:cNvSpPr txBox="1"/>
          <p:nvPr/>
        </p:nvSpPr>
        <p:spPr>
          <a:xfrm>
            <a:off x="805401" y="1094704"/>
            <a:ext cx="753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DISAGGREGATE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78501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5000"/>
                </a:solidFill>
              </a:rPr>
              <a:t>visual simplicity</a:t>
            </a:r>
          </a:p>
        </p:txBody>
      </p:sp>
    </p:spTree>
    <p:extLst>
      <p:ext uri="{BB962C8B-B14F-4D97-AF65-F5344CB8AC3E}">
        <p14:creationId xmlns:p14="http://schemas.microsoft.com/office/powerpoint/2010/main" val="3391432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9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35936E-AD4D-8641-AB92-D78F8471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00300"/>
            <a:ext cx="7620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3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2700239" y="2112134"/>
            <a:ext cx="3844321" cy="22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DO NOT</a:t>
            </a:r>
          </a:p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2211962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HOW</a:t>
            </a:r>
          </a:p>
          <a:p>
            <a:pPr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to communicate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the budget?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3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90DF9-37E8-A341-9876-1B57D0506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1" y="2087434"/>
            <a:ext cx="1958788" cy="2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1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49" y="1092019"/>
            <a:ext cx="2734363" cy="1953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55" y="3594995"/>
            <a:ext cx="3186665" cy="1675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8" y="3309409"/>
            <a:ext cx="2621289" cy="2025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8" y="3309409"/>
            <a:ext cx="2312902" cy="2312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65" y="1108456"/>
            <a:ext cx="2878278" cy="1850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4" y="949124"/>
            <a:ext cx="2456815" cy="21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9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2113925" y="2112134"/>
            <a:ext cx="5016951" cy="22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LET’S TALK</a:t>
            </a:r>
          </a:p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174856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5000"/>
                </a:solidFill>
              </a:rPr>
              <a:t>war</a:t>
            </a:r>
          </a:p>
          <a:p>
            <a:pPr algn="ctr"/>
            <a:r>
              <a:rPr lang="en-US" sz="6600" dirty="0">
                <a:solidFill>
                  <a:srgbClr val="FF5000"/>
                </a:solidFill>
              </a:rPr>
              <a:t>death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07728-7FF8-B146-8A14-45C37B6D06D6}"/>
              </a:ext>
            </a:extLst>
          </p:cNvPr>
          <p:cNvSpPr/>
          <p:nvPr/>
        </p:nvSpPr>
        <p:spPr>
          <a:xfrm>
            <a:off x="1000185" y="1453814"/>
            <a:ext cx="7143630" cy="425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Studies have shown that negative words 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5AB4E-263E-964C-BD9F-2B1C9EB42376}"/>
              </a:ext>
            </a:extLst>
          </p:cNvPr>
          <p:cNvSpPr/>
          <p:nvPr/>
        </p:nvSpPr>
        <p:spPr>
          <a:xfrm>
            <a:off x="1000185" y="4552473"/>
            <a:ext cx="7143630" cy="425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are processed slower by our brain</a:t>
            </a:r>
          </a:p>
        </p:txBody>
      </p:sp>
    </p:spTree>
    <p:extLst>
      <p:ext uri="{BB962C8B-B14F-4D97-AF65-F5344CB8AC3E}">
        <p14:creationId xmlns:p14="http://schemas.microsoft.com/office/powerpoint/2010/main" val="435584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33" y="717631"/>
            <a:ext cx="5408134" cy="54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THE FORMAT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SPEAKS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VOLUMES</a:t>
            </a:r>
          </a:p>
        </p:txBody>
      </p:sp>
    </p:spTree>
    <p:extLst>
      <p:ext uri="{BB962C8B-B14F-4D97-AF65-F5344CB8AC3E}">
        <p14:creationId xmlns:p14="http://schemas.microsoft.com/office/powerpoint/2010/main" val="2182007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C3FD0C-5EEE-C54D-925D-0069186B6FC4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Which type of citizens’ budget represents a modern and solid government?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600DB-A60C-6445-896E-4A58B26D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883" y="1951187"/>
            <a:ext cx="3549135" cy="4215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EBA1D9-FF7B-5F4A-8226-7FB1A8C8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82" y="2328792"/>
            <a:ext cx="4144018" cy="34602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9194BA-0B4D-3544-A6B8-B12E8DC930DF}"/>
              </a:ext>
            </a:extLst>
          </p:cNvPr>
          <p:cNvCxnSpPr/>
          <p:nvPr/>
        </p:nvCxnSpPr>
        <p:spPr>
          <a:xfrm>
            <a:off x="4866640" y="1727200"/>
            <a:ext cx="0" cy="4724400"/>
          </a:xfrm>
          <a:prstGeom prst="line">
            <a:avLst/>
          </a:prstGeom>
          <a:ln>
            <a:solidFill>
              <a:srgbClr val="FF5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964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C3FD0C-5EEE-C54D-925D-0069186B6FC4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Which type of citizens’ budget represents a modern and solid government?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600DB-A60C-6445-896E-4A58B26D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616" y="1984685"/>
            <a:ext cx="3325738" cy="4215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EBA1D9-FF7B-5F4A-8226-7FB1A8C8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82" y="1951187"/>
            <a:ext cx="3934733" cy="400257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9194BA-0B4D-3544-A6B8-B12E8DC930DF}"/>
              </a:ext>
            </a:extLst>
          </p:cNvPr>
          <p:cNvCxnSpPr/>
          <p:nvPr/>
        </p:nvCxnSpPr>
        <p:spPr>
          <a:xfrm>
            <a:off x="4724400" y="1727200"/>
            <a:ext cx="0" cy="4724400"/>
          </a:xfrm>
          <a:prstGeom prst="line">
            <a:avLst/>
          </a:prstGeom>
          <a:ln>
            <a:solidFill>
              <a:srgbClr val="FF5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30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152" y="2095607"/>
            <a:ext cx="4491294" cy="2797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PROFESIONAL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TRANSPARENCY PORTALS,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WITH GRAPHIC DESIGN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THAT </a:t>
            </a:r>
            <a:r>
              <a:rPr lang="en-US" sz="3200" b="1" dirty="0">
                <a:solidFill>
                  <a:schemeClr val="bg1"/>
                </a:solidFill>
              </a:rPr>
              <a:t>DON’T GENERATE</a:t>
            </a:r>
          </a:p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</a:rPr>
              <a:t>SUSPICION</a:t>
            </a:r>
            <a:r>
              <a:rPr lang="en-US" sz="3200" dirty="0">
                <a:solidFill>
                  <a:schemeClr val="bg1"/>
                </a:solidFill>
              </a:rPr>
              <a:t> ON THE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NUMBERS</a:t>
            </a:r>
          </a:p>
          <a:p>
            <a:pPr algn="ctr">
              <a:lnSpc>
                <a:spcPts val="3040"/>
              </a:lnSpc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7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42278-909B-BC4A-800B-A2FF5FFF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650"/>
            <a:ext cx="9144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948276" y="2067537"/>
            <a:ext cx="3183051" cy="267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GENERATING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GRAPHIC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DESIGN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IS </a:t>
            </a:r>
            <a:r>
              <a:rPr lang="en-US" sz="4400" b="1" dirty="0">
                <a:solidFill>
                  <a:schemeClr val="bg1"/>
                </a:solidFill>
              </a:rPr>
              <a:t>NOT</a:t>
            </a:r>
            <a:r>
              <a:rPr lang="en-US" sz="4400" dirty="0">
                <a:solidFill>
                  <a:schemeClr val="bg1"/>
                </a:solidFill>
              </a:rPr>
              <a:t> TO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CITIZENIZE</a:t>
            </a:r>
          </a:p>
        </p:txBody>
      </p:sp>
    </p:spTree>
    <p:extLst>
      <p:ext uri="{BB962C8B-B14F-4D97-AF65-F5344CB8AC3E}">
        <p14:creationId xmlns:p14="http://schemas.microsoft.com/office/powerpoint/2010/main" val="797110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2E5D8-15CD-884E-A9DB-DD70FAC81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499"/>
            <a:ext cx="9144000" cy="55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76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5551F-E725-9F48-AA3D-11A8C6BB0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350"/>
            <a:ext cx="9144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3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2D889-B3A8-E242-8611-710C7603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588"/>
            <a:ext cx="9144000" cy="55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99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5256E-049B-1B40-B618-9F9A277C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608"/>
            <a:ext cx="9144000" cy="55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0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6A83A-EA7E-344E-A6FF-248FF4D29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" b="57081"/>
          <a:stretch/>
        </p:blipFill>
        <p:spPr>
          <a:xfrm>
            <a:off x="108543" y="0"/>
            <a:ext cx="9035457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7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C4DAD-8407-074B-81B7-7E262C78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9"/>
            <a:ext cx="9144000" cy="55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43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RESPECT THE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INSTITUTIONAL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IDENTITY</a:t>
            </a:r>
          </a:p>
        </p:txBody>
      </p:sp>
    </p:spTree>
    <p:extLst>
      <p:ext uri="{BB962C8B-B14F-4D97-AF65-F5344CB8AC3E}">
        <p14:creationId xmlns:p14="http://schemas.microsoft.com/office/powerpoint/2010/main" val="2005113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4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4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338741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7E71B-6108-EF4F-8842-8BD150C5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30" y="2828105"/>
            <a:ext cx="3976507" cy="12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3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F6D6A1-0A5B-394C-9216-B77C1830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4" b="61690"/>
          <a:stretch/>
        </p:blipFill>
        <p:spPr>
          <a:xfrm>
            <a:off x="4075903" y="779170"/>
            <a:ext cx="5068097" cy="5262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CD792-0F6F-C641-B0A8-CC0D99F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2" y="3054032"/>
            <a:ext cx="2359473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8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983124" y="1938748"/>
            <a:ext cx="3113352" cy="3184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ORDER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=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351523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1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18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499017" y="2327192"/>
            <a:ext cx="4081567" cy="2158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dirty="0">
                <a:solidFill>
                  <a:schemeClr val="bg1"/>
                </a:solidFill>
              </a:rPr>
              <a:t>LISTEN TO THE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23137554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33973" y="2327192"/>
            <a:ext cx="4411657" cy="2158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dirty="0">
                <a:solidFill>
                  <a:schemeClr val="bg1"/>
                </a:solidFill>
              </a:rPr>
              <a:t>INTERNAL USERS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21330762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870820" y="2607300"/>
            <a:ext cx="3337965" cy="1643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INTERNAL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COMMUNICATION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FOR EXTERNAL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718144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8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00309" y="2327192"/>
            <a:ext cx="4478983" cy="2158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dirty="0">
                <a:solidFill>
                  <a:schemeClr val="bg1"/>
                </a:solidFill>
              </a:rPr>
              <a:t>EXTERNAL USERS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408711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2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8696B-7C4A-4C48-9FE9-96A7FD0A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74" y="0"/>
            <a:ext cx="539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363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70EBC90-A871-1440-BBB1-3BF8FC1EEEDD}"/>
              </a:ext>
            </a:extLst>
          </p:cNvPr>
          <p:cNvSpPr/>
          <p:nvPr/>
        </p:nvSpPr>
        <p:spPr>
          <a:xfrm flipH="1">
            <a:off x="6113720" y="6181262"/>
            <a:ext cx="3030279" cy="67673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CD09B-FEB8-B648-B9D4-804A53CB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727200"/>
            <a:ext cx="65278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014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799D8-8B08-024B-94E1-8A39F4D76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2450"/>
            <a:ext cx="65532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7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Social media insights of the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45F82-716C-1348-8FDE-55956C68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9" y="2341010"/>
            <a:ext cx="6601522" cy="2859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D30E8-5DD5-3844-B058-AC47728C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632" y="2341010"/>
            <a:ext cx="2910950" cy="28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97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Chats with the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544C3-2A38-D643-B28A-AB22C9372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68" y="1751204"/>
            <a:ext cx="7021464" cy="41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49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Attending users’ comments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E7004-5284-BE4B-A2FD-233502DE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904" y="1761893"/>
            <a:ext cx="3554192" cy="45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1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Consultations, surveys and polls for the users</a:t>
            </a: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27CF1A93-09C1-0B46-9A96-7141C1A64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9" r="18579" b="3685"/>
          <a:stretch/>
        </p:blipFill>
        <p:spPr>
          <a:xfrm>
            <a:off x="257895" y="2251059"/>
            <a:ext cx="4900527" cy="3179585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605C86EC-B4FA-DA4C-8C73-25D2DF412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1" t="6179" r="38600" b="16118"/>
          <a:stretch/>
        </p:blipFill>
        <p:spPr>
          <a:xfrm>
            <a:off x="5326380" y="1704649"/>
            <a:ext cx="3559725" cy="45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88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Webinars with the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EEA30-6B72-7745-B931-4B92A8B0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868" y="2034606"/>
            <a:ext cx="7028263" cy="41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341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Attending users’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8ABEE-DEB0-144F-A948-37E65619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07" y="1873988"/>
            <a:ext cx="5809785" cy="42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14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C4174-6FB0-F246-92E7-000B757B5916}"/>
              </a:ext>
            </a:extLst>
          </p:cNvPr>
          <p:cNvSpPr/>
          <p:nvPr/>
        </p:nvSpPr>
        <p:spPr>
          <a:xfrm>
            <a:off x="1000185" y="691347"/>
            <a:ext cx="7143630" cy="8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Creating events/forums for the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BBF55-23E2-9D41-B743-CEC6E66C6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43" y="1795346"/>
            <a:ext cx="7452314" cy="41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4697607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4240011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98824648"/>
              </p:ext>
            </p:extLst>
          </p:nvPr>
        </p:nvGraphicFramePr>
        <p:xfrm>
          <a:off x="447870" y="1017036"/>
          <a:ext cx="8238930" cy="5346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E622FC-D0E4-4112-AB57-AEB47D6BE6FC}"/>
              </a:ext>
            </a:extLst>
          </p:cNvPr>
          <p:cNvSpPr txBox="1"/>
          <p:nvPr/>
        </p:nvSpPr>
        <p:spPr>
          <a:xfrm>
            <a:off x="1824135" y="213898"/>
            <a:ext cx="549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Focalization</a:t>
            </a:r>
            <a:endParaRPr lang="en-US" sz="28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384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You never know…</a:t>
            </a:r>
          </a:p>
        </p:txBody>
      </p:sp>
    </p:spTree>
    <p:extLst>
      <p:ext uri="{BB962C8B-B14F-4D97-AF65-F5344CB8AC3E}">
        <p14:creationId xmlns:p14="http://schemas.microsoft.com/office/powerpoint/2010/main" val="8991543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426234"/>
            <a:ext cx="6190797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PLAIN LANGUAGE</a:t>
            </a:r>
          </a:p>
        </p:txBody>
      </p:sp>
    </p:spTree>
    <p:extLst>
      <p:ext uri="{BB962C8B-B14F-4D97-AF65-F5344CB8AC3E}">
        <p14:creationId xmlns:p14="http://schemas.microsoft.com/office/powerpoint/2010/main" val="17312905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87132" y="890445"/>
            <a:ext cx="5769735" cy="487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5000"/>
                </a:solidFill>
              </a:rPr>
              <a:t>To talk about</a:t>
            </a:r>
          </a:p>
          <a:p>
            <a:pPr algn="ctr"/>
            <a:r>
              <a:rPr lang="en-US" sz="4800" dirty="0">
                <a:solidFill>
                  <a:srgbClr val="FF5000"/>
                </a:solidFill>
              </a:rPr>
              <a:t>_ _ _ _ _ _ ,</a:t>
            </a:r>
          </a:p>
          <a:p>
            <a:pPr algn="ctr"/>
            <a:endParaRPr lang="en-US" sz="4800" dirty="0">
              <a:solidFill>
                <a:srgbClr val="FF5000"/>
              </a:solidFill>
            </a:endParaRPr>
          </a:p>
          <a:p>
            <a:pPr algn="ctr"/>
            <a:r>
              <a:rPr lang="en-US" sz="4800" dirty="0">
                <a:solidFill>
                  <a:srgbClr val="FF5000"/>
                </a:solidFill>
              </a:rPr>
              <a:t>we have to stop talking about</a:t>
            </a:r>
          </a:p>
          <a:p>
            <a:pPr algn="ctr"/>
            <a:r>
              <a:rPr lang="en-US" sz="4800" dirty="0">
                <a:solidFill>
                  <a:srgbClr val="FF5000"/>
                </a:solidFill>
              </a:rPr>
              <a:t>_ _ _ _ _ _</a:t>
            </a:r>
          </a:p>
        </p:txBody>
      </p:sp>
    </p:spTree>
    <p:extLst>
      <p:ext uri="{BB962C8B-B14F-4D97-AF65-F5344CB8AC3E}">
        <p14:creationId xmlns:p14="http://schemas.microsoft.com/office/powerpoint/2010/main" val="22838679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830455" y="2243611"/>
            <a:ext cx="3418693" cy="2431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Budget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stories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8377994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FAAD55-1E9D-DD45-90E2-DE7F57CC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69" y="1574364"/>
            <a:ext cx="4931858" cy="4592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Infrastructure budget example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4D8D7-31E2-9441-9DF1-1D19DD68B17C}"/>
              </a:ext>
            </a:extLst>
          </p:cNvPr>
          <p:cNvSpPr txBox="1"/>
          <p:nvPr/>
        </p:nvSpPr>
        <p:spPr>
          <a:xfrm>
            <a:off x="2219685" y="1836252"/>
            <a:ext cx="3799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Did you know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that the #Seoul subway lines cover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 total of 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331.5 km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76C4C-CDC3-7449-ACF2-19FB1DFC2408}"/>
              </a:ext>
            </a:extLst>
          </p:cNvPr>
          <p:cNvSpPr txBox="1"/>
          <p:nvPr/>
        </p:nvSpPr>
        <p:spPr>
          <a:xfrm>
            <a:off x="3270291" y="4806300"/>
            <a:ext cx="379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sz="1800" dirty="0"/>
              <a:t>How much will be invested in 2020?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9C842-6249-CA44-8E34-D7593C7F94B4}"/>
              </a:ext>
            </a:extLst>
          </p:cNvPr>
          <p:cNvSpPr txBox="1"/>
          <p:nvPr/>
        </p:nvSpPr>
        <p:spPr>
          <a:xfrm>
            <a:off x="2985510" y="5163544"/>
            <a:ext cx="379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algn="r"/>
            <a:r>
              <a:rPr lang="en-US" sz="3600" dirty="0"/>
              <a:t>Find out!</a:t>
            </a:r>
          </a:p>
        </p:txBody>
      </p:sp>
    </p:spTree>
    <p:extLst>
      <p:ext uri="{BB962C8B-B14F-4D97-AF65-F5344CB8AC3E}">
        <p14:creationId xmlns:p14="http://schemas.microsoft.com/office/powerpoint/2010/main" val="28959531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Annual budget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F7A13D-C1E0-5848-B57E-40C3DA49C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561" y="1876109"/>
            <a:ext cx="3384877" cy="4074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C5CA2-AB09-C647-AE7B-186078F901F6}"/>
              </a:ext>
            </a:extLst>
          </p:cNvPr>
          <p:cNvSpPr txBox="1"/>
          <p:nvPr/>
        </p:nvSpPr>
        <p:spPr>
          <a:xfrm>
            <a:off x="2775019" y="1684573"/>
            <a:ext cx="366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EB6869"/>
                </a:highlight>
              </a:rPr>
              <a:t>2020 budget in 8 points</a:t>
            </a:r>
            <a:endParaRPr lang="en-US" dirty="0">
              <a:solidFill>
                <a:schemeClr val="bg1"/>
              </a:solidFill>
              <a:highlight>
                <a:srgbClr val="EB686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02039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Health budget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908C7-DD30-B548-A8CC-DA3906FEF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62"/>
          <a:stretch/>
        </p:blipFill>
        <p:spPr>
          <a:xfrm>
            <a:off x="2627271" y="2853957"/>
            <a:ext cx="3825053" cy="2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71604B-D0BA-1D43-80B7-E194E8C34BE6}"/>
              </a:ext>
            </a:extLst>
          </p:cNvPr>
          <p:cNvSpPr txBox="1"/>
          <p:nvPr/>
        </p:nvSpPr>
        <p:spPr>
          <a:xfrm>
            <a:off x="2672080" y="1776739"/>
            <a:ext cx="3667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In what year was it necessary to buy more vaccines</a:t>
            </a:r>
          </a:p>
          <a:p>
            <a:r>
              <a:rPr lang="en-US" sz="2800" dirty="0">
                <a:solidFill>
                  <a:schemeClr val="bg1"/>
                </a:solidFill>
                <a:highlight>
                  <a:srgbClr val="800080"/>
                </a:highlight>
              </a:rPr>
              <a:t>2017, 2018 or 2019?</a:t>
            </a:r>
            <a:endParaRPr 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A0D32-2CD7-EC40-BF03-30B3571FDDC8}"/>
              </a:ext>
            </a:extLst>
          </p:cNvPr>
          <p:cNvSpPr txBox="1"/>
          <p:nvPr/>
        </p:nvSpPr>
        <p:spPr>
          <a:xfrm>
            <a:off x="2672080" y="5239822"/>
            <a:ext cx="379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algn="r"/>
            <a:r>
              <a:rPr lang="en-US" sz="1800" dirty="0">
                <a:highlight>
                  <a:srgbClr val="800080"/>
                </a:highlight>
              </a:rPr>
              <a:t>FIND IT OUT!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4BC1C-56CB-284E-A84A-1AFC45F30ED0}"/>
              </a:ext>
            </a:extLst>
          </p:cNvPr>
          <p:cNvSpPr txBox="1"/>
          <p:nvPr/>
        </p:nvSpPr>
        <p:spPr>
          <a:xfrm>
            <a:off x="2672080" y="5554782"/>
            <a:ext cx="379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algn="r"/>
            <a:r>
              <a:rPr lang="en-US" sz="1800" dirty="0">
                <a:highlight>
                  <a:srgbClr val="800080"/>
                </a:highlight>
              </a:rPr>
              <a:t>#</a:t>
            </a:r>
            <a:r>
              <a:rPr lang="en-US" sz="1800" dirty="0" err="1">
                <a:highlight>
                  <a:srgbClr val="800080"/>
                </a:highlight>
              </a:rPr>
              <a:t>OpenContracting</a:t>
            </a:r>
            <a:endParaRPr lang="en-US" sz="1800" dirty="0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117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8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830455" y="2243611"/>
            <a:ext cx="3418693" cy="2431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Budget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formats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6095460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86611-F879-7243-B9D5-068959FABF81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Digital animation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E241D-BE26-D14C-88FC-9406936B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381"/>
            <a:ext cx="9144000" cy="43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63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86611-F879-7243-B9D5-068959FABF81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Static visualization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0EE7F-C772-5842-A47E-772C5D5DE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38" y="1540405"/>
            <a:ext cx="6370320" cy="43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23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986611-F879-7243-B9D5-068959FABF81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Infographic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14BF0-E394-7A42-B2F0-70E80942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432560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33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86611-F879-7243-B9D5-068959FABF81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Short video explanations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34E21-C77E-CF43-B1F2-5E708EA1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438" y="1989030"/>
            <a:ext cx="6014720" cy="34618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217C7C-5D0E-B741-8F34-7CEF630226EA}"/>
              </a:ext>
            </a:extLst>
          </p:cNvPr>
          <p:cNvSpPr/>
          <p:nvPr/>
        </p:nvSpPr>
        <p:spPr>
          <a:xfrm>
            <a:off x="1080675" y="1989030"/>
            <a:ext cx="6868160" cy="63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revenue, how it is calculated and collected?</a:t>
            </a:r>
          </a:p>
          <a:p>
            <a:pPr algn="ctr"/>
            <a:r>
              <a:rPr lang="en-US" sz="2000" dirty="0">
                <a:solidFill>
                  <a:srgbClr val="EA1D76"/>
                </a:solidFill>
              </a:rPr>
              <a:t>Find out in 60 seconds!</a:t>
            </a:r>
          </a:p>
        </p:txBody>
      </p:sp>
    </p:spTree>
    <p:extLst>
      <p:ext uri="{BB962C8B-B14F-4D97-AF65-F5344CB8AC3E}">
        <p14:creationId xmlns:p14="http://schemas.microsoft.com/office/powerpoint/2010/main" val="18228275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986611-F879-7243-B9D5-068959FABF81}"/>
              </a:ext>
            </a:extLst>
          </p:cNvPr>
          <p:cNvSpPr/>
          <p:nvPr/>
        </p:nvSpPr>
        <p:spPr>
          <a:xfrm>
            <a:off x="1654931" y="563119"/>
            <a:ext cx="5769735" cy="7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5000"/>
                </a:solidFill>
              </a:rPr>
              <a:t>Booklets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64D89-B531-494E-AF61-E6412172E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316" y="1625600"/>
            <a:ext cx="4017530" cy="395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06C5CF-ECA3-2C4C-995D-9F7CBCA1C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99" y="1625600"/>
            <a:ext cx="3104210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5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Only text?</a:t>
            </a:r>
          </a:p>
        </p:txBody>
      </p:sp>
    </p:spTree>
    <p:extLst>
      <p:ext uri="{BB962C8B-B14F-4D97-AF65-F5344CB8AC3E}">
        <p14:creationId xmlns:p14="http://schemas.microsoft.com/office/powerpoint/2010/main" val="13757008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95657" y="1656685"/>
            <a:ext cx="4288290" cy="4203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We live in a</a:t>
            </a:r>
          </a:p>
          <a:p>
            <a:pPr algn="ctr"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</a:rPr>
              <a:t>VISUAL SOCIETY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where photo,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video, illustration,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etc. overtake</a:t>
            </a:r>
          </a:p>
          <a:p>
            <a:pPr algn="ctr"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</a:rPr>
              <a:t>speed transmission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over text</a:t>
            </a:r>
          </a:p>
          <a:p>
            <a:pPr algn="ctr">
              <a:lnSpc>
                <a:spcPts val="4000"/>
              </a:lnSpc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9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45579" y="1528720"/>
            <a:ext cx="4388445" cy="4395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Research has shown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that the brain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processes graphics</a:t>
            </a:r>
          </a:p>
          <a:p>
            <a:pPr algn="ctr">
              <a:lnSpc>
                <a:spcPts val="12000"/>
              </a:lnSpc>
            </a:pPr>
            <a:r>
              <a:rPr lang="en-US" sz="11500" dirty="0">
                <a:solidFill>
                  <a:schemeClr val="bg1"/>
                </a:solidFill>
              </a:rPr>
              <a:t>60,000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times faster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than text</a:t>
            </a:r>
          </a:p>
          <a:p>
            <a:pPr algn="ctr">
              <a:lnSpc>
                <a:spcPts val="4000"/>
              </a:lnSpc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37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11?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402B3EA-9250-6542-A5AA-EBB77202D37D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4350D2-6788-7E48-9A03-F9EBD976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2B9649-73E8-874F-B33A-FECE2278ABE7}"/>
              </a:ext>
            </a:extLst>
          </p:cNvPr>
          <p:cNvSpPr txBox="1"/>
          <p:nvPr/>
        </p:nvSpPr>
        <p:spPr>
          <a:xfrm>
            <a:off x="669935" y="1130623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8 MAIN TAKEAWAYs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B25C4-1119-AE46-8B99-286A8074EB5B}"/>
              </a:ext>
            </a:extLst>
          </p:cNvPr>
          <p:cNvSpPr txBox="1"/>
          <p:nvPr/>
        </p:nvSpPr>
        <p:spPr>
          <a:xfrm>
            <a:off x="669935" y="2336685"/>
            <a:ext cx="78945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Putting numbers in graphic designs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is not translating them in plain language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Publishing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non disaggregated information is wasting it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Do not copy,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but seek to be inspired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format speaks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volumes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Respect YOUR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institution’s identity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(Institutional Identity)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Listen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the users’ demand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Test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everything constantly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Plain language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as communication policy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AD39B-6C68-2B43-9411-522DEFBF2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40" y="504819"/>
            <a:ext cx="1905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86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4438</TotalTime>
  <Words>907</Words>
  <Application>Microsoft Macintosh PowerPoint</Application>
  <PresentationFormat>On-screen Show (4:3)</PresentationFormat>
  <Paragraphs>343</Paragraphs>
  <Slides>109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tarick gracida</cp:lastModifiedBy>
  <cp:revision>267</cp:revision>
  <dcterms:created xsi:type="dcterms:W3CDTF">2018-03-21T21:07:40Z</dcterms:created>
  <dcterms:modified xsi:type="dcterms:W3CDTF">2019-03-13T15:25:20Z</dcterms:modified>
</cp:coreProperties>
</file>