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5143500" cx="9144000"/>
  <p:notesSz cx="6858000" cy="9144000"/>
  <p:embeddedFontLst>
    <p:embeddedFont>
      <p:font typeface="Lato"/>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Lato-italic.fntdata"/><Relationship Id="rId10" Type="http://schemas.openxmlformats.org/officeDocument/2006/relationships/font" Target="fonts/Lato-bold.fntdata"/><Relationship Id="rId12" Type="http://schemas.openxmlformats.org/officeDocument/2006/relationships/font" Target="fonts/Lato-boldItalic.fntdata"/><Relationship Id="rId9" Type="http://schemas.openxmlformats.org/officeDocument/2006/relationships/font" Target="fonts/Lato-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35230db73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5230db73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43f6fa963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3f6fa963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3f6fa963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3f6fa963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3f6fa963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3f6fa963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4"/>
          <p:cNvSpPr/>
          <p:nvPr/>
        </p:nvSpPr>
        <p:spPr>
          <a:xfrm>
            <a:off x="94675" y="0"/>
            <a:ext cx="97200" cy="5143500"/>
          </a:xfrm>
          <a:prstGeom prst="rect">
            <a:avLst/>
          </a:prstGeom>
          <a:solidFill>
            <a:srgbClr val="61B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png" id="21" name="Google Shape;21;p4"/>
          <p:cNvPicPr preferRelativeResize="0"/>
          <p:nvPr/>
        </p:nvPicPr>
        <p:blipFill>
          <a:blip r:embed="rId2">
            <a:alphaModFix/>
          </a:blip>
          <a:stretch>
            <a:fillRect/>
          </a:stretch>
        </p:blipFill>
        <p:spPr>
          <a:xfrm>
            <a:off x="7901800" y="4240150"/>
            <a:ext cx="840125" cy="903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openspending.org/" TargetMode="External"/><Relationship Id="rId4" Type="http://schemas.openxmlformats.org/officeDocument/2006/relationships/hyperlink" Target="http://spendingstories.org/" TargetMode="External"/><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Lato"/>
              <a:buChar char="●"/>
            </a:pPr>
            <a:r>
              <a:rPr lang="en-GB">
                <a:latin typeface="Lato"/>
                <a:ea typeface="Lato"/>
                <a:cs typeface="Lato"/>
                <a:sym typeface="Lato"/>
              </a:rPr>
              <a:t>Support from GIFT has tremendously helped Open Knowledge International’s work in developing both </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GB">
                <a:latin typeface="Lato"/>
                <a:ea typeface="Lato"/>
                <a:cs typeface="Lato"/>
                <a:sym typeface="Lato"/>
              </a:rPr>
              <a:t>the [Open] Fiscal Data Package specification</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GB">
                <a:latin typeface="Lato"/>
                <a:ea typeface="Lato"/>
                <a:cs typeface="Lato"/>
                <a:sym typeface="Lato"/>
              </a:rPr>
              <a:t>the OpenSpending platform</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GB">
                <a:latin typeface="Lato"/>
                <a:ea typeface="Lato"/>
                <a:cs typeface="Lato"/>
                <a:sym typeface="Lato"/>
              </a:rPr>
              <a:t>GIFT has brought Open Knowledge International in contact with many government representatives globally</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GB">
                <a:latin typeface="Lato"/>
                <a:ea typeface="Lato"/>
                <a:cs typeface="Lato"/>
                <a:sym typeface="Lato"/>
              </a:rPr>
              <a:t>GIFT has helped greatly in providing more visibility for OFDP and OpenSpending to governments around the world </a:t>
            </a:r>
            <a:endParaRPr>
              <a:latin typeface="Lato"/>
              <a:ea typeface="Lato"/>
              <a:cs typeface="Lato"/>
              <a:sym typeface="Lato"/>
            </a:endParaRPr>
          </a:p>
        </p:txBody>
      </p:sp>
      <p:sp>
        <p:nvSpPr>
          <p:cNvPr id="57" name="Google Shape;57;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Font typeface="Lato"/>
              <a:buAutoNum type="arabicPeriod"/>
            </a:pPr>
            <a:r>
              <a:rPr lang="en-GB">
                <a:latin typeface="Lato"/>
                <a:ea typeface="Lato"/>
                <a:cs typeface="Lato"/>
                <a:sym typeface="Lato"/>
              </a:rPr>
              <a:t>Open Knowledge International and GIFT </a:t>
            </a:r>
            <a:endParaRPr>
              <a:latin typeface="Lato"/>
              <a:ea typeface="Lato"/>
              <a:cs typeface="Lato"/>
              <a:sym typeface="Lato"/>
            </a:endParaRPr>
          </a:p>
        </p:txBody>
      </p:sp>
      <p:sp>
        <p:nvSpPr>
          <p:cNvPr id="58" name="Google Shape;58;p13"/>
          <p:cNvSpPr txBox="1"/>
          <p:nvPr/>
        </p:nvSpPr>
        <p:spPr>
          <a:xfrm>
            <a:off x="258025" y="4632150"/>
            <a:ext cx="4291500" cy="3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100"/>
              <a:t>Sander van der Waal - sander.vanderwaal@okfn.org</a:t>
            </a:r>
            <a:endParaRPr i="1"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idx="1" type="body"/>
          </p:nvPr>
        </p:nvSpPr>
        <p:spPr>
          <a:xfrm>
            <a:off x="311700" y="712925"/>
            <a:ext cx="85206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Font typeface="Lato"/>
              <a:buChar char="●"/>
            </a:pPr>
            <a:r>
              <a:rPr lang="en-GB" sz="1700">
                <a:latin typeface="Lato"/>
                <a:ea typeface="Lato"/>
                <a:cs typeface="Lato"/>
                <a:sym typeface="Lato"/>
              </a:rPr>
              <a:t>From ‘Where does my money go’ in 2009, to an OpenSpending Packager and OpenSpending Viewer to be used by anyone in 2018, and integrated into sites such as OffenerHaushalt in Germany and Transparencia Presupuestaria in Mexico</a:t>
            </a:r>
            <a:endParaRPr sz="1700">
              <a:latin typeface="Lato"/>
              <a:ea typeface="Lato"/>
              <a:cs typeface="Lato"/>
              <a:sym typeface="Lato"/>
            </a:endParaRPr>
          </a:p>
        </p:txBody>
      </p:sp>
      <p:sp>
        <p:nvSpPr>
          <p:cNvPr id="64" name="Google Shape;64;p14"/>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ato"/>
                <a:ea typeface="Lato"/>
                <a:cs typeface="Lato"/>
                <a:sym typeface="Lato"/>
              </a:rPr>
              <a:t>2. Reaching out to the public with technology</a:t>
            </a:r>
            <a:endParaRPr>
              <a:latin typeface="Lato"/>
              <a:ea typeface="Lato"/>
              <a:cs typeface="Lato"/>
              <a:sym typeface="Lato"/>
            </a:endParaRPr>
          </a:p>
        </p:txBody>
      </p:sp>
      <p:pic>
        <p:nvPicPr>
          <p:cNvPr id="65" name="Google Shape;65;p14"/>
          <p:cNvPicPr preferRelativeResize="0"/>
          <p:nvPr/>
        </p:nvPicPr>
        <p:blipFill>
          <a:blip r:embed="rId3">
            <a:alphaModFix/>
          </a:blip>
          <a:stretch>
            <a:fillRect/>
          </a:stretch>
        </p:blipFill>
        <p:spPr>
          <a:xfrm>
            <a:off x="189650" y="2185468"/>
            <a:ext cx="1913475" cy="1649425"/>
          </a:xfrm>
          <a:prstGeom prst="rect">
            <a:avLst/>
          </a:prstGeom>
          <a:noFill/>
          <a:ln>
            <a:noFill/>
          </a:ln>
        </p:spPr>
      </p:pic>
      <p:pic>
        <p:nvPicPr>
          <p:cNvPr id="66" name="Google Shape;66;p14"/>
          <p:cNvPicPr preferRelativeResize="0"/>
          <p:nvPr/>
        </p:nvPicPr>
        <p:blipFill>
          <a:blip r:embed="rId4">
            <a:alphaModFix/>
          </a:blip>
          <a:stretch>
            <a:fillRect/>
          </a:stretch>
        </p:blipFill>
        <p:spPr>
          <a:xfrm>
            <a:off x="1649428" y="2475725"/>
            <a:ext cx="5047901" cy="2839450"/>
          </a:xfrm>
          <a:prstGeom prst="rect">
            <a:avLst/>
          </a:prstGeom>
          <a:noFill/>
          <a:ln>
            <a:noFill/>
          </a:ln>
        </p:spPr>
      </p:pic>
      <p:pic>
        <p:nvPicPr>
          <p:cNvPr id="67" name="Google Shape;67;p14"/>
          <p:cNvPicPr preferRelativeResize="0"/>
          <p:nvPr/>
        </p:nvPicPr>
        <p:blipFill>
          <a:blip r:embed="rId5">
            <a:alphaModFix/>
          </a:blip>
          <a:stretch>
            <a:fillRect/>
          </a:stretch>
        </p:blipFill>
        <p:spPr>
          <a:xfrm>
            <a:off x="3283150" y="1942275"/>
            <a:ext cx="5364451" cy="3017501"/>
          </a:xfrm>
          <a:prstGeom prst="rect">
            <a:avLst/>
          </a:prstGeom>
          <a:noFill/>
          <a:ln>
            <a:noFill/>
          </a:ln>
        </p:spPr>
      </p:pic>
      <p:pic>
        <p:nvPicPr>
          <p:cNvPr id="68" name="Google Shape;68;p14"/>
          <p:cNvPicPr preferRelativeResize="0"/>
          <p:nvPr/>
        </p:nvPicPr>
        <p:blipFill>
          <a:blip r:embed="rId6">
            <a:alphaModFix/>
          </a:blip>
          <a:stretch>
            <a:fillRect/>
          </a:stretch>
        </p:blipFill>
        <p:spPr>
          <a:xfrm>
            <a:off x="5337550" y="2967225"/>
            <a:ext cx="3868925" cy="2176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idx="1" type="body"/>
          </p:nvPr>
        </p:nvSpPr>
        <p:spPr>
          <a:xfrm>
            <a:off x="311700" y="1152475"/>
            <a:ext cx="42222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Lato"/>
              <a:buChar char="●"/>
            </a:pPr>
            <a:r>
              <a:rPr lang="en-GB">
                <a:latin typeface="Lato"/>
                <a:ea typeface="Lato"/>
                <a:cs typeface="Lato"/>
                <a:sym typeface="Lato"/>
              </a:rPr>
              <a:t>Our approach has been to make numbers more visual by developing and building on visualisations - see </a:t>
            </a:r>
            <a:r>
              <a:rPr lang="en-GB" u="sng">
                <a:solidFill>
                  <a:schemeClr val="hlink"/>
                </a:solidFill>
                <a:latin typeface="Lato"/>
                <a:ea typeface="Lato"/>
                <a:cs typeface="Lato"/>
                <a:sym typeface="Lato"/>
                <a:hlinkClick r:id="rId3"/>
              </a:rPr>
              <a:t>openspending.org</a:t>
            </a:r>
            <a:r>
              <a:rPr lang="en-GB">
                <a:latin typeface="Lato"/>
                <a:ea typeface="Lato"/>
                <a:cs typeface="Lato"/>
                <a:sym typeface="Lato"/>
              </a:rPr>
              <a:t> </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GB">
                <a:latin typeface="Lato"/>
                <a:ea typeface="Lato"/>
                <a:cs typeface="Lato"/>
                <a:sym typeface="Lato"/>
              </a:rPr>
              <a:t>Another valuable approach is telling stories with budget data. OKI has worked a lot with data journalists, but another initiative worth sharing was </a:t>
            </a:r>
            <a:r>
              <a:rPr lang="en-GB" u="sng">
                <a:solidFill>
                  <a:schemeClr val="hlink"/>
                </a:solidFill>
                <a:latin typeface="Lato"/>
                <a:ea typeface="Lato"/>
                <a:cs typeface="Lato"/>
                <a:sym typeface="Lato"/>
                <a:hlinkClick r:id="rId4"/>
              </a:rPr>
              <a:t>Spending Stories</a:t>
            </a:r>
            <a:r>
              <a:rPr lang="en-GB">
                <a:latin typeface="Lato"/>
                <a:ea typeface="Lato"/>
                <a:cs typeface="Lato"/>
                <a:sym typeface="Lato"/>
              </a:rPr>
              <a:t> </a:t>
            </a:r>
            <a:endParaRPr>
              <a:latin typeface="Lato"/>
              <a:ea typeface="Lato"/>
              <a:cs typeface="Lato"/>
              <a:sym typeface="Lato"/>
            </a:endParaRPr>
          </a:p>
          <a:p>
            <a:pPr indent="0" lvl="0" marL="457200" rtl="0" algn="l">
              <a:spcBef>
                <a:spcPts val="1600"/>
              </a:spcBef>
              <a:spcAft>
                <a:spcPts val="1600"/>
              </a:spcAft>
              <a:buNone/>
            </a:pPr>
            <a:r>
              <a:t/>
            </a:r>
            <a:endParaRPr>
              <a:latin typeface="Lato"/>
              <a:ea typeface="Lato"/>
              <a:cs typeface="Lato"/>
              <a:sym typeface="Lato"/>
            </a:endParaRPr>
          </a:p>
        </p:txBody>
      </p:sp>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ato"/>
                <a:ea typeface="Lato"/>
                <a:cs typeface="Lato"/>
                <a:sym typeface="Lato"/>
              </a:rPr>
              <a:t>3. Motivating citizens on budgets</a:t>
            </a:r>
            <a:endParaRPr>
              <a:latin typeface="Lato"/>
              <a:ea typeface="Lato"/>
              <a:cs typeface="Lato"/>
              <a:sym typeface="Lato"/>
            </a:endParaRPr>
          </a:p>
        </p:txBody>
      </p:sp>
      <p:pic>
        <p:nvPicPr>
          <p:cNvPr id="75" name="Google Shape;75;p15"/>
          <p:cNvPicPr preferRelativeResize="0"/>
          <p:nvPr/>
        </p:nvPicPr>
        <p:blipFill>
          <a:blip r:embed="rId5">
            <a:alphaModFix/>
          </a:blip>
          <a:stretch>
            <a:fillRect/>
          </a:stretch>
        </p:blipFill>
        <p:spPr>
          <a:xfrm>
            <a:off x="4686300" y="1170125"/>
            <a:ext cx="4305302" cy="3229923"/>
          </a:xfrm>
          <a:prstGeom prst="rect">
            <a:avLst/>
          </a:prstGeom>
          <a:noFill/>
          <a:ln>
            <a:noFill/>
          </a:ln>
        </p:spPr>
      </p:pic>
      <p:sp>
        <p:nvSpPr>
          <p:cNvPr id="76" name="Google Shape;76;p15"/>
          <p:cNvSpPr txBox="1"/>
          <p:nvPr/>
        </p:nvSpPr>
        <p:spPr>
          <a:xfrm>
            <a:off x="258025" y="4632150"/>
            <a:ext cx="4291500" cy="3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100"/>
              <a:t>Sander van der Waal - sander.vanderwaal@okfn.org</a:t>
            </a:r>
            <a:endParaRPr i="1"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We pledge to not just work with national governments to get more budget and spending data published on OpenSpending.org, or with the Open Fiscal Data Package</a:t>
            </a:r>
            <a:endParaRPr>
              <a:latin typeface="Lato"/>
              <a:ea typeface="Lato"/>
              <a:cs typeface="Lato"/>
              <a:sym typeface="Lato"/>
            </a:endParaRPr>
          </a:p>
          <a:p>
            <a:pPr indent="0" lvl="0" marL="0" rtl="0" algn="ctr">
              <a:spcBef>
                <a:spcPts val="1600"/>
              </a:spcBef>
              <a:spcAft>
                <a:spcPts val="0"/>
              </a:spcAft>
              <a:buNone/>
            </a:pPr>
            <a:r>
              <a:rPr lang="en-GB">
                <a:latin typeface="Lato"/>
                <a:ea typeface="Lato"/>
                <a:cs typeface="Lato"/>
                <a:sym typeface="Lato"/>
              </a:rPr>
              <a:t>But also…</a:t>
            </a:r>
            <a:endParaRPr>
              <a:latin typeface="Lato"/>
              <a:ea typeface="Lato"/>
              <a:cs typeface="Lato"/>
              <a:sym typeface="Lato"/>
            </a:endParaRPr>
          </a:p>
          <a:p>
            <a:pPr indent="0" lvl="0" marL="0" rtl="0" algn="ctr">
              <a:spcBef>
                <a:spcPts val="1600"/>
              </a:spcBef>
              <a:spcAft>
                <a:spcPts val="1600"/>
              </a:spcAft>
              <a:buNone/>
            </a:pPr>
            <a:r>
              <a:rPr lang="en-GB">
                <a:latin typeface="Lato"/>
                <a:ea typeface="Lato"/>
                <a:cs typeface="Lato"/>
                <a:sym typeface="Lato"/>
              </a:rPr>
              <a:t>That we work more with Civil Society Organisations who have a need for that data. Doing more to bring supply and demand together.</a:t>
            </a:r>
            <a:endParaRPr>
              <a:latin typeface="Lato"/>
              <a:ea typeface="Lato"/>
              <a:cs typeface="Lato"/>
              <a:sym typeface="Lato"/>
            </a:endParaRPr>
          </a:p>
        </p:txBody>
      </p:sp>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ato"/>
                <a:ea typeface="Lato"/>
                <a:cs typeface="Lato"/>
                <a:sym typeface="Lato"/>
              </a:rPr>
              <a:t>4. Open Knowledge International’s gift to GIFT</a:t>
            </a:r>
            <a:endParaRPr>
              <a:latin typeface="Lato"/>
              <a:ea typeface="Lato"/>
              <a:cs typeface="Lato"/>
              <a:sym typeface="Lato"/>
            </a:endParaRPr>
          </a:p>
        </p:txBody>
      </p:sp>
      <p:sp>
        <p:nvSpPr>
          <p:cNvPr id="83" name="Google Shape;83;p16"/>
          <p:cNvSpPr txBox="1"/>
          <p:nvPr/>
        </p:nvSpPr>
        <p:spPr>
          <a:xfrm>
            <a:off x="258025" y="4632150"/>
            <a:ext cx="4291500" cy="3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100"/>
              <a:t>Sander van der Waal - sander.vanderwaal@okfn.org</a:t>
            </a:r>
            <a:endParaRPr i="1" sz="11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