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sldIdLst>
    <p:sldId id="256" r:id="rId2"/>
    <p:sldId id="483" r:id="rId3"/>
    <p:sldId id="484" r:id="rId4"/>
    <p:sldId id="485" r:id="rId5"/>
    <p:sldId id="486" r:id="rId6"/>
    <p:sldId id="489" r:id="rId7"/>
    <p:sldId id="482" r:id="rId8"/>
    <p:sldId id="490" r:id="rId9"/>
    <p:sldId id="491" r:id="rId10"/>
    <p:sldId id="492" r:id="rId11"/>
    <p:sldId id="493" r:id="rId12"/>
    <p:sldId id="494" r:id="rId13"/>
    <p:sldId id="498" r:id="rId14"/>
    <p:sldId id="499" r:id="rId15"/>
    <p:sldId id="497" r:id="rId16"/>
    <p:sldId id="502" r:id="rId17"/>
    <p:sldId id="503" r:id="rId18"/>
    <p:sldId id="501" r:id="rId19"/>
    <p:sldId id="504" r:id="rId20"/>
    <p:sldId id="495" r:id="rId21"/>
    <p:sldId id="505" r:id="rId22"/>
    <p:sldId id="507" r:id="rId23"/>
    <p:sldId id="506" r:id="rId24"/>
    <p:sldId id="510" r:id="rId25"/>
    <p:sldId id="508" r:id="rId26"/>
    <p:sldId id="438" r:id="rId27"/>
    <p:sldId id="511" r:id="rId28"/>
    <p:sldId id="496" r:id="rId29"/>
    <p:sldId id="512" r:id="rId30"/>
    <p:sldId id="513" r:id="rId31"/>
    <p:sldId id="514" r:id="rId32"/>
    <p:sldId id="516" r:id="rId33"/>
    <p:sldId id="517" r:id="rId34"/>
    <p:sldId id="518" r:id="rId35"/>
    <p:sldId id="538" r:id="rId36"/>
    <p:sldId id="519" r:id="rId37"/>
    <p:sldId id="520" r:id="rId38"/>
    <p:sldId id="521" r:id="rId39"/>
    <p:sldId id="522" r:id="rId40"/>
    <p:sldId id="523" r:id="rId41"/>
    <p:sldId id="525" r:id="rId42"/>
    <p:sldId id="526" r:id="rId43"/>
    <p:sldId id="527" r:id="rId44"/>
    <p:sldId id="528" r:id="rId45"/>
    <p:sldId id="515" r:id="rId46"/>
    <p:sldId id="529" r:id="rId47"/>
    <p:sldId id="530" r:id="rId48"/>
    <p:sldId id="531" r:id="rId49"/>
    <p:sldId id="532" r:id="rId50"/>
    <p:sldId id="533" r:id="rId51"/>
    <p:sldId id="534" r:id="rId52"/>
    <p:sldId id="535" r:id="rId53"/>
    <p:sldId id="536" r:id="rId54"/>
    <p:sldId id="537" r:id="rId55"/>
    <p:sldId id="28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00"/>
    <a:srgbClr val="FC5000"/>
    <a:srgbClr val="EA1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5"/>
    <p:restoredTop sz="90297"/>
  </p:normalViewPr>
  <p:slideViewPr>
    <p:cSldViewPr snapToGrid="0" snapToObjects="1">
      <p:cViewPr varScale="1">
        <p:scale>
          <a:sx n="114" d="100"/>
          <a:sy n="11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149C7-CE96-3D4B-A44A-401C2B62881C}" type="datetimeFigureOut">
              <a:rPr lang="en-US" smtClean="0"/>
              <a:t>5/22/18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CD7FB-7B8C-A848-A82C-4BA25016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9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90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34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88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8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24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52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5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70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53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9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1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71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17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00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61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14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20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63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8CAD-4AE8-FE45-8493-73AA585B2C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26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2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28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78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805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34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91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29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3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59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682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548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0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1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634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17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98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598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132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801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510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519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912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432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7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194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934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241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73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823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626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5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3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77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6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4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2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7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6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5/22/18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4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5/22/18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5/22/18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5/22/18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5/22/18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2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5/22/18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1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D5985-FE3A-2A42-AED0-BD75D7CA0CA8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8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DB45576-2F9B-1E4D-95A4-AF6B539683E2}"/>
              </a:ext>
            </a:extLst>
          </p:cNvPr>
          <p:cNvSpPr/>
          <p:nvPr/>
        </p:nvSpPr>
        <p:spPr>
          <a:xfrm>
            <a:off x="0" y="-30480"/>
            <a:ext cx="9144000" cy="6233160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3160">
                <a:moveTo>
                  <a:pt x="0" y="0"/>
                </a:moveTo>
                <a:lnTo>
                  <a:pt x="9144000" y="15240"/>
                </a:lnTo>
                <a:lnTo>
                  <a:pt x="9144000" y="5836920"/>
                </a:lnTo>
                <a:lnTo>
                  <a:pt x="0" y="62331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DA20EB-4496-FD41-A85A-ECC85890C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B4F1D8-A64D-C343-A116-62B09662D103}"/>
              </a:ext>
            </a:extLst>
          </p:cNvPr>
          <p:cNvSpPr txBox="1"/>
          <p:nvPr/>
        </p:nvSpPr>
        <p:spPr>
          <a:xfrm>
            <a:off x="407935" y="880404"/>
            <a:ext cx="786322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Social Media Tips </a:t>
            </a: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- do's and don’ts</a:t>
            </a:r>
          </a:p>
          <a:p>
            <a:endParaRPr lang="en-NZ" sz="16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NZ" sz="16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MX" b="1" i="1" dirty="0">
                <a:solidFill>
                  <a:schemeClr val="bg1"/>
                </a:solidFill>
              </a:rPr>
              <a:t>Digital tools, Information Technologies and Citizen Engagement</a:t>
            </a:r>
          </a:p>
          <a:p>
            <a:r>
              <a:rPr lang="en-NZ" sz="1600" i="1" dirty="0">
                <a:solidFill>
                  <a:schemeClr val="bg1"/>
                </a:solidFill>
                <a:latin typeface="Arial"/>
                <a:cs typeface="Arial"/>
              </a:rPr>
              <a:t>Zagreb, Croatia, May 23, 2018</a:t>
            </a:r>
          </a:p>
          <a:p>
            <a:endParaRPr lang="en-NZ" sz="1600" i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NZ" sz="1600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NZ" dirty="0">
                <a:solidFill>
                  <a:schemeClr val="bg1"/>
                </a:solidFill>
                <a:latin typeface="Arial"/>
                <a:cs typeface="Arial"/>
              </a:rPr>
              <a:t>Tarick Gracida</a:t>
            </a:r>
          </a:p>
          <a:p>
            <a:r>
              <a:rPr lang="en-NZ" sz="1600" dirty="0">
                <a:solidFill>
                  <a:schemeClr val="bg1"/>
                </a:solidFill>
                <a:latin typeface="Arial"/>
                <a:cs typeface="Arial"/>
              </a:rPr>
              <a:t>GIFT Communications &amp; Technology Coordinator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8F4140-A12B-3943-8CA5-C9D74C606439}"/>
              </a:ext>
            </a:extLst>
          </p:cNvPr>
          <p:cNvSpPr txBox="1"/>
          <p:nvPr/>
        </p:nvSpPr>
        <p:spPr>
          <a:xfrm>
            <a:off x="368029" y="497596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97059-3790-A04F-A6CA-092CB8E0F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300" y="3065433"/>
            <a:ext cx="2239402" cy="23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5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825189" y="1561166"/>
            <a:ext cx="6311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FC5000"/>
                </a:solidFill>
              </a:rPr>
              <a:t>Make a Social Media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B7985-2752-E641-90DE-8538DD041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89" y="2787804"/>
            <a:ext cx="2975756" cy="30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7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825189" y="2520174"/>
            <a:ext cx="6311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FC5000"/>
                </a:solidFill>
              </a:rPr>
              <a:t>What do you need</a:t>
            </a:r>
          </a:p>
          <a:p>
            <a:pPr lvl="0">
              <a:defRPr/>
            </a:pPr>
            <a:r>
              <a:rPr lang="en-US" sz="4400" b="1" dirty="0">
                <a:solidFill>
                  <a:srgbClr val="FC5000"/>
                </a:solidFill>
              </a:rPr>
              <a:t>IN 3 STEPS</a:t>
            </a:r>
          </a:p>
        </p:txBody>
      </p:sp>
    </p:spTree>
    <p:extLst>
      <p:ext uri="{BB962C8B-B14F-4D97-AF65-F5344CB8AC3E}">
        <p14:creationId xmlns:p14="http://schemas.microsoft.com/office/powerpoint/2010/main" val="388599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2146929" y="2686397"/>
            <a:ext cx="3938258" cy="1796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620"/>
              </a:lnSpc>
            </a:pPr>
            <a:r>
              <a:rPr lang="en-US" sz="6600" dirty="0">
                <a:solidFill>
                  <a:schemeClr val="bg1"/>
                </a:solidFill>
              </a:rPr>
              <a:t>Order your</a:t>
            </a:r>
          </a:p>
          <a:p>
            <a:pPr>
              <a:lnSpc>
                <a:spcPts val="6620"/>
              </a:lnSpc>
            </a:pPr>
            <a:r>
              <a:rPr lang="en-US" sz="6600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9F188-FEBD-0948-A2A0-C9D3179A31A2}"/>
              </a:ext>
            </a:extLst>
          </p:cNvPr>
          <p:cNvSpPr txBox="1"/>
          <p:nvPr/>
        </p:nvSpPr>
        <p:spPr>
          <a:xfrm>
            <a:off x="6077400" y="1521329"/>
            <a:ext cx="173797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9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990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825189" y="2520174"/>
            <a:ext cx="6311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FC5000"/>
                </a:solidFill>
              </a:rPr>
              <a:t>And why is this an important step?</a:t>
            </a:r>
            <a:endParaRPr lang="en-US" sz="4400" b="1" dirty="0">
              <a:solidFill>
                <a:srgbClr val="FC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825189" y="2520174"/>
            <a:ext cx="6311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FC5000"/>
                </a:solidFill>
              </a:rPr>
              <a:t>Simple!</a:t>
            </a:r>
            <a:endParaRPr lang="en-US" sz="4400" b="1" dirty="0">
              <a:solidFill>
                <a:srgbClr val="FC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41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3402671" y="1677242"/>
            <a:ext cx="5296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you don’t order your contents, the people in charge of your social media channels will be just picking pieces of your work, randomly…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D8E2B-37A2-A549-9A40-8C02C1208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71" y="685800"/>
            <a:ext cx="2768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3402671" y="1677242"/>
            <a:ext cx="5296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they won’t understand the big picture of your goals and neither the big picture of your work.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D8E2B-37A2-A549-9A40-8C02C1208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71" y="685800"/>
            <a:ext cx="2768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1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4259766" y="1677242"/>
            <a:ext cx="4439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C5000"/>
                </a:solidFill>
              </a:rPr>
              <a:t>…and your Social Media Plan won’t work as you expect it</a:t>
            </a:r>
          </a:p>
        </p:txBody>
      </p:sp>
    </p:spTree>
    <p:extLst>
      <p:ext uri="{BB962C8B-B14F-4D97-AF65-F5344CB8AC3E}">
        <p14:creationId xmlns:p14="http://schemas.microsoft.com/office/powerpoint/2010/main" val="1012245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825188" y="2152184"/>
            <a:ext cx="70029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>
                <a:solidFill>
                  <a:srgbClr val="FC5000"/>
                </a:solidFill>
              </a:rPr>
              <a:t>Remember…</a:t>
            </a:r>
          </a:p>
          <a:p>
            <a:pPr lvl="0">
              <a:defRPr/>
            </a:pPr>
            <a:r>
              <a:rPr lang="en-US" sz="3200" dirty="0">
                <a:solidFill>
                  <a:srgbClr val="FC5000"/>
                </a:solidFill>
              </a:rPr>
              <a:t>Good internal communication for good external communication</a:t>
            </a:r>
            <a:endParaRPr lang="en-US" sz="3200" b="1" dirty="0">
              <a:solidFill>
                <a:srgbClr val="FC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4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1048214" y="2607250"/>
            <a:ext cx="6311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Institutional information</a:t>
            </a:r>
          </a:p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Budget income information</a:t>
            </a:r>
          </a:p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Budget spending information</a:t>
            </a:r>
          </a:p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 information</a:t>
            </a:r>
          </a:p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Open data information</a:t>
            </a:r>
          </a:p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Budget explanations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2D8D8-2341-0841-80F1-0D1B955BB7C9}"/>
              </a:ext>
            </a:extLst>
          </p:cNvPr>
          <p:cNvSpPr/>
          <p:nvPr/>
        </p:nvSpPr>
        <p:spPr>
          <a:xfrm>
            <a:off x="1048214" y="1769652"/>
            <a:ext cx="1822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C5000"/>
                </a:solidFill>
              </a:rPr>
              <a:t>Maybe…</a:t>
            </a:r>
            <a:endParaRPr lang="en-US" sz="2800" b="1" dirty="0">
              <a:solidFill>
                <a:srgbClr val="FC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9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2400657" y="2179048"/>
            <a:ext cx="4278287" cy="2677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980"/>
              </a:lnSpc>
            </a:pPr>
            <a:r>
              <a:rPr lang="en-US" sz="4400" dirty="0">
                <a:solidFill>
                  <a:schemeClr val="bg1"/>
                </a:solidFill>
              </a:rPr>
              <a:t>Nowadays people</a:t>
            </a:r>
          </a:p>
          <a:p>
            <a:pPr algn="ctr">
              <a:lnSpc>
                <a:spcPts val="3980"/>
              </a:lnSpc>
            </a:pPr>
            <a:r>
              <a:rPr lang="en-US" sz="4400" dirty="0">
                <a:solidFill>
                  <a:schemeClr val="bg1"/>
                </a:solidFill>
              </a:rPr>
              <a:t>are really busy</a:t>
            </a:r>
          </a:p>
          <a:p>
            <a:pPr algn="ctr">
              <a:lnSpc>
                <a:spcPts val="3980"/>
              </a:lnSpc>
            </a:pPr>
            <a:r>
              <a:rPr lang="en-US" sz="4400" dirty="0">
                <a:solidFill>
                  <a:schemeClr val="bg1"/>
                </a:solidFill>
              </a:rPr>
              <a:t>and not only that,</a:t>
            </a:r>
          </a:p>
          <a:p>
            <a:pPr algn="ctr">
              <a:lnSpc>
                <a:spcPts val="3980"/>
              </a:lnSpc>
            </a:pPr>
            <a:r>
              <a:rPr lang="en-US" sz="4400" dirty="0">
                <a:solidFill>
                  <a:schemeClr val="bg1"/>
                </a:solidFill>
              </a:rPr>
              <a:t>we are losing</a:t>
            </a:r>
          </a:p>
          <a:p>
            <a:pPr algn="ctr">
              <a:lnSpc>
                <a:spcPts val="3980"/>
              </a:lnSpc>
            </a:pPr>
            <a:r>
              <a:rPr lang="en-US" sz="4400" dirty="0">
                <a:solidFill>
                  <a:schemeClr val="bg1"/>
                </a:solidFill>
              </a:rPr>
              <a:t>the patience</a:t>
            </a:r>
          </a:p>
        </p:txBody>
      </p:sp>
    </p:spTree>
    <p:extLst>
      <p:ext uri="{BB962C8B-B14F-4D97-AF65-F5344CB8AC3E}">
        <p14:creationId xmlns:p14="http://schemas.microsoft.com/office/powerpoint/2010/main" val="3634744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2146929" y="2686397"/>
            <a:ext cx="4234621" cy="1796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620"/>
              </a:lnSpc>
            </a:pPr>
            <a:r>
              <a:rPr lang="en-US" sz="6600" dirty="0">
                <a:solidFill>
                  <a:schemeClr val="bg1"/>
                </a:solidFill>
              </a:rPr>
              <a:t>Find/Create</a:t>
            </a:r>
          </a:p>
          <a:p>
            <a:pPr>
              <a:lnSpc>
                <a:spcPts val="6620"/>
              </a:lnSpc>
            </a:pPr>
            <a:r>
              <a:rPr lang="en-US" sz="6600" dirty="0">
                <a:solidFill>
                  <a:schemeClr val="bg1"/>
                </a:solidFill>
              </a:rPr>
              <a:t>audience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9F188-FEBD-0948-A2A0-C9D3179A31A2}"/>
              </a:ext>
            </a:extLst>
          </p:cNvPr>
          <p:cNvSpPr txBox="1"/>
          <p:nvPr/>
        </p:nvSpPr>
        <p:spPr>
          <a:xfrm>
            <a:off x="6077400" y="1521329"/>
            <a:ext cx="173797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9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00606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2977377" y="1677242"/>
            <a:ext cx="5721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knowing what types of information your organization has, you will have a clearer panorama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DDF7-DCBF-274E-BE7D-57F0B6E6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8" y="4148173"/>
            <a:ext cx="3200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2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791737" y="863203"/>
            <a:ext cx="7907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But, it is not only to capture your audience by budget experts, academy, press,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etc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DDF7-DCBF-274E-BE7D-57F0B6E6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8" y="4148173"/>
            <a:ext cx="3200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53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791737" y="863203"/>
            <a:ext cx="7907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to really know what of this information could be interesting for the people, depending on their different ages, interests, lives, needs,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DDF7-DCBF-274E-BE7D-57F0B6E6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8" y="4148173"/>
            <a:ext cx="3200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78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791737" y="863203"/>
            <a:ext cx="7907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to really know what of this information could be interesting for the people, depending on their different ages, interests, lives, needs,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DDF7-DCBF-274E-BE7D-57F0B6E6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8" y="4148173"/>
            <a:ext cx="3200400" cy="218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129484-35F6-B946-8E5E-4006CD8E97EC}"/>
              </a:ext>
            </a:extLst>
          </p:cNvPr>
          <p:cNvCxnSpPr/>
          <p:nvPr/>
        </p:nvCxnSpPr>
        <p:spPr>
          <a:xfrm>
            <a:off x="1851102" y="1572322"/>
            <a:ext cx="17507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950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791737" y="863203"/>
            <a:ext cx="7907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to really know what of this information could be </a:t>
            </a:r>
            <a:r>
              <a:rPr lang="en-US" sz="2800" dirty="0">
                <a:solidFill>
                  <a:srgbClr val="FF5000"/>
                </a:solidFill>
              </a:rPr>
              <a:t>helpful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the people, depending on their</a:t>
            </a:r>
          </a:p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different ages, interests, lives, needs,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DDF7-DCBF-274E-BE7D-57F0B6E6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8" y="4148173"/>
            <a:ext cx="3200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94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A70EBC90-A871-1440-BBB1-3BF8FC1EEEDD}"/>
              </a:ext>
            </a:extLst>
          </p:cNvPr>
          <p:cNvSpPr/>
          <p:nvPr/>
        </p:nvSpPr>
        <p:spPr>
          <a:xfrm flipH="1">
            <a:off x="6113720" y="6181262"/>
            <a:ext cx="3030279" cy="67673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8696B-7C4A-4C48-9FE9-96A7FD0A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148" y="0"/>
            <a:ext cx="539885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9CF261-E5F2-6D43-BD9C-1B7877FE04A2}"/>
              </a:ext>
            </a:extLst>
          </p:cNvPr>
          <p:cNvSpPr/>
          <p:nvPr/>
        </p:nvSpPr>
        <p:spPr>
          <a:xfrm>
            <a:off x="412595" y="2171096"/>
            <a:ext cx="2632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C5000"/>
                </a:solidFill>
              </a:rPr>
              <a:t>A lot of data!</a:t>
            </a:r>
            <a:endParaRPr lang="en-US" sz="2800" b="1" dirty="0">
              <a:solidFill>
                <a:srgbClr val="FC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79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825188" y="2152184"/>
            <a:ext cx="70029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>
                <a:solidFill>
                  <a:srgbClr val="FC5000"/>
                </a:solidFill>
              </a:rPr>
              <a:t>Remember…</a:t>
            </a:r>
          </a:p>
          <a:p>
            <a:pPr lvl="0">
              <a:defRPr/>
            </a:pPr>
            <a:r>
              <a:rPr lang="en-US" sz="3200" dirty="0">
                <a:solidFill>
                  <a:srgbClr val="FC5000"/>
                </a:solidFill>
              </a:rPr>
              <a:t>Different contents for different audiences but always in plain language!</a:t>
            </a:r>
            <a:endParaRPr lang="en-US" sz="3200" b="1" dirty="0">
              <a:solidFill>
                <a:srgbClr val="FC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12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2146929" y="2686397"/>
            <a:ext cx="4473982" cy="1796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620"/>
              </a:lnSpc>
            </a:pPr>
            <a:r>
              <a:rPr lang="en-US" sz="6600" dirty="0">
                <a:solidFill>
                  <a:schemeClr val="bg1"/>
                </a:solidFill>
              </a:rPr>
              <a:t>Choose your</a:t>
            </a:r>
          </a:p>
          <a:p>
            <a:pPr>
              <a:lnSpc>
                <a:spcPts val="6620"/>
              </a:lnSpc>
            </a:pPr>
            <a:r>
              <a:rPr lang="en-US" sz="6600" dirty="0">
                <a:solidFill>
                  <a:schemeClr val="bg1"/>
                </a:solidFill>
              </a:rPr>
              <a:t>channels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9F188-FEBD-0948-A2A0-C9D3179A31A2}"/>
              </a:ext>
            </a:extLst>
          </p:cNvPr>
          <p:cNvSpPr txBox="1"/>
          <p:nvPr/>
        </p:nvSpPr>
        <p:spPr>
          <a:xfrm>
            <a:off x="6077400" y="1521329"/>
            <a:ext cx="173797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9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95839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1694985" y="863203"/>
            <a:ext cx="7004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all this data, types of contents, types of audiences, analytics, you can determine which are the social media channels that you need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91D18F-1A9A-2240-8449-ECF8D11A3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89" y="2787804"/>
            <a:ext cx="2975756" cy="3077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76FA86-0A6D-6E46-88F7-A1BDE3EB2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67" y="3706304"/>
            <a:ext cx="2458535" cy="269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0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27447F-E873-5B40-A12A-1C64D970B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062" y="1524160"/>
            <a:ext cx="5404626" cy="37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60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1124286" y="2743198"/>
            <a:ext cx="700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dirty="0">
                <a:solidFill>
                  <a:srgbClr val="FC5000"/>
                </a:solidFill>
              </a:rPr>
              <a:t>ALERT!!!</a:t>
            </a:r>
            <a:endParaRPr lang="en-US" sz="4400" b="1" dirty="0">
              <a:solidFill>
                <a:srgbClr val="FC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89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2496582" y="3043236"/>
            <a:ext cx="4086440" cy="1025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620"/>
              </a:lnSpc>
            </a:pPr>
            <a:r>
              <a:rPr lang="en-US" sz="8800" dirty="0">
                <a:solidFill>
                  <a:schemeClr val="bg1"/>
                </a:solidFill>
              </a:rPr>
              <a:t>The Do’s</a:t>
            </a:r>
          </a:p>
        </p:txBody>
      </p:sp>
    </p:spTree>
    <p:extLst>
      <p:ext uri="{BB962C8B-B14F-4D97-AF65-F5344CB8AC3E}">
        <p14:creationId xmlns:p14="http://schemas.microsoft.com/office/powerpoint/2010/main" val="346833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2955074"/>
            <a:ext cx="809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proper TEAM!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Do’s</a:t>
            </a:r>
          </a:p>
        </p:txBody>
      </p:sp>
    </p:spTree>
    <p:extLst>
      <p:ext uri="{BB962C8B-B14F-4D97-AF65-F5344CB8AC3E}">
        <p14:creationId xmlns:p14="http://schemas.microsoft.com/office/powerpoint/2010/main" val="689467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2887679"/>
            <a:ext cx="8097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PARTNERSHIPS!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Think in collaborative contents, for example…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Do’s</a:t>
            </a:r>
          </a:p>
        </p:txBody>
      </p:sp>
    </p:spTree>
    <p:extLst>
      <p:ext uri="{BB962C8B-B14F-4D97-AF65-F5344CB8AC3E}">
        <p14:creationId xmlns:p14="http://schemas.microsoft.com/office/powerpoint/2010/main" val="2583357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Do’s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2626F-7C60-FB43-8854-1E266A24F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49" y="1837340"/>
            <a:ext cx="5078761" cy="2856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885215-32F3-8447-A942-4B9133D9E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391" y="4894864"/>
            <a:ext cx="2221692" cy="1216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C4EF38-BCCC-1A4F-BB9E-265A170FA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49" y="4894864"/>
            <a:ext cx="2017117" cy="12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0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Do’s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931594-BEA3-804E-84DE-F46C174B5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909" y="342013"/>
            <a:ext cx="5031503" cy="62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30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REVIEW and re review your analytics.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Try to follow up the interests of your audiences in order to always launch trendy contents.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Do’s</a:t>
            </a:r>
          </a:p>
        </p:txBody>
      </p:sp>
    </p:spTree>
    <p:extLst>
      <p:ext uri="{BB962C8B-B14F-4D97-AF65-F5344CB8AC3E}">
        <p14:creationId xmlns:p14="http://schemas.microsoft.com/office/powerpoint/2010/main" val="2485392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Spreadsheet.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MAP your influencers, best followers, etc. by interests, topics, ages, etc.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Do’s</a:t>
            </a:r>
          </a:p>
        </p:txBody>
      </p:sp>
    </p:spTree>
    <p:extLst>
      <p:ext uri="{BB962C8B-B14F-4D97-AF65-F5344CB8AC3E}">
        <p14:creationId xmlns:p14="http://schemas.microsoft.com/office/powerpoint/2010/main" val="828552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INBOX, share posts by inbox to organizations with the same topic interests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Do’s</a:t>
            </a:r>
          </a:p>
        </p:txBody>
      </p:sp>
    </p:spTree>
    <p:extLst>
      <p:ext uri="{BB962C8B-B14F-4D97-AF65-F5344CB8AC3E}">
        <p14:creationId xmlns:p14="http://schemas.microsoft.com/office/powerpoint/2010/main" val="3132234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SYNTHESIZE the information, nowadays people patience is really small.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always leave a link to the full content.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Do’s</a:t>
            </a:r>
          </a:p>
        </p:txBody>
      </p:sp>
    </p:spTree>
    <p:extLst>
      <p:ext uri="{BB962C8B-B14F-4D97-AF65-F5344CB8AC3E}">
        <p14:creationId xmlns:p14="http://schemas.microsoft.com/office/powerpoint/2010/main" val="399330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2965071" y="1576883"/>
            <a:ext cx="573413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in that understanding, we are still</a:t>
            </a:r>
          </a:p>
          <a:p>
            <a:pPr algn="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WAITING and HOPING</a:t>
            </a:r>
          </a:p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that if we publish budget data</a:t>
            </a:r>
          </a:p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 are going to come...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B9AA1-EBC8-D148-AD7F-00DABCA99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92" y="3806455"/>
            <a:ext cx="1358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21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CITIZEN social media channels?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Do’s</a:t>
            </a:r>
          </a:p>
        </p:txBody>
      </p:sp>
    </p:spTree>
    <p:extLst>
      <p:ext uri="{BB962C8B-B14F-4D97-AF65-F5344CB8AC3E}">
        <p14:creationId xmlns:p14="http://schemas.microsoft.com/office/powerpoint/2010/main" val="1606656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Do’s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380F7-8062-D048-B030-07D943507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05" y="2338005"/>
            <a:ext cx="3938374" cy="2640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5FEA22-5829-5D45-BBBD-D45423EC8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281" y="2338005"/>
            <a:ext cx="3862924" cy="2640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7D890C-58B7-DE4D-B427-824745A79FF4}"/>
              </a:ext>
            </a:extLst>
          </p:cNvPr>
          <p:cNvSpPr txBox="1"/>
          <p:nvPr/>
        </p:nvSpPr>
        <p:spPr>
          <a:xfrm>
            <a:off x="1490049" y="5139240"/>
            <a:ext cx="1688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5000"/>
                </a:solidFill>
              </a:rPr>
              <a:t>Ministry of Finance tweet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911F7-80C0-4F4E-8B31-6B55D0CE73C5}"/>
              </a:ext>
            </a:extLst>
          </p:cNvPr>
          <p:cNvSpPr txBox="1"/>
          <p:nvPr/>
        </p:nvSpPr>
        <p:spPr>
          <a:xfrm>
            <a:off x="5661516" y="5139240"/>
            <a:ext cx="2212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5000"/>
                </a:solidFill>
              </a:rPr>
              <a:t>Citizen social media channel tweet</a:t>
            </a:r>
          </a:p>
        </p:txBody>
      </p:sp>
    </p:spTree>
    <p:extLst>
      <p:ext uri="{BB962C8B-B14F-4D97-AF65-F5344CB8AC3E}">
        <p14:creationId xmlns:p14="http://schemas.microsoft.com/office/powerpoint/2010/main" val="1458148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 your contents, don’t be afraid of trying new visuals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Do’s</a:t>
            </a:r>
          </a:p>
        </p:txBody>
      </p:sp>
    </p:spTree>
    <p:extLst>
      <p:ext uri="{BB962C8B-B14F-4D97-AF65-F5344CB8AC3E}">
        <p14:creationId xmlns:p14="http://schemas.microsoft.com/office/powerpoint/2010/main" val="2236347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RECYCLE, it’s ok to reuse valuable contents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Do’s</a:t>
            </a:r>
          </a:p>
        </p:txBody>
      </p:sp>
    </p:spTree>
    <p:extLst>
      <p:ext uri="{BB962C8B-B14F-4D97-AF65-F5344CB8AC3E}">
        <p14:creationId xmlns:p14="http://schemas.microsoft.com/office/powerpoint/2010/main" val="1769911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Posts that INCLUDE photos, graphics or videos generally receive more interactions! But don't use boring stock images.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Do’s</a:t>
            </a:r>
          </a:p>
        </p:txBody>
      </p:sp>
    </p:spTree>
    <p:extLst>
      <p:ext uri="{BB962C8B-B14F-4D97-AF65-F5344CB8AC3E}">
        <p14:creationId xmlns:p14="http://schemas.microsoft.com/office/powerpoint/2010/main" val="3253893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2440958" y="2921040"/>
            <a:ext cx="4197688" cy="97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620"/>
              </a:lnSpc>
            </a:pPr>
            <a:r>
              <a:rPr lang="en-US" sz="7200" dirty="0">
                <a:solidFill>
                  <a:schemeClr val="bg1"/>
                </a:solidFill>
              </a:rPr>
              <a:t>The </a:t>
            </a:r>
            <a:r>
              <a:rPr lang="en-US" sz="7200" dirty="0" err="1">
                <a:solidFill>
                  <a:schemeClr val="bg1"/>
                </a:solidFill>
              </a:rPr>
              <a:t>Dont’s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23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all about TRANSPARENCY, Don’t be fake, don’t buy followers or likes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dirty="0" err="1">
                <a:solidFill>
                  <a:schemeClr val="bg1"/>
                </a:solidFill>
              </a:rPr>
              <a:t>Dont’s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8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Don’t follow back everyone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dirty="0" err="1">
                <a:solidFill>
                  <a:schemeClr val="bg1"/>
                </a:solidFill>
              </a:rPr>
              <a:t>Dont’s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892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Don’t erase people posts, and don’t ignore or delete negative comments Every negative comment is an opportunity for you to turn it into a POSITIVE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dirty="0" err="1">
                <a:solidFill>
                  <a:schemeClr val="bg1"/>
                </a:solidFill>
              </a:rPr>
              <a:t>Dont’s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17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Don’t schedule messages and forget about it.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 aware of users response on the ANALYTICS.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dirty="0" err="1">
                <a:solidFill>
                  <a:schemeClr val="bg1"/>
                </a:solidFill>
              </a:rPr>
              <a:t>Dont’s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2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2995785" y="1677242"/>
            <a:ext cx="57034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need to go for the citizens</a:t>
            </a:r>
          </a:p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instead of waiting for citizens to come</a:t>
            </a:r>
          </a:p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visit our transparency portals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8FAC7-3553-3E4B-8DAD-79BE25EDD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92" y="3806455"/>
            <a:ext cx="1358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84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Don’t post without TAGGING possibly interested accounts.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don’t abuse tagging, never tag the same accounts everyday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dirty="0" err="1">
                <a:solidFill>
                  <a:schemeClr val="bg1"/>
                </a:solidFill>
              </a:rPr>
              <a:t>Dont’s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19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Don’t neglect the business, be aware always of what’s happening on your channels, everyday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dirty="0" err="1">
                <a:solidFill>
                  <a:schemeClr val="bg1"/>
                </a:solidFill>
              </a:rPr>
              <a:t>Dont’s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788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Don’t post just to post, it’s better to post less times a day but with valuable content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dirty="0" err="1">
                <a:solidFill>
                  <a:schemeClr val="bg1"/>
                </a:solidFill>
              </a:rPr>
              <a:t>Dont’s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763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Don't like your own posts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dirty="0" err="1">
                <a:solidFill>
                  <a:schemeClr val="bg1"/>
                </a:solidFill>
              </a:rPr>
              <a:t>Dont’s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048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Don’t use large links and hashtags.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can always shorten the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urls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by using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Bit.ly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dirty="0" err="1">
                <a:solidFill>
                  <a:schemeClr val="bg1"/>
                </a:solidFill>
              </a:rPr>
              <a:t>Dont’s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58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DB45576-2F9B-1E4D-95A4-AF6B539683E2}"/>
              </a:ext>
            </a:extLst>
          </p:cNvPr>
          <p:cNvSpPr/>
          <p:nvPr/>
        </p:nvSpPr>
        <p:spPr>
          <a:xfrm>
            <a:off x="0" y="-30480"/>
            <a:ext cx="9144000" cy="6233160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3160">
                <a:moveTo>
                  <a:pt x="0" y="0"/>
                </a:moveTo>
                <a:lnTo>
                  <a:pt x="9144000" y="15240"/>
                </a:lnTo>
                <a:lnTo>
                  <a:pt x="9144000" y="5836920"/>
                </a:lnTo>
                <a:lnTo>
                  <a:pt x="0" y="62331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DA20EB-4496-FD41-A85A-ECC85890C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B4F1D8-A64D-C343-A116-62B09662D103}"/>
              </a:ext>
            </a:extLst>
          </p:cNvPr>
          <p:cNvSpPr txBox="1"/>
          <p:nvPr/>
        </p:nvSpPr>
        <p:spPr>
          <a:xfrm>
            <a:off x="747294" y="1608772"/>
            <a:ext cx="29632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  <a:latin typeface="Arial"/>
                <a:cs typeface="Arial"/>
              </a:rPr>
              <a:t>Engage</a:t>
            </a:r>
            <a:r>
              <a:rPr lang="es-E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lang="es-E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Arial"/>
                <a:cs typeface="Arial"/>
              </a:rPr>
              <a:t>us</a:t>
            </a:r>
            <a:r>
              <a:rPr lang="es-ES" b="1" dirty="0">
                <a:solidFill>
                  <a:schemeClr val="bg1"/>
                </a:solidFill>
                <a:latin typeface="Arial"/>
                <a:cs typeface="Arial"/>
              </a:rPr>
              <a:t>!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www.fiscaltransparency.net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6634C5-87A8-8F4A-9532-E1F93898C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606" y="2002045"/>
            <a:ext cx="243543" cy="197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0A32E2-1BE0-7A44-8429-F2AD6FA29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300" y="3065433"/>
            <a:ext cx="2239402" cy="23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3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18089-3091-9E4B-A9C5-03AF5091A40F}"/>
              </a:ext>
            </a:extLst>
          </p:cNvPr>
          <p:cNvSpPr txBox="1"/>
          <p:nvPr/>
        </p:nvSpPr>
        <p:spPr>
          <a:xfrm>
            <a:off x="2073420" y="2402072"/>
            <a:ext cx="49327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And that is one of the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main goals of having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SOCIAL media CHANNELS</a:t>
            </a:r>
          </a:p>
        </p:txBody>
      </p:sp>
    </p:spTree>
    <p:extLst>
      <p:ext uri="{BB962C8B-B14F-4D97-AF65-F5344CB8AC3E}">
        <p14:creationId xmlns:p14="http://schemas.microsoft.com/office/powerpoint/2010/main" val="264324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F8268E-6B59-2944-AC48-3D691F33F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1666">
            <a:off x="297064" y="776341"/>
            <a:ext cx="3914115" cy="2377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D9760-AEB4-B148-A643-80B5891AF285}"/>
              </a:ext>
            </a:extLst>
          </p:cNvPr>
          <p:cNvSpPr txBox="1"/>
          <p:nvPr/>
        </p:nvSpPr>
        <p:spPr>
          <a:xfrm rot="20968764">
            <a:off x="2098003" y="1283069"/>
            <a:ext cx="1580754" cy="725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80"/>
              </a:lnSpc>
            </a:pPr>
            <a:r>
              <a:rPr lang="en-US" sz="3600" dirty="0">
                <a:solidFill>
                  <a:srgbClr val="FC5000"/>
                </a:solidFill>
              </a:rPr>
              <a:t>THE 10</a:t>
            </a:r>
          </a:p>
          <a:p>
            <a:pPr>
              <a:lnSpc>
                <a:spcPts val="2380"/>
              </a:lnSpc>
            </a:pPr>
            <a:r>
              <a:rPr lang="en-US" sz="2800" b="1" dirty="0">
                <a:solidFill>
                  <a:srgbClr val="FC5000"/>
                </a:solidFill>
              </a:rPr>
              <a:t>BENEFITS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1371599" y="2921620"/>
            <a:ext cx="63115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</a:t>
            </a:r>
            <a:r>
              <a:rPr lang="en-US" sz="2000" dirty="0">
                <a:solidFill>
                  <a:srgbClr val="FC5000"/>
                </a:solidFill>
              </a:rPr>
              <a:t>online exposure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rgbClr val="FC5000"/>
                </a:solidFill>
              </a:rPr>
              <a:t>Showcase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contents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 to </a:t>
            </a:r>
            <a:r>
              <a:rPr lang="en-US" sz="2000" dirty="0">
                <a:solidFill>
                  <a:srgbClr val="FC5000"/>
                </a:solidFill>
              </a:rPr>
              <a:t>what people say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rgbClr val="FC5000"/>
                </a:solidFill>
              </a:rPr>
              <a:t>Personal touch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users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rgbClr val="FC5000"/>
                </a:solidFill>
              </a:rPr>
              <a:t>Relationship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building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rgbClr val="FC5000"/>
                </a:solidFill>
              </a:rPr>
              <a:t>Worldwide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coverage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rgbClr val="FC5000"/>
                </a:solidFill>
              </a:rPr>
              <a:t>More traffic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your website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rgbClr val="FC5000"/>
                </a:solidFill>
              </a:rPr>
              <a:t>Reinforcement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engagement of users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US" sz="2000" dirty="0">
                <a:solidFill>
                  <a:srgbClr val="FC5000"/>
                </a:solidFill>
              </a:rPr>
              <a:t>more searchable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website and contents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rgbClr val="FC5000"/>
                </a:solidFill>
              </a:rPr>
              <a:t>Minimize cost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promoting your initiative</a:t>
            </a:r>
          </a:p>
        </p:txBody>
      </p:sp>
    </p:spTree>
    <p:extLst>
      <p:ext uri="{BB962C8B-B14F-4D97-AF65-F5344CB8AC3E}">
        <p14:creationId xmlns:p14="http://schemas.microsoft.com/office/powerpoint/2010/main" val="123511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3362-A367-3948-9427-E1581CEF83AA}"/>
              </a:ext>
            </a:extLst>
          </p:cNvPr>
          <p:cNvSpPr txBox="1"/>
          <p:nvPr/>
        </p:nvSpPr>
        <p:spPr>
          <a:xfrm>
            <a:off x="825189" y="2542478"/>
            <a:ext cx="6311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C5000"/>
                </a:solidFill>
              </a:rPr>
              <a:t>What’s first?</a:t>
            </a:r>
          </a:p>
        </p:txBody>
      </p:sp>
    </p:spTree>
    <p:extLst>
      <p:ext uri="{BB962C8B-B14F-4D97-AF65-F5344CB8AC3E}">
        <p14:creationId xmlns:p14="http://schemas.microsoft.com/office/powerpoint/2010/main" val="76205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544FBA-B3A9-D94F-9764-5C0F56536C20}"/>
              </a:ext>
            </a:extLst>
          </p:cNvPr>
          <p:cNvSpPr txBox="1"/>
          <p:nvPr/>
        </p:nvSpPr>
        <p:spPr>
          <a:xfrm>
            <a:off x="825189" y="1561166"/>
            <a:ext cx="6311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FC5000"/>
                </a:solidFill>
              </a:rPr>
              <a:t>Make a plan…</a:t>
            </a:r>
          </a:p>
        </p:txBody>
      </p:sp>
    </p:spTree>
    <p:extLst>
      <p:ext uri="{BB962C8B-B14F-4D97-AF65-F5344CB8AC3E}">
        <p14:creationId xmlns:p14="http://schemas.microsoft.com/office/powerpoint/2010/main" val="107715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3597</TotalTime>
  <Words>838</Words>
  <Application>Microsoft Macintosh PowerPoint</Application>
  <PresentationFormat>On-screen Show (4:3)</PresentationFormat>
  <Paragraphs>188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tarick gracida</dc:creator>
  <cp:lastModifiedBy>tarick gracida</cp:lastModifiedBy>
  <cp:revision>251</cp:revision>
  <dcterms:created xsi:type="dcterms:W3CDTF">2018-03-21T21:07:40Z</dcterms:created>
  <dcterms:modified xsi:type="dcterms:W3CDTF">2018-05-22T10:26:55Z</dcterms:modified>
</cp:coreProperties>
</file>