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56" r:id="rId2"/>
    <p:sldId id="261" r:id="rId3"/>
    <p:sldId id="295" r:id="rId4"/>
    <p:sldId id="296" r:id="rId5"/>
    <p:sldId id="297" r:id="rId6"/>
    <p:sldId id="302" r:id="rId7"/>
    <p:sldId id="298" r:id="rId8"/>
    <p:sldId id="299" r:id="rId9"/>
    <p:sldId id="300" r:id="rId10"/>
    <p:sldId id="301" r:id="rId11"/>
    <p:sldId id="304" r:id="rId12"/>
    <p:sldId id="305" r:id="rId13"/>
    <p:sldId id="308" r:id="rId14"/>
    <p:sldId id="307" r:id="rId15"/>
    <p:sldId id="310" r:id="rId16"/>
    <p:sldId id="309" r:id="rId17"/>
    <p:sldId id="311" r:id="rId18"/>
    <p:sldId id="312" r:id="rId19"/>
    <p:sldId id="313" r:id="rId20"/>
    <p:sldId id="315" r:id="rId21"/>
    <p:sldId id="317" r:id="rId22"/>
    <p:sldId id="314" r:id="rId23"/>
    <p:sldId id="318" r:id="rId24"/>
    <p:sldId id="319" r:id="rId25"/>
    <p:sldId id="321" r:id="rId26"/>
    <p:sldId id="322" r:id="rId27"/>
    <p:sldId id="320" r:id="rId28"/>
    <p:sldId id="386" r:id="rId29"/>
    <p:sldId id="388" r:id="rId30"/>
    <p:sldId id="294" r:id="rId31"/>
    <p:sldId id="387" r:id="rId32"/>
    <p:sldId id="323" r:id="rId33"/>
    <p:sldId id="324" r:id="rId34"/>
    <p:sldId id="325" r:id="rId35"/>
    <p:sldId id="326" r:id="rId36"/>
    <p:sldId id="327" r:id="rId37"/>
    <p:sldId id="329" r:id="rId38"/>
    <p:sldId id="330" r:id="rId39"/>
    <p:sldId id="328" r:id="rId40"/>
    <p:sldId id="337" r:id="rId41"/>
    <p:sldId id="338" r:id="rId42"/>
    <p:sldId id="333" r:id="rId43"/>
    <p:sldId id="339" r:id="rId44"/>
    <p:sldId id="335" r:id="rId45"/>
    <p:sldId id="336" r:id="rId46"/>
    <p:sldId id="340" r:id="rId47"/>
    <p:sldId id="347" r:id="rId48"/>
    <p:sldId id="341" r:id="rId49"/>
    <p:sldId id="345" r:id="rId50"/>
    <p:sldId id="346" r:id="rId51"/>
    <p:sldId id="389" r:id="rId52"/>
    <p:sldId id="344" r:id="rId53"/>
    <p:sldId id="351" r:id="rId54"/>
    <p:sldId id="349" r:id="rId55"/>
    <p:sldId id="350" r:id="rId56"/>
    <p:sldId id="366" r:id="rId57"/>
    <p:sldId id="354" r:id="rId58"/>
    <p:sldId id="353" r:id="rId59"/>
    <p:sldId id="367" r:id="rId60"/>
    <p:sldId id="360" r:id="rId61"/>
    <p:sldId id="356" r:id="rId62"/>
    <p:sldId id="361" r:id="rId63"/>
    <p:sldId id="362" r:id="rId64"/>
    <p:sldId id="359" r:id="rId65"/>
    <p:sldId id="363" r:id="rId66"/>
    <p:sldId id="364" r:id="rId67"/>
    <p:sldId id="365" r:id="rId68"/>
    <p:sldId id="385" r:id="rId69"/>
    <p:sldId id="369" r:id="rId70"/>
    <p:sldId id="368" r:id="rId71"/>
    <p:sldId id="370" r:id="rId72"/>
    <p:sldId id="379" r:id="rId73"/>
    <p:sldId id="380" r:id="rId74"/>
    <p:sldId id="384" r:id="rId75"/>
    <p:sldId id="383" r:id="rId76"/>
    <p:sldId id="28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00"/>
    <a:srgbClr val="FC5000"/>
    <a:srgbClr val="EA1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79201"/>
  </p:normalViewPr>
  <p:slideViewPr>
    <p:cSldViewPr snapToGrid="0" snapToObjects="1">
      <p:cViewPr varScale="1">
        <p:scale>
          <a:sx n="99" d="100"/>
          <a:sy n="99" d="100"/>
        </p:scale>
        <p:origin x="2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149C7-CE96-3D4B-A44A-401C2B62881C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CD7FB-7B8C-A848-A82C-4BA250164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79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2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9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9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3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4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7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30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69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39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3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3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6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8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09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5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50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32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40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3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04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40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1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8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33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0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09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546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3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67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50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97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97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3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50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5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380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17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97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4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0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4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D5985-FE3A-2A42-AED0-BD75D7CA0CA8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407935" y="880404"/>
            <a:ext cx="78632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Plain language as communication policy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How to communicate budget?</a:t>
            </a:r>
            <a:endParaRPr lang="en-NZ" sz="2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s-MX" b="1" i="1" dirty="0">
                <a:solidFill>
                  <a:schemeClr val="bg1"/>
                </a:solidFill>
              </a:rPr>
              <a:t>Digital tools, Information Technologies and Citizen Engagement</a:t>
            </a:r>
          </a:p>
          <a:p>
            <a:r>
              <a:rPr lang="en-NZ" sz="1600" i="1" dirty="0">
                <a:solidFill>
                  <a:schemeClr val="bg1"/>
                </a:solidFill>
                <a:latin typeface="Arial"/>
                <a:cs typeface="Arial"/>
              </a:rPr>
              <a:t>Zagreb, Croatia, May 23, 2018</a:t>
            </a: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Tarick Gracida</a:t>
            </a:r>
          </a:p>
          <a:p>
            <a:r>
              <a:rPr lang="en-NZ" sz="1600" dirty="0">
                <a:solidFill>
                  <a:schemeClr val="bg1"/>
                </a:solidFill>
                <a:latin typeface="Arial"/>
                <a:cs typeface="Arial"/>
              </a:rPr>
              <a:t>GIFT Communications &amp; Technology Coordinator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F4140-A12B-3943-8CA5-C9D74C606439}"/>
              </a:ext>
            </a:extLst>
          </p:cNvPr>
          <p:cNvSpPr txBox="1"/>
          <p:nvPr/>
        </p:nvSpPr>
        <p:spPr>
          <a:xfrm>
            <a:off x="368029" y="497596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1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195730" y="2067537"/>
            <a:ext cx="4688142" cy="318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IT IS </a:t>
            </a:r>
            <a:r>
              <a:rPr lang="en-US" sz="4400" b="1" dirty="0">
                <a:solidFill>
                  <a:schemeClr val="bg1"/>
                </a:solidFill>
              </a:rPr>
              <a:t>NOT ONLY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CREATING FORMS,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BUT CREATING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COMMUNICATIONS</a:t>
            </a:r>
          </a:p>
          <a:p>
            <a:pPr algn="ctr">
              <a:lnSpc>
                <a:spcPts val="4080"/>
              </a:lnSpc>
            </a:pPr>
            <a:endParaRPr lang="en-US" sz="4400" dirty="0">
              <a:solidFill>
                <a:schemeClr val="bg1"/>
              </a:solidFill>
            </a:endParaRPr>
          </a:p>
          <a:p>
            <a:pPr algn="r">
              <a:lnSpc>
                <a:spcPts val="4080"/>
              </a:lnSpc>
            </a:pPr>
            <a:r>
              <a:rPr lang="en-US" sz="2000" dirty="0" err="1">
                <a:solidFill>
                  <a:schemeClr val="bg1"/>
                </a:solidFill>
              </a:rPr>
              <a:t>Frascara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8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HOW</a:t>
            </a:r>
          </a:p>
          <a:p>
            <a:pPr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to communicate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budget?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846024" y="1559560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DISINTEGRATING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846024" y="1559559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I S I N T E G R A T I N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 I  S  I  N  T  E  G  R  A  T  I  N 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  I  S  I  N  T  E  G  R  A  T  I  N  G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AAADA-AD16-7A4C-BBE6-457A32B12045}"/>
              </a:ext>
            </a:extLst>
          </p:cNvPr>
          <p:cNvSpPr txBox="1"/>
          <p:nvPr/>
        </p:nvSpPr>
        <p:spPr>
          <a:xfrm>
            <a:off x="1045361" y="2144335"/>
            <a:ext cx="70532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INFORMATION TO</a:t>
            </a:r>
          </a:p>
          <a:p>
            <a:pPr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MAKE IT DIGESTIBLE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1D7D6A-372B-3C41-95D8-096FEC3A332C}"/>
              </a:ext>
            </a:extLst>
          </p:cNvPr>
          <p:cNvCxnSpPr/>
          <p:nvPr/>
        </p:nvCxnSpPr>
        <p:spPr>
          <a:xfrm>
            <a:off x="6841252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AA7114-0850-8A4F-B03A-BD6F22266D13}"/>
              </a:ext>
            </a:extLst>
          </p:cNvPr>
          <p:cNvCxnSpPr/>
          <p:nvPr/>
        </p:nvCxnSpPr>
        <p:spPr>
          <a:xfrm>
            <a:off x="775303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298AD52-4815-334B-828B-1D7382029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578"/>
          <a:stretch/>
        </p:blipFill>
        <p:spPr>
          <a:xfrm>
            <a:off x="1180921" y="3401068"/>
            <a:ext cx="1270000" cy="35619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4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2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8FA16A-7A7F-ED46-A36B-954C18D79542}"/>
              </a:ext>
            </a:extLst>
          </p:cNvPr>
          <p:cNvSpPr/>
          <p:nvPr/>
        </p:nvSpPr>
        <p:spPr>
          <a:xfrm>
            <a:off x="2086377" y="3593206"/>
            <a:ext cx="6220496" cy="162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E6C87-4C6D-734D-B02C-B75BD47EE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A8CA19-3180-C24B-986B-A549B3B1627C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B99CB-7F8A-C147-955D-53B5724C6FCD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158588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352157" y="2622687"/>
            <a:ext cx="6596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10,000,000,000</a:t>
            </a:r>
          </a:p>
        </p:txBody>
      </p:sp>
    </p:spTree>
    <p:extLst>
      <p:ext uri="{BB962C8B-B14F-4D97-AF65-F5344CB8AC3E}">
        <p14:creationId xmlns:p14="http://schemas.microsoft.com/office/powerpoint/2010/main" val="67489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18AC69-1013-1545-A92C-CC5BB9530B63}"/>
              </a:ext>
            </a:extLst>
          </p:cNvPr>
          <p:cNvSpPr/>
          <p:nvPr/>
        </p:nvSpPr>
        <p:spPr>
          <a:xfrm>
            <a:off x="2228045" y="3696237"/>
            <a:ext cx="5151549" cy="127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6D91C-76CB-614E-A1D2-9C6B03D02071}"/>
              </a:ext>
            </a:extLst>
          </p:cNvPr>
          <p:cNvSpPr txBox="1"/>
          <p:nvPr/>
        </p:nvSpPr>
        <p:spPr>
          <a:xfrm>
            <a:off x="2575775" y="4116777"/>
            <a:ext cx="471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 Understood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E6DF5-3CB9-854E-B2CA-ECB22085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4881E3-2C30-6D4C-B4A3-E79D79F13E0E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51FD2-57A2-4547-98AA-1AACC6D55D9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20477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A6FB1-DC36-134C-89AD-284DB1665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76EF18-173E-C94F-83F7-2E26E7062373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82A467-F023-F345-A665-80E9E06B606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BL$ 100,000,000,000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4AC65B-1C6C-ED4B-B223-66B28BA40B9E}"/>
              </a:ext>
            </a:extLst>
          </p:cNvPr>
          <p:cNvSpPr/>
          <p:nvPr/>
        </p:nvSpPr>
        <p:spPr>
          <a:xfrm>
            <a:off x="2189408" y="4234692"/>
            <a:ext cx="2977166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5000"/>
                </a:solidFill>
              </a:rPr>
              <a:t>1,250,000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B1141-8C47-6244-99AF-EC03A22B0D80}"/>
              </a:ext>
            </a:extLst>
          </p:cNvPr>
          <p:cNvSpPr/>
          <p:nvPr/>
        </p:nvSpPr>
        <p:spPr>
          <a:xfrm>
            <a:off x="2189408" y="3784917"/>
            <a:ext cx="2356833" cy="59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114421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8E8F-C730-034A-B41D-52E25CBD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69" y="732357"/>
            <a:ext cx="2982890" cy="2520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BED17-B81C-5D48-BA06-AF8F889468EC}"/>
              </a:ext>
            </a:extLst>
          </p:cNvPr>
          <p:cNvSpPr/>
          <p:nvPr/>
        </p:nvSpPr>
        <p:spPr>
          <a:xfrm>
            <a:off x="2142901" y="3467637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>
                <a:solidFill>
                  <a:srgbClr val="FF5000"/>
                </a:solidFill>
              </a:rPr>
              <a:t>BL$ 80,000</a:t>
            </a:r>
          </a:p>
        </p:txBody>
      </p:sp>
    </p:spTree>
    <p:extLst>
      <p:ext uri="{BB962C8B-B14F-4D97-AF65-F5344CB8AC3E}">
        <p14:creationId xmlns:p14="http://schemas.microsoft.com/office/powerpoint/2010/main" val="3594102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</p:spTree>
    <p:extLst>
      <p:ext uri="{BB962C8B-B14F-4D97-AF65-F5344CB8AC3E}">
        <p14:creationId xmlns:p14="http://schemas.microsoft.com/office/powerpoint/2010/main" val="1567481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5000"/>
                </a:solidFill>
              </a:rPr>
              <a:t>simplicity</a:t>
            </a:r>
          </a:p>
        </p:txBody>
      </p:sp>
    </p:spTree>
    <p:extLst>
      <p:ext uri="{BB962C8B-B14F-4D97-AF65-F5344CB8AC3E}">
        <p14:creationId xmlns:p14="http://schemas.microsoft.com/office/powerpoint/2010/main" val="179206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835237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text saturation?</a:t>
            </a:r>
          </a:p>
        </p:txBody>
      </p:sp>
    </p:spTree>
    <p:extLst>
      <p:ext uri="{BB962C8B-B14F-4D97-AF65-F5344CB8AC3E}">
        <p14:creationId xmlns:p14="http://schemas.microsoft.com/office/powerpoint/2010/main" val="226473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saturation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55E6E7-64F7-004F-8A8B-9603480ECF7D}"/>
              </a:ext>
            </a:extLst>
          </p:cNvPr>
          <p:cNvCxnSpPr/>
          <p:nvPr/>
        </p:nvCxnSpPr>
        <p:spPr>
          <a:xfrm>
            <a:off x="2163651" y="2067537"/>
            <a:ext cx="4829577" cy="2015066"/>
          </a:xfrm>
          <a:prstGeom prst="line">
            <a:avLst/>
          </a:prstGeom>
          <a:ln w="25400">
            <a:solidFill>
              <a:srgbClr val="F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1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2079935" y="2067537"/>
            <a:ext cx="385722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5000"/>
                </a:solidFill>
              </a:rPr>
              <a:t>70%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8F143-8EE8-D841-AFBF-5DB3FE8ABF26}"/>
              </a:ext>
            </a:extLst>
          </p:cNvPr>
          <p:cNvSpPr/>
          <p:nvPr/>
        </p:nvSpPr>
        <p:spPr>
          <a:xfrm>
            <a:off x="4773020" y="3324209"/>
            <a:ext cx="1976911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5000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614790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5C3762-C8DB-834B-BFE5-951347337AE9}"/>
              </a:ext>
            </a:extLst>
          </p:cNvPr>
          <p:cNvSpPr txBox="1"/>
          <p:nvPr/>
        </p:nvSpPr>
        <p:spPr>
          <a:xfrm>
            <a:off x="888642" y="1094704"/>
            <a:ext cx="746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</p:txBody>
      </p:sp>
    </p:spTree>
    <p:extLst>
      <p:ext uri="{BB962C8B-B14F-4D97-AF65-F5344CB8AC3E}">
        <p14:creationId xmlns:p14="http://schemas.microsoft.com/office/powerpoint/2010/main" val="361444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C07A7-A35C-2045-9924-3BE09CA99E00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DISINTEGRATE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347584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1776122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INFORMATION WILL BE INVISIBLE FOR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INTERESTED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PUBLIC IF GRAPHICS ARE NOT RELATED TO THE TOPIC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1A56C-E83F-544F-99B3-9DA09D9F9750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DISINTEGRATE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3162068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INFORMATION WILL BE INVISIBLE FOR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INTERESTED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PUBLIC IF GRAPHICS ARE NOT RELATED TO THE TOPIC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44358-92C6-CE4A-B437-4A799D133DEB}"/>
              </a:ext>
            </a:extLst>
          </p:cNvPr>
          <p:cNvSpPr txBox="1"/>
          <p:nvPr/>
        </p:nvSpPr>
        <p:spPr>
          <a:xfrm>
            <a:off x="4687910" y="3322749"/>
            <a:ext cx="3387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5000"/>
                </a:solidFill>
              </a:rPr>
              <a:t>•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UNINTERESTED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PUBLIC THAT GOT HOOKED BY GRAPHICS WILL LOSE INTEREST IF THE INFORMATION IS NOT DISINTEGRATED.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C91BD6-3B6C-9342-A84F-808B0EFB499C}"/>
              </a:ext>
            </a:extLst>
          </p:cNvPr>
          <p:cNvCxnSpPr/>
          <p:nvPr/>
        </p:nvCxnSpPr>
        <p:spPr>
          <a:xfrm>
            <a:off x="4481848" y="3078051"/>
            <a:ext cx="0" cy="1996225"/>
          </a:xfrm>
          <a:prstGeom prst="line">
            <a:avLst/>
          </a:prstGeom>
          <a:ln w="28575">
            <a:solidFill>
              <a:srgbClr val="FF5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3F6B70-A3D5-4948-83D6-2A834AC8E304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FACED 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MUCH GRAPHIC ON THE STREETS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LOOK THE LEAST.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MUST </a:t>
            </a:r>
            <a:r>
              <a:rPr lang="en-US" sz="2400" b="1" dirty="0">
                <a:solidFill>
                  <a:srgbClr val="FF5000"/>
                </a:solidFill>
              </a:rPr>
              <a:t>DISINTEGRATE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2400" b="1" dirty="0">
                <a:solidFill>
                  <a:srgbClr val="FF5000"/>
                </a:solidFill>
              </a:rPr>
              <a:t>DESIGN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78501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5000"/>
                </a:solidFill>
              </a:rPr>
              <a:t>visual simplicity</a:t>
            </a:r>
          </a:p>
        </p:txBody>
      </p:sp>
    </p:spTree>
    <p:extLst>
      <p:ext uri="{BB962C8B-B14F-4D97-AF65-F5344CB8AC3E}">
        <p14:creationId xmlns:p14="http://schemas.microsoft.com/office/powerpoint/2010/main" val="339143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7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9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35936E-AD4D-8641-AB92-D78F8471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00300"/>
            <a:ext cx="7620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3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2700239" y="2112134"/>
            <a:ext cx="3844321" cy="22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DON’T</a:t>
            </a:r>
          </a:p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IMITATE</a:t>
            </a:r>
          </a:p>
        </p:txBody>
      </p:sp>
    </p:spTree>
    <p:extLst>
      <p:ext uri="{BB962C8B-B14F-4D97-AF65-F5344CB8AC3E}">
        <p14:creationId xmlns:p14="http://schemas.microsoft.com/office/powerpoint/2010/main" val="2211962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0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90DF9-37E8-A341-9876-1B57D0506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1" y="2087434"/>
            <a:ext cx="1958788" cy="2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HOW</a:t>
            </a:r>
          </a:p>
          <a:p>
            <a:pPr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to communicate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budget?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3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2113925" y="2112134"/>
            <a:ext cx="5016951" cy="22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LET’S TALK</a:t>
            </a:r>
          </a:p>
          <a:p>
            <a:pPr algn="ctr">
              <a:lnSpc>
                <a:spcPts val="8060"/>
              </a:lnSpc>
            </a:pPr>
            <a:r>
              <a:rPr lang="en-US" sz="8800" dirty="0">
                <a:solidFill>
                  <a:schemeClr val="bg1"/>
                </a:solidFill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1748561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5000"/>
                </a:solidFill>
              </a:rPr>
              <a:t>war</a:t>
            </a:r>
          </a:p>
          <a:p>
            <a:pPr algn="ctr"/>
            <a:r>
              <a:rPr lang="en-US" sz="6600" dirty="0">
                <a:solidFill>
                  <a:srgbClr val="FF5000"/>
                </a:solidFill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435584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8" y="717631"/>
            <a:ext cx="7504784" cy="54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THE FORMAT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SPEAKS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VOLUMES</a:t>
            </a:r>
          </a:p>
        </p:txBody>
      </p:sp>
    </p:spTree>
    <p:extLst>
      <p:ext uri="{BB962C8B-B14F-4D97-AF65-F5344CB8AC3E}">
        <p14:creationId xmlns:p14="http://schemas.microsoft.com/office/powerpoint/2010/main" val="2182007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4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152" y="2095607"/>
            <a:ext cx="4491294" cy="2797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PROFESIONAL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TRANSPARENCY PORTALS,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WITH GRAPHIC DESIGN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THAT </a:t>
            </a:r>
            <a:r>
              <a:rPr lang="en-US" sz="3200" b="1" dirty="0">
                <a:solidFill>
                  <a:schemeClr val="bg1"/>
                </a:solidFill>
              </a:rPr>
              <a:t>DON’T GENERATE</a:t>
            </a:r>
          </a:p>
          <a:p>
            <a:pPr algn="ctr"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</a:rPr>
              <a:t>SUSPICION</a:t>
            </a:r>
            <a:r>
              <a:rPr lang="en-US" sz="3200" dirty="0">
                <a:solidFill>
                  <a:schemeClr val="bg1"/>
                </a:solidFill>
              </a:rPr>
              <a:t> ON THE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NUMBERS</a:t>
            </a:r>
          </a:p>
          <a:p>
            <a:pPr algn="ctr">
              <a:lnSpc>
                <a:spcPts val="3040"/>
              </a:lnSpc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RESPECT THE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CORPORATE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IDENTITY</a:t>
            </a:r>
          </a:p>
        </p:txBody>
      </p:sp>
    </p:spTree>
    <p:extLst>
      <p:ext uri="{BB962C8B-B14F-4D97-AF65-F5344CB8AC3E}">
        <p14:creationId xmlns:p14="http://schemas.microsoft.com/office/powerpoint/2010/main" val="3659227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72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948276" y="2067537"/>
            <a:ext cx="3183051" cy="267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GENERATING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GRAPHIC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DESIGN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IS </a:t>
            </a:r>
            <a:r>
              <a:rPr lang="en-US" sz="4400" b="1" dirty="0">
                <a:solidFill>
                  <a:schemeClr val="bg1"/>
                </a:solidFill>
              </a:rPr>
              <a:t>NOT</a:t>
            </a:r>
            <a:r>
              <a:rPr lang="en-US" sz="4400" dirty="0">
                <a:solidFill>
                  <a:schemeClr val="bg1"/>
                </a:solidFill>
              </a:rPr>
              <a:t> TO</a:t>
            </a:r>
          </a:p>
          <a:p>
            <a:pPr algn="ctr">
              <a:lnSpc>
                <a:spcPts val="3980"/>
              </a:lnSpc>
            </a:pPr>
            <a:r>
              <a:rPr lang="en-US" sz="4400" dirty="0">
                <a:solidFill>
                  <a:schemeClr val="bg1"/>
                </a:solidFill>
              </a:rPr>
              <a:t>CITIZENIZE</a:t>
            </a:r>
          </a:p>
        </p:txBody>
      </p:sp>
    </p:spTree>
    <p:extLst>
      <p:ext uri="{BB962C8B-B14F-4D97-AF65-F5344CB8AC3E}">
        <p14:creationId xmlns:p14="http://schemas.microsoft.com/office/powerpoint/2010/main" val="797110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99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7E71B-6108-EF4F-8842-8BD150C5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30" y="2828105"/>
            <a:ext cx="3976507" cy="12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79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F6D6A1-0A5B-394C-9216-B77C1830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4" b="61690"/>
          <a:stretch/>
        </p:blipFill>
        <p:spPr>
          <a:xfrm>
            <a:off x="4075903" y="779170"/>
            <a:ext cx="5068097" cy="5262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CD792-0F6F-C641-B0A8-CC0D99F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2" y="3054032"/>
            <a:ext cx="2359473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7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983124" y="1938748"/>
            <a:ext cx="3113352" cy="3184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ORDER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=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chemeClr val="bg1"/>
                </a:solidFill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120283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08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4224634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870820" y="2584762"/>
            <a:ext cx="3337965" cy="1643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INTERNAL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COMMUNICATION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FOR EXTERNAL</a:t>
            </a:r>
          </a:p>
          <a:p>
            <a:pPr algn="ctr">
              <a:lnSpc>
                <a:spcPts val="3040"/>
              </a:lnSpc>
            </a:pPr>
            <a:r>
              <a:rPr lang="en-US" sz="3200" dirty="0">
                <a:solidFill>
                  <a:schemeClr val="bg1"/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629416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5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46976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100,000,000,000</a:t>
            </a:r>
          </a:p>
        </p:txBody>
      </p:sp>
    </p:spTree>
    <p:extLst>
      <p:ext uri="{BB962C8B-B14F-4D97-AF65-F5344CB8AC3E}">
        <p14:creationId xmlns:p14="http://schemas.microsoft.com/office/powerpoint/2010/main" val="338741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4240011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A071A-5F85-7549-AAF8-A3D7F04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03" y="1777285"/>
            <a:ext cx="3293483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SPECIALIZED</a:t>
            </a:r>
          </a:p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NON-SPECIALIZED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414101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A071A-5F85-7549-AAF8-A3D7F044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/>
          <a:stretch/>
        </p:blipFill>
        <p:spPr>
          <a:xfrm>
            <a:off x="4327301" y="1777285"/>
            <a:ext cx="1631985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5C9A5-8B2A-2448-B6FC-19D50F609B8F}"/>
              </a:ext>
            </a:extLst>
          </p:cNvPr>
          <p:cNvSpPr/>
          <p:nvPr/>
        </p:nvSpPr>
        <p:spPr>
          <a:xfrm>
            <a:off x="103031" y="2529717"/>
            <a:ext cx="3009899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Enviroment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Daily life</a:t>
            </a:r>
          </a:p>
          <a:p>
            <a:pPr algn="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</a:t>
            </a:r>
          </a:p>
          <a:p>
            <a:pPr algn="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Neighbourhood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NON-SPECIALIZED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3748963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A071A-5F85-7549-AAF8-A3D7F044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552"/>
          <a:stretch/>
        </p:blipFill>
        <p:spPr>
          <a:xfrm>
            <a:off x="2665803" y="1777285"/>
            <a:ext cx="1661497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SPECIALIZED</a:t>
            </a:r>
          </a:p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CEE75-D3E9-884A-8524-20199A2C7814}"/>
              </a:ext>
            </a:extLst>
          </p:cNvPr>
          <p:cNvSpPr/>
          <p:nvPr/>
        </p:nvSpPr>
        <p:spPr>
          <a:xfrm>
            <a:off x="6091708" y="2529717"/>
            <a:ext cx="2936383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CSO’s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Journalist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Academia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75574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You never know…</a:t>
            </a:r>
          </a:p>
        </p:txBody>
      </p:sp>
    </p:spTree>
    <p:extLst>
      <p:ext uri="{BB962C8B-B14F-4D97-AF65-F5344CB8AC3E}">
        <p14:creationId xmlns:p14="http://schemas.microsoft.com/office/powerpoint/2010/main" val="899154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INFORMATION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MUST BE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DESIGN TO</a:t>
            </a:r>
          </a:p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chemeClr val="bg1"/>
                </a:solidFill>
              </a:rPr>
              <a:t>GENERATE </a:t>
            </a:r>
            <a:r>
              <a:rPr lang="en-US" sz="4400" b="1" dirty="0">
                <a:solidFill>
                  <a:schemeClr val="bg1"/>
                </a:solidFill>
              </a:rPr>
              <a:t>CITIZEN</a:t>
            </a:r>
          </a:p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chemeClr val="bg1"/>
                </a:solidFill>
              </a:rPr>
              <a:t>UNDERSTANDING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5000"/>
                </a:solidFill>
              </a:rPr>
              <a:t>Only text?</a:t>
            </a:r>
          </a:p>
        </p:txBody>
      </p:sp>
    </p:spTree>
    <p:extLst>
      <p:ext uri="{BB962C8B-B14F-4D97-AF65-F5344CB8AC3E}">
        <p14:creationId xmlns:p14="http://schemas.microsoft.com/office/powerpoint/2010/main" val="22367447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95657" y="1656685"/>
            <a:ext cx="4288290" cy="4203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We live in a</a:t>
            </a:r>
          </a:p>
          <a:p>
            <a:pPr algn="ctr"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</a:rPr>
              <a:t>VISUAL SOCIETY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where photo,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video, illustration,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etc. overtakes</a:t>
            </a:r>
          </a:p>
          <a:p>
            <a:pPr algn="ctr"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</a:rPr>
              <a:t>speed transmission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over text</a:t>
            </a:r>
          </a:p>
          <a:p>
            <a:pPr algn="ctr">
              <a:lnSpc>
                <a:spcPts val="4000"/>
              </a:lnSpc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9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18089-3091-9E4B-A9C5-03AF5091A40F}"/>
              </a:ext>
            </a:extLst>
          </p:cNvPr>
          <p:cNvSpPr txBox="1"/>
          <p:nvPr/>
        </p:nvSpPr>
        <p:spPr>
          <a:xfrm>
            <a:off x="2345579" y="1528720"/>
            <a:ext cx="4388445" cy="4395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Research has shown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that the brain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processes graphics</a:t>
            </a:r>
          </a:p>
          <a:p>
            <a:pPr algn="ctr">
              <a:lnSpc>
                <a:spcPts val="12000"/>
              </a:lnSpc>
            </a:pPr>
            <a:r>
              <a:rPr lang="en-US" sz="11500" dirty="0">
                <a:solidFill>
                  <a:schemeClr val="bg1"/>
                </a:solidFill>
              </a:rPr>
              <a:t>60,000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times faster</a:t>
            </a:r>
          </a:p>
          <a:p>
            <a:pPr algn="ctr">
              <a:lnSpc>
                <a:spcPts val="3500"/>
              </a:lnSpc>
            </a:pPr>
            <a:r>
              <a:rPr lang="en-US" sz="4000" dirty="0">
                <a:solidFill>
                  <a:schemeClr val="bg1"/>
                </a:solidFill>
              </a:rPr>
              <a:t>than text</a:t>
            </a:r>
          </a:p>
          <a:p>
            <a:pPr algn="ctr">
              <a:lnSpc>
                <a:spcPts val="4000"/>
              </a:lnSpc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37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11?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402B3EA-9250-6542-A5AA-EBB77202D37D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2FEC2-C315-2F45-B8AD-FC386B56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822" y="482014"/>
            <a:ext cx="1672947" cy="990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350D2-6788-7E48-9A03-F9EBD9767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2B9649-73E8-874F-B33A-FECE2278ABE7}"/>
              </a:ext>
            </a:extLst>
          </p:cNvPr>
          <p:cNvSpPr txBox="1"/>
          <p:nvPr/>
        </p:nvSpPr>
        <p:spPr>
          <a:xfrm>
            <a:off x="669935" y="739552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10 TIPS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B25C4-1119-AE46-8B99-286A8074EB5B}"/>
              </a:ext>
            </a:extLst>
          </p:cNvPr>
          <p:cNvSpPr txBox="1"/>
          <p:nvPr/>
        </p:nvSpPr>
        <p:spPr>
          <a:xfrm>
            <a:off x="669935" y="1504404"/>
            <a:ext cx="7894515" cy="428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Putting graphic design on to a number is not to </a:t>
            </a:r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citizenize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it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Showing non-disintegrated information is wasting it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Don’t imitate, just be inspired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Speak positively, beware of not sounding like official advertising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format speaks volumes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Respect the corporate identity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Budget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Good internal communication for external communication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Testing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2056786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73202" y="1570821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HOW</a:t>
            </a:r>
          </a:p>
          <a:p>
            <a:pPr>
              <a:lnSpc>
                <a:spcPts val="3040"/>
              </a:lnSpc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to communicate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budget?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79252-191D-0D48-9BB6-17C828BA89B2}"/>
              </a:ext>
            </a:extLst>
          </p:cNvPr>
          <p:cNvSpPr txBox="1"/>
          <p:nvPr/>
        </p:nvSpPr>
        <p:spPr>
          <a:xfrm>
            <a:off x="773202" y="755392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10 TIPS</a:t>
            </a:r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40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2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11?</a:t>
            </a:r>
          </a:p>
        </p:txBody>
      </p:sp>
    </p:spTree>
    <p:extLst>
      <p:ext uri="{BB962C8B-B14F-4D97-AF65-F5344CB8AC3E}">
        <p14:creationId xmlns:p14="http://schemas.microsoft.com/office/powerpoint/2010/main" val="553450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5C6CB-FAFB-5E48-A8B6-35BFEA44CB87}"/>
              </a:ext>
            </a:extLst>
          </p:cNvPr>
          <p:cNvSpPr txBox="1"/>
          <p:nvPr/>
        </p:nvSpPr>
        <p:spPr>
          <a:xfrm>
            <a:off x="1527004" y="2434104"/>
            <a:ext cx="6190797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PEOPLE LOVE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</a:rPr>
              <a:t>COUNTING</a:t>
            </a:r>
          </a:p>
        </p:txBody>
      </p:sp>
    </p:spTree>
    <p:extLst>
      <p:ext uri="{BB962C8B-B14F-4D97-AF65-F5344CB8AC3E}">
        <p14:creationId xmlns:p14="http://schemas.microsoft.com/office/powerpoint/2010/main" val="1022183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85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450"/>
            <a:ext cx="914400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70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2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7" y="1016000"/>
            <a:ext cx="874092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253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B4F1D8-A64D-C343-A116-62B09662D103}"/>
              </a:ext>
            </a:extLst>
          </p:cNvPr>
          <p:cNvSpPr txBox="1"/>
          <p:nvPr/>
        </p:nvSpPr>
        <p:spPr>
          <a:xfrm>
            <a:off x="747294" y="1608772"/>
            <a:ext cx="2963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latin typeface="Arial"/>
                <a:cs typeface="Arial"/>
              </a:rPr>
              <a:t>Engage</a:t>
            </a:r>
            <a:r>
              <a:rPr lang="es-E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lang="es-ES" b="1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  @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fiscaltrans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www.fiscaltransparency.net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634C5-87A8-8F4A-9532-E1F93898C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06" y="2002045"/>
            <a:ext cx="243543" cy="197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BC066-5B37-C04D-B5BE-19AAECDC3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980" y="2550744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3879</TotalTime>
  <Words>581</Words>
  <Application>Microsoft Macintosh PowerPoint</Application>
  <PresentationFormat>On-screen Show (4:3)</PresentationFormat>
  <Paragraphs>256</Paragraphs>
  <Slides>76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tarick gracida</cp:lastModifiedBy>
  <cp:revision>184</cp:revision>
  <dcterms:created xsi:type="dcterms:W3CDTF">2018-03-21T21:07:40Z</dcterms:created>
  <dcterms:modified xsi:type="dcterms:W3CDTF">2018-05-22T10:25:15Z</dcterms:modified>
</cp:coreProperties>
</file>