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48" r:id="rId1"/>
  </p:sldMasterIdLst>
  <p:notesMasterIdLst>
    <p:notesMasterId r:id="rId12"/>
  </p:notesMasterIdLst>
  <p:sldIdLst>
    <p:sldId id="256" r:id="rId2"/>
    <p:sldId id="359" r:id="rId3"/>
    <p:sldId id="381" r:id="rId4"/>
    <p:sldId id="386" r:id="rId5"/>
    <p:sldId id="387" r:id="rId6"/>
    <p:sldId id="385" r:id="rId7"/>
    <p:sldId id="382" r:id="rId8"/>
    <p:sldId id="383" r:id="rId9"/>
    <p:sldId id="384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788C727B-B0C3-44E5-BE9D-76AD265BF978}">
          <p14:sldIdLst>
            <p14:sldId id="256"/>
            <p14:sldId id="359"/>
            <p14:sldId id="381"/>
            <p14:sldId id="386"/>
            <p14:sldId id="387"/>
            <p14:sldId id="385"/>
            <p14:sldId id="382"/>
            <p14:sldId id="383"/>
            <p14:sldId id="384"/>
          </p14:sldIdLst>
        </p14:section>
        <p14:section name="Sección sin título" id="{33B42E0F-CA76-4738-A474-8C79504BE888}">
          <p14:sldIdLst>
            <p14:sldId id="2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nia Sanchez Andrade" initials="TSA" lastIdx="7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900"/>
    <a:srgbClr val="3C4648"/>
    <a:srgbClr val="FB5308"/>
    <a:srgbClr val="F93707"/>
    <a:srgbClr val="8E9D9E"/>
    <a:srgbClr val="97BBD1"/>
    <a:srgbClr val="6AC1BD"/>
    <a:srgbClr val="77C390"/>
    <a:srgbClr val="B594C4"/>
    <a:srgbClr val="74B5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132" autoAdjust="0"/>
    <p:restoredTop sz="92966" autoAdjust="0"/>
  </p:normalViewPr>
  <p:slideViewPr>
    <p:cSldViewPr snapToGrid="0" snapToObjects="1">
      <p:cViewPr>
        <p:scale>
          <a:sx n="70" d="100"/>
          <a:sy n="70" d="100"/>
        </p:scale>
        <p:origin x="2240" y="9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commentAuthors" Target="commentAuthor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9455DC-93FE-F04E-821C-247B57ED379E}" type="datetimeFigureOut">
              <a:rPr lang="en-US" smtClean="0"/>
              <a:t>9/3/17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72A202-9FDB-4B49-B0DC-90E507511A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706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822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7210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026" y="6029012"/>
            <a:ext cx="768919" cy="510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420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4074" y="3215474"/>
            <a:ext cx="768919" cy="510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676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8782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1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07934" y="646236"/>
            <a:ext cx="762049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NZ" sz="28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NZ" sz="2800" dirty="0"/>
          </a:p>
          <a:p>
            <a:r>
              <a:rPr lang="en-NZ" sz="3200" b="1" dirty="0" smtClean="0">
                <a:solidFill>
                  <a:schemeClr val="bg1"/>
                </a:solidFill>
              </a:rPr>
              <a:t>Strengthening </a:t>
            </a:r>
            <a:r>
              <a:rPr lang="en-NZ" sz="3200" b="1" dirty="0">
                <a:solidFill>
                  <a:schemeClr val="bg1"/>
                </a:solidFill>
              </a:rPr>
              <a:t>Accountability through </a:t>
            </a:r>
            <a:endParaRPr lang="en-NZ" sz="3200" b="1" dirty="0" smtClean="0">
              <a:solidFill>
                <a:schemeClr val="bg1"/>
              </a:solidFill>
            </a:endParaRPr>
          </a:p>
          <a:p>
            <a:r>
              <a:rPr lang="en-NZ" sz="3200" b="1" dirty="0" smtClean="0">
                <a:solidFill>
                  <a:schemeClr val="bg1"/>
                </a:solidFill>
              </a:rPr>
              <a:t>Fiscal </a:t>
            </a:r>
            <a:r>
              <a:rPr lang="en-NZ" sz="3200" b="1" dirty="0">
                <a:solidFill>
                  <a:schemeClr val="bg1"/>
                </a:solidFill>
              </a:rPr>
              <a:t>Transparency Practices</a:t>
            </a:r>
            <a:r>
              <a:rPr lang="en-NZ" sz="3200" b="1" i="1" dirty="0"/>
              <a:t> </a:t>
            </a:r>
            <a:endParaRPr lang="en-NZ" sz="3200" dirty="0"/>
          </a:p>
          <a:p>
            <a:endParaRPr lang="en-NZ" sz="2800" b="1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Arial"/>
                <a:cs typeface="Arial"/>
              </a:rPr>
              <a:t>Fiscal Openness and Opportunities</a:t>
            </a:r>
            <a:endParaRPr lang="en-US" sz="20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NZ" sz="16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NZ" sz="16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NZ" sz="1600" b="1" dirty="0">
                <a:solidFill>
                  <a:schemeClr val="bg1"/>
                </a:solidFill>
                <a:latin typeface="Arial"/>
                <a:cs typeface="Arial"/>
              </a:rPr>
              <a:t>Juan Pablo Guerrero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Arial"/>
                <a:cs typeface="Arial"/>
              </a:rPr>
              <a:t>Port of Spain, </a:t>
            </a:r>
            <a:r>
              <a:rPr lang="en-US" sz="1600" b="1" dirty="0" smtClean="0">
                <a:solidFill>
                  <a:schemeClr val="bg1"/>
                </a:solidFill>
                <a:latin typeface="Arial"/>
                <a:cs typeface="Arial"/>
              </a:rPr>
              <a:t>Trinidad &amp; Tobago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Arial"/>
                <a:cs typeface="Arial"/>
              </a:rPr>
              <a:t>September </a:t>
            </a:r>
            <a:r>
              <a:rPr lang="en-US" sz="1600" b="1" dirty="0" smtClean="0">
                <a:solidFill>
                  <a:schemeClr val="bg1"/>
                </a:solidFill>
                <a:latin typeface="Arial"/>
                <a:cs typeface="Arial"/>
              </a:rPr>
              <a:t>6</a:t>
            </a:r>
            <a:r>
              <a:rPr lang="en-NZ" sz="1600" b="1" dirty="0" smtClean="0">
                <a:solidFill>
                  <a:schemeClr val="bg1"/>
                </a:solidFill>
                <a:latin typeface="Arial"/>
                <a:cs typeface="Arial"/>
              </a:rPr>
              <a:t>, 2017</a:t>
            </a:r>
            <a:r>
              <a:rPr lang="en-US" sz="2400" b="1" dirty="0"/>
              <a:t> </a:t>
            </a:r>
            <a:endParaRPr lang="es-MX" sz="2400" b="1" dirty="0"/>
          </a:p>
          <a:p>
            <a:endParaRPr lang="en-NZ" sz="32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8029" y="5316204"/>
            <a:ext cx="2318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#FiscalTransparency</a:t>
            </a:r>
          </a:p>
        </p:txBody>
      </p:sp>
    </p:spTree>
    <p:extLst>
      <p:ext uri="{BB962C8B-B14F-4D97-AF65-F5344CB8AC3E}">
        <p14:creationId xmlns:p14="http://schemas.microsoft.com/office/powerpoint/2010/main" val="16374874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03086" y="3609237"/>
            <a:ext cx="1762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/>
                <a:cs typeface="Arial"/>
              </a:rPr>
              <a:t>@FiscalTrans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81743" y="3737617"/>
            <a:ext cx="243543" cy="19715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84872" y="3054759"/>
            <a:ext cx="2643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Engage with us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4872" y="4483815"/>
            <a:ext cx="41670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dirty="0" err="1">
                <a:solidFill>
                  <a:schemeClr val="bg1"/>
                </a:solidFill>
                <a:latin typeface="Arial"/>
                <a:cs typeface="Arial"/>
              </a:rPr>
              <a:t>www.fiscaltransparency.net</a:t>
            </a:r>
            <a:endParaRPr lang="en-US" sz="22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22576" y="1194816"/>
            <a:ext cx="38039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THANK YOU FOR YOUR ATTENTION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1743" y="5279080"/>
            <a:ext cx="3260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guerrero@fiscaltransparency.net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337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54417" y="2408035"/>
            <a:ext cx="6915571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arenR"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Definition of Fiscal Transparency 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(FT)</a:t>
            </a:r>
            <a:endParaRPr lang="en-US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Tx/>
              <a:buAutoNum type="arabicParenR"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Norms and Standards for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FT </a:t>
            </a:r>
            <a:endParaRPr lang="en-US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Tx/>
              <a:buAutoNum type="arabicParenR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The High-Level Principles of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FT,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Participation and Accountability </a:t>
            </a:r>
          </a:p>
          <a:p>
            <a:pPr marL="457200" indent="-457200">
              <a:buFontTx/>
              <a:buAutoNum type="arabicParenR"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número de diapositiva 2"/>
          <p:cNvSpPr txBox="1">
            <a:spLocks/>
          </p:cNvSpPr>
          <p:nvPr/>
        </p:nvSpPr>
        <p:spPr>
          <a:xfrm>
            <a:off x="457200" y="6275178"/>
            <a:ext cx="68580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/>
                <a:cs typeface="Arial"/>
              </a:rPr>
              <a:pPr algn="r">
                <a:defRPr/>
              </a:pPr>
              <a:t>2</a:t>
            </a:fld>
            <a:endParaRPr lang="en-US" sz="11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512217" y="6407474"/>
            <a:ext cx="323328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781837" y="1262130"/>
            <a:ext cx="1800236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dirty="0" smtClean="0">
                <a:solidFill>
                  <a:srgbClr val="FF6900"/>
                </a:solidFill>
              </a:rPr>
              <a:t>Contents</a:t>
            </a:r>
            <a:endParaRPr lang="en-US" sz="3400" b="1" dirty="0">
              <a:solidFill>
                <a:srgbClr val="FF6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943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94918" y="1545744"/>
            <a:ext cx="791112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Timely publication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of high quality information on how governments raise taxes, borrow,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allocate, spend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, invest, and manage public assets and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liabilities</a:t>
            </a:r>
          </a:p>
          <a:p>
            <a:pPr marL="285750" indent="-285750">
              <a:buFontTx/>
              <a:buChar char="-"/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Includes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past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present and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future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reports of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public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finances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Tx/>
              <a:buChar char="-"/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W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ider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than </a:t>
            </a:r>
            <a:r>
              <a:rPr lang="en-US" sz="2400" b="1" u="sng" dirty="0">
                <a:latin typeface="Arial" charset="0"/>
                <a:ea typeface="Arial" charset="0"/>
                <a:cs typeface="Arial" charset="0"/>
              </a:rPr>
              <a:t>budget </a:t>
            </a:r>
            <a:r>
              <a:rPr lang="en-US" sz="2400" b="1" u="sng" dirty="0" smtClean="0">
                <a:latin typeface="Arial" charset="0"/>
                <a:ea typeface="Arial" charset="0"/>
                <a:cs typeface="Arial" charset="0"/>
              </a:rPr>
              <a:t>transparency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, including all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public assets,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liabilities and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contingent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obligations,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stocks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and flows</a:t>
            </a:r>
          </a:p>
          <a:p>
            <a:pPr marL="285750" indent="-285750">
              <a:buFontTx/>
              <a:buChar char="-"/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Activities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undertaken outside the budget sector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by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autonomous government agencies or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extra-budgetary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funds are also considered </a:t>
            </a:r>
            <a:endParaRPr lang="fr-FR" sz="2400" dirty="0">
              <a:solidFill>
                <a:srgbClr val="3C4648"/>
              </a:solidFill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52813" y="334756"/>
            <a:ext cx="26992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50" dirty="0">
                <a:solidFill>
                  <a:srgbClr val="FB5308"/>
                </a:solidFill>
                <a:latin typeface="Arial"/>
                <a:cs typeface="Arial"/>
              </a:rPr>
              <a:t>Fiscal </a:t>
            </a:r>
            <a:r>
              <a:rPr lang="en-US" sz="1050" dirty="0" smtClean="0">
                <a:solidFill>
                  <a:srgbClr val="FB5308"/>
                </a:solidFill>
                <a:latin typeface="Arial"/>
                <a:cs typeface="Arial"/>
              </a:rPr>
              <a:t>Transparency &amp; Public Participation</a:t>
            </a:r>
            <a:endParaRPr lang="en-US" sz="1050" dirty="0">
              <a:solidFill>
                <a:srgbClr val="FB5308"/>
              </a:solidFill>
              <a:latin typeface="Arial"/>
              <a:cs typeface="Arial"/>
            </a:endParaRPr>
          </a:p>
        </p:txBody>
      </p:sp>
      <p:sp>
        <p:nvSpPr>
          <p:cNvPr id="4" name="Marcador de número de diapositiva 2"/>
          <p:cNvSpPr txBox="1">
            <a:spLocks/>
          </p:cNvSpPr>
          <p:nvPr/>
        </p:nvSpPr>
        <p:spPr>
          <a:xfrm>
            <a:off x="457200" y="6275178"/>
            <a:ext cx="68580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/>
                <a:cs typeface="Arial"/>
              </a:rPr>
              <a:pPr algn="r">
                <a:defRPr/>
              </a:pPr>
              <a:t>3</a:t>
            </a:fld>
            <a:endParaRPr lang="en-US" sz="11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12217" y="6407474"/>
            <a:ext cx="323328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769744" y="836375"/>
            <a:ext cx="56327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rgbClr val="FB5308"/>
                </a:solidFill>
                <a:latin typeface="Arial"/>
                <a:cs typeface="Arial"/>
              </a:rPr>
              <a:t>Definition of Fiscal Transparency</a:t>
            </a:r>
          </a:p>
        </p:txBody>
      </p:sp>
    </p:spTree>
    <p:extLst>
      <p:ext uri="{BB962C8B-B14F-4D97-AF65-F5344CB8AC3E}">
        <p14:creationId xmlns:p14="http://schemas.microsoft.com/office/powerpoint/2010/main" val="240012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52813" y="334756"/>
            <a:ext cx="26992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50" dirty="0">
                <a:solidFill>
                  <a:srgbClr val="FB5308"/>
                </a:solidFill>
                <a:latin typeface="Arial"/>
                <a:cs typeface="Arial"/>
              </a:rPr>
              <a:t>Fiscal </a:t>
            </a:r>
            <a:r>
              <a:rPr lang="en-US" sz="1050" dirty="0" smtClean="0">
                <a:solidFill>
                  <a:srgbClr val="FB5308"/>
                </a:solidFill>
                <a:latin typeface="Arial"/>
                <a:cs typeface="Arial"/>
              </a:rPr>
              <a:t>Transparency &amp; Public Participation</a:t>
            </a:r>
            <a:endParaRPr lang="en-US" sz="1050" dirty="0">
              <a:solidFill>
                <a:srgbClr val="FB5308"/>
              </a:solidFill>
              <a:latin typeface="Arial"/>
              <a:cs typeface="Arial"/>
            </a:endParaRPr>
          </a:p>
        </p:txBody>
      </p:sp>
      <p:sp>
        <p:nvSpPr>
          <p:cNvPr id="4" name="Marcador de número de diapositiva 2"/>
          <p:cNvSpPr txBox="1">
            <a:spLocks/>
          </p:cNvSpPr>
          <p:nvPr/>
        </p:nvSpPr>
        <p:spPr>
          <a:xfrm>
            <a:off x="457200" y="6275178"/>
            <a:ext cx="68580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/>
                <a:cs typeface="Arial"/>
              </a:rPr>
              <a:pPr algn="r">
                <a:defRPr/>
              </a:pPr>
              <a:t>4</a:t>
            </a:fld>
            <a:endParaRPr lang="en-US" sz="11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12217" y="6407474"/>
            <a:ext cx="323328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773936" y="882541"/>
            <a:ext cx="56327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B5308"/>
                </a:solidFill>
                <a:latin typeface="Arial"/>
                <a:cs typeface="Arial"/>
              </a:rPr>
              <a:t>1. Fiscal Transparency Norms and Standards </a:t>
            </a:r>
            <a:r>
              <a:rPr lang="mr-IN" sz="2400" b="1" dirty="0" smtClean="0">
                <a:solidFill>
                  <a:srgbClr val="FB5308"/>
                </a:solidFill>
                <a:latin typeface="Arial"/>
                <a:cs typeface="Arial"/>
              </a:rPr>
              <a:t>–</a:t>
            </a:r>
            <a:r>
              <a:rPr lang="en-US" sz="2400" b="1" dirty="0" smtClean="0">
                <a:solidFill>
                  <a:srgbClr val="FB5308"/>
                </a:solidFill>
                <a:latin typeface="Arial"/>
                <a:cs typeface="Arial"/>
              </a:rPr>
              <a:t> 20 </a:t>
            </a:r>
            <a:r>
              <a:rPr lang="en-US" sz="2400" b="1" dirty="0">
                <a:solidFill>
                  <a:srgbClr val="FB5308"/>
                </a:solidFill>
                <a:latin typeface="Arial"/>
                <a:cs typeface="Arial"/>
              </a:rPr>
              <a:t>Y</a:t>
            </a:r>
            <a:r>
              <a:rPr lang="en-US" sz="2400" b="1" dirty="0" smtClean="0">
                <a:solidFill>
                  <a:srgbClr val="FB5308"/>
                </a:solidFill>
                <a:latin typeface="Arial"/>
                <a:cs typeface="Arial"/>
              </a:rPr>
              <a:t>ears </a:t>
            </a:r>
            <a:r>
              <a:rPr lang="en-US" sz="2400" b="1" dirty="0" smtClean="0">
                <a:solidFill>
                  <a:srgbClr val="FB5308"/>
                </a:solidFill>
                <a:latin typeface="Arial"/>
                <a:cs typeface="Arial"/>
              </a:rPr>
              <a:t>of History</a:t>
            </a:r>
            <a:endParaRPr lang="en-US" sz="2400" b="1" dirty="0">
              <a:solidFill>
                <a:srgbClr val="FB5308"/>
              </a:solidFill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1938528"/>
            <a:ext cx="760908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charset="0"/>
                <a:ea typeface="Arial" charset="0"/>
                <a:cs typeface="Arial" charset="0"/>
              </a:rPr>
              <a:t>1997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: East Asian financial crisis sets out a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codification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on FT</a:t>
            </a:r>
          </a:p>
          <a:p>
            <a:r>
              <a:rPr lang="en-US" sz="2400" b="1" dirty="0">
                <a:latin typeface="Arial" charset="0"/>
                <a:ea typeface="Arial" charset="0"/>
                <a:cs typeface="Arial" charset="0"/>
              </a:rPr>
              <a:t>1998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: IMF Code of Good Practices on Fiscal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Transparency + FT Manual = Reports on Observance of Standards &amp; Codes (ROSC)</a:t>
            </a:r>
          </a:p>
          <a:p>
            <a:r>
              <a:rPr lang="en-US" sz="2400" b="1" dirty="0" smtClean="0">
                <a:latin typeface="Arial" charset="0"/>
                <a:ea typeface="Arial" charset="0"/>
                <a:cs typeface="Arial" charset="0"/>
              </a:rPr>
              <a:t>2000s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: International Federation of Accountants (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IFAC) initiated the International Public Sector Accounting Standards program (IPSAS) </a:t>
            </a:r>
          </a:p>
          <a:p>
            <a:r>
              <a:rPr lang="en-US" sz="2400" b="1" dirty="0">
                <a:latin typeface="Arial" charset="0"/>
                <a:ea typeface="Arial" charset="0"/>
                <a:cs typeface="Arial" charset="0"/>
              </a:rPr>
              <a:t>2001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: IMF’s Statistics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Dept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. revised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Gov. Finance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Statistics Manual (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GFSM)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accrual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basis, government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balance sheet,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standard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for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reporting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analytical fiscal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statistics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0009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52813" y="334756"/>
            <a:ext cx="26992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50" dirty="0">
                <a:solidFill>
                  <a:srgbClr val="FB5308"/>
                </a:solidFill>
                <a:latin typeface="Arial"/>
                <a:cs typeface="Arial"/>
              </a:rPr>
              <a:t>Fiscal </a:t>
            </a:r>
            <a:r>
              <a:rPr lang="en-US" sz="1050" dirty="0" smtClean="0">
                <a:solidFill>
                  <a:srgbClr val="FB5308"/>
                </a:solidFill>
                <a:latin typeface="Arial"/>
                <a:cs typeface="Arial"/>
              </a:rPr>
              <a:t>Transparency &amp; Public Participation</a:t>
            </a:r>
            <a:endParaRPr lang="en-US" sz="1050" dirty="0">
              <a:solidFill>
                <a:srgbClr val="FB5308"/>
              </a:solidFill>
              <a:latin typeface="Arial"/>
              <a:cs typeface="Arial"/>
            </a:endParaRPr>
          </a:p>
        </p:txBody>
      </p:sp>
      <p:sp>
        <p:nvSpPr>
          <p:cNvPr id="4" name="Marcador de número de diapositiva 2"/>
          <p:cNvSpPr txBox="1">
            <a:spLocks/>
          </p:cNvSpPr>
          <p:nvPr/>
        </p:nvSpPr>
        <p:spPr>
          <a:xfrm>
            <a:off x="457200" y="6275178"/>
            <a:ext cx="68580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/>
                <a:cs typeface="Arial"/>
              </a:rPr>
              <a:pPr algn="r">
                <a:defRPr/>
              </a:pPr>
              <a:t>5</a:t>
            </a:fld>
            <a:endParaRPr lang="en-US" sz="11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12217" y="6407474"/>
            <a:ext cx="323328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769744" y="588672"/>
            <a:ext cx="56327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B5308"/>
                </a:solidFill>
                <a:latin typeface="Arial"/>
                <a:cs typeface="Arial"/>
              </a:rPr>
              <a:t>2</a:t>
            </a:r>
            <a:r>
              <a:rPr lang="en-US" sz="2400" b="1" dirty="0" smtClean="0">
                <a:solidFill>
                  <a:srgbClr val="FB5308"/>
                </a:solidFill>
                <a:latin typeface="Arial"/>
                <a:cs typeface="Arial"/>
              </a:rPr>
              <a:t>. Fiscal Transparency Norms and Standards</a:t>
            </a:r>
            <a:endParaRPr lang="en-US" sz="2400" b="1" dirty="0">
              <a:solidFill>
                <a:srgbClr val="FB5308"/>
              </a:solidFill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8408" y="1289198"/>
            <a:ext cx="7609083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sz="2000" b="1" dirty="0">
                <a:latin typeface="Arial" charset="0"/>
                <a:ea typeface="Arial" charset="0"/>
                <a:cs typeface="Arial" charset="0"/>
              </a:rPr>
              <a:t>2001: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PEFA program indicators for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quality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of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PFM in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countries receiving development assistance</a:t>
            </a:r>
          </a:p>
          <a:p>
            <a:r>
              <a:rPr lang="en-US" sz="2000" b="1" dirty="0">
                <a:latin typeface="Arial" charset="0"/>
                <a:ea typeface="Arial" charset="0"/>
                <a:cs typeface="Arial" charset="0"/>
              </a:rPr>
              <a:t>2002: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OECD issued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Best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Practices on Budget Transparency</a:t>
            </a:r>
          </a:p>
          <a:p>
            <a:r>
              <a:rPr lang="en-US" sz="2000" b="1" dirty="0">
                <a:latin typeface="Arial" charset="0"/>
                <a:ea typeface="Arial" charset="0"/>
                <a:cs typeface="Arial" charset="0"/>
              </a:rPr>
              <a:t>2006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: Open Budget Survey (OBS)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+ Open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Budget Index (OBI) to improve governance and combat poverty,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from civil society perspective </a:t>
            </a:r>
          </a:p>
          <a:p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2008: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US State Dept. begins FT in countries recipients of assistance funds</a:t>
            </a:r>
          </a:p>
          <a:p>
            <a:pPr algn="ctr"/>
            <a:r>
              <a:rPr lang="en-US" sz="2000" b="1" dirty="0" smtClean="0">
                <a:solidFill>
                  <a:srgbClr val="FF6900"/>
                </a:solidFill>
                <a:latin typeface="Arial" charset="0"/>
                <a:ea typeface="Arial" charset="0"/>
                <a:cs typeface="Arial" charset="0"/>
              </a:rPr>
              <a:t>2008 GLOBAL FINANCIAL CRISIS</a:t>
            </a:r>
            <a:endParaRPr lang="en-US" sz="2000" b="1" dirty="0" smtClean="0">
              <a:solidFill>
                <a:srgbClr val="FF6900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2012</a:t>
            </a:r>
            <a:r>
              <a:rPr lang="en-US" sz="2000" b="1" dirty="0">
                <a:latin typeface="Arial" charset="0"/>
                <a:ea typeface="Arial" charset="0"/>
                <a:cs typeface="Arial" charset="0"/>
              </a:rPr>
              <a:t>: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IMF’s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new FT Code &amp; FT Evaluation 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000" b="1" dirty="0">
                <a:latin typeface="Arial" charset="0"/>
                <a:ea typeface="Arial" charset="0"/>
                <a:cs typeface="Arial" charset="0"/>
              </a:rPr>
              <a:t>2012: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GIFT H-L Principles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+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coordination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between standard setters</a:t>
            </a:r>
          </a:p>
          <a:p>
            <a:r>
              <a:rPr lang="en-US" sz="2000" b="1" dirty="0">
                <a:latin typeface="Arial" charset="0"/>
                <a:ea typeface="Arial" charset="0"/>
                <a:cs typeface="Arial" charset="0"/>
              </a:rPr>
              <a:t>2014-2016: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New versions of the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FT-Code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, PEFA program, OECD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Principles,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OBS, PP principles and OECD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Toolkit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on budget transparency</a:t>
            </a:r>
          </a:p>
        </p:txBody>
      </p:sp>
    </p:spTree>
    <p:extLst>
      <p:ext uri="{BB962C8B-B14F-4D97-AF65-F5344CB8AC3E}">
        <p14:creationId xmlns:p14="http://schemas.microsoft.com/office/powerpoint/2010/main" val="982831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34530" y="1905336"/>
            <a:ext cx="7911128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/>
                <a:cs typeface="Arial"/>
              </a:rPr>
              <a:t>United </a:t>
            </a:r>
            <a:r>
              <a:rPr lang="en-US" sz="2400" b="1" dirty="0" smtClean="0">
                <a:latin typeface="Arial"/>
                <a:cs typeface="Arial"/>
              </a:rPr>
              <a:t>Nations General Assembly – Dec. 2012</a:t>
            </a:r>
          </a:p>
          <a:p>
            <a:endParaRPr lang="fr-FR" sz="2200" dirty="0">
              <a:latin typeface="Arial"/>
              <a:cs typeface="Arial"/>
            </a:endParaRPr>
          </a:p>
          <a:p>
            <a:pPr marL="285750" indent="-285750">
              <a:buFont typeface="Wingdings" charset="2"/>
              <a:buChar char="§"/>
            </a:pPr>
            <a:r>
              <a:rPr lang="en-US" sz="2200" dirty="0">
                <a:latin typeface="Arial"/>
                <a:cs typeface="Arial"/>
              </a:rPr>
              <a:t>Preamble, plus 2 parts</a:t>
            </a:r>
            <a:r>
              <a:rPr lang="en-US" sz="2200" dirty="0" smtClean="0">
                <a:latin typeface="Arial"/>
                <a:cs typeface="Arial"/>
              </a:rPr>
              <a:t>:</a:t>
            </a:r>
            <a:endParaRPr lang="en-US" sz="2200" dirty="0">
              <a:latin typeface="Arial"/>
              <a:cs typeface="Arial"/>
            </a:endParaRPr>
          </a:p>
          <a:p>
            <a:pPr marL="742950" lvl="1" indent="-285750">
              <a:buFont typeface="Courier New"/>
              <a:buChar char="o"/>
            </a:pPr>
            <a:r>
              <a:rPr lang="en-US" sz="2200" dirty="0">
                <a:latin typeface="Arial"/>
                <a:cs typeface="Arial"/>
              </a:rPr>
              <a:t>Access to Fiscal Information (principles </a:t>
            </a:r>
            <a:r>
              <a:rPr lang="en-US" sz="2200" dirty="0" smtClean="0">
                <a:latin typeface="Arial"/>
                <a:cs typeface="Arial"/>
              </a:rPr>
              <a:t>2-4</a:t>
            </a:r>
            <a:r>
              <a:rPr lang="en-US" sz="2200" dirty="0" smtClean="0">
                <a:latin typeface="Arial"/>
                <a:cs typeface="Arial"/>
              </a:rPr>
              <a:t>)</a:t>
            </a:r>
            <a:endParaRPr lang="en-US" sz="2200" dirty="0">
              <a:latin typeface="Arial"/>
              <a:cs typeface="Arial"/>
            </a:endParaRPr>
          </a:p>
          <a:p>
            <a:pPr marL="742950" lvl="1" indent="-285750">
              <a:buFont typeface="Courier New"/>
              <a:buChar char="o"/>
            </a:pPr>
            <a:r>
              <a:rPr lang="en-US" sz="2200" dirty="0">
                <a:latin typeface="Arial"/>
                <a:cs typeface="Arial"/>
              </a:rPr>
              <a:t>The Governance of Fiscal Policy (principles </a:t>
            </a:r>
            <a:r>
              <a:rPr lang="en-US" sz="2200" dirty="0" smtClean="0">
                <a:latin typeface="Arial"/>
                <a:cs typeface="Arial"/>
              </a:rPr>
              <a:t>5-9)</a:t>
            </a:r>
            <a:endParaRPr lang="en-US" sz="2200" dirty="0">
              <a:latin typeface="Arial"/>
              <a:cs typeface="Arial"/>
            </a:endParaRPr>
          </a:p>
          <a:p>
            <a:endParaRPr lang="en-US" sz="2200" dirty="0">
              <a:latin typeface="Arial"/>
              <a:cs typeface="Arial"/>
            </a:endParaRPr>
          </a:p>
          <a:p>
            <a:pPr marL="285750" indent="-285750">
              <a:buFont typeface="Wingdings" charset="2"/>
              <a:buChar char="§"/>
            </a:pPr>
            <a:r>
              <a:rPr lang="en-US" sz="2200" dirty="0" smtClean="0">
                <a:latin typeface="Arial"/>
                <a:cs typeface="Arial"/>
              </a:rPr>
              <a:t>Framed by 2 fundamental </a:t>
            </a:r>
            <a:r>
              <a:rPr lang="en-US" sz="2200" dirty="0">
                <a:latin typeface="Arial"/>
                <a:cs typeface="Arial"/>
              </a:rPr>
              <a:t>rights principles</a:t>
            </a:r>
            <a:r>
              <a:rPr lang="en-US" sz="2200" dirty="0" smtClean="0">
                <a:latin typeface="Arial"/>
                <a:cs typeface="Arial"/>
              </a:rPr>
              <a:t>:</a:t>
            </a:r>
            <a:endParaRPr lang="en-US" sz="2200" dirty="0">
              <a:latin typeface="Arial"/>
              <a:cs typeface="Arial"/>
            </a:endParaRPr>
          </a:p>
          <a:p>
            <a:pPr marL="742950" lvl="1" indent="-285750">
              <a:buFont typeface="Courier New"/>
              <a:buChar char="o"/>
            </a:pPr>
            <a:r>
              <a:rPr lang="en-US" sz="2200" dirty="0">
                <a:latin typeface="Arial"/>
                <a:cs typeface="Arial"/>
              </a:rPr>
              <a:t>A public right to fiscal information (from UDHR Art. 19</a:t>
            </a:r>
            <a:r>
              <a:rPr lang="en-US" sz="2200" dirty="0" smtClean="0">
                <a:latin typeface="Arial"/>
                <a:cs typeface="Arial"/>
              </a:rPr>
              <a:t>)</a:t>
            </a:r>
            <a:endParaRPr lang="en-US" sz="2200" dirty="0">
              <a:latin typeface="Arial"/>
              <a:cs typeface="Arial"/>
            </a:endParaRPr>
          </a:p>
          <a:p>
            <a:pPr marL="742950" lvl="1" indent="-285750">
              <a:buFont typeface="Courier New"/>
              <a:buChar char="o"/>
            </a:pPr>
            <a:r>
              <a:rPr lang="en-US" sz="2200" dirty="0">
                <a:latin typeface="Arial"/>
                <a:cs typeface="Arial"/>
              </a:rPr>
              <a:t>A right to participate directly in fiscal policy </a:t>
            </a:r>
            <a:r>
              <a:rPr lang="en-US" sz="2200" dirty="0" smtClean="0">
                <a:latin typeface="Arial"/>
                <a:cs typeface="Arial"/>
              </a:rPr>
              <a:t>design &amp; implementation </a:t>
            </a:r>
            <a:r>
              <a:rPr lang="en-US" sz="2200" dirty="0">
                <a:latin typeface="Arial"/>
                <a:cs typeface="Arial"/>
              </a:rPr>
              <a:t>(from ICCPR Art. 25)</a:t>
            </a:r>
            <a:endParaRPr lang="fr-FR" sz="2200" dirty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52813" y="334756"/>
            <a:ext cx="26992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50" dirty="0">
                <a:solidFill>
                  <a:srgbClr val="FB5308"/>
                </a:solidFill>
                <a:latin typeface="Arial"/>
                <a:cs typeface="Arial"/>
              </a:rPr>
              <a:t>Fiscal </a:t>
            </a:r>
            <a:r>
              <a:rPr lang="en-US" sz="1050" dirty="0" smtClean="0">
                <a:solidFill>
                  <a:srgbClr val="FB5308"/>
                </a:solidFill>
                <a:latin typeface="Arial"/>
                <a:cs typeface="Arial"/>
              </a:rPr>
              <a:t>Transparency &amp; Public Participation</a:t>
            </a:r>
            <a:endParaRPr lang="en-US" sz="1050" dirty="0">
              <a:solidFill>
                <a:srgbClr val="FB5308"/>
              </a:solidFill>
              <a:latin typeface="Arial"/>
              <a:cs typeface="Arial"/>
            </a:endParaRPr>
          </a:p>
        </p:txBody>
      </p:sp>
      <p:sp>
        <p:nvSpPr>
          <p:cNvPr id="4" name="Marcador de número de diapositiva 2"/>
          <p:cNvSpPr txBox="1">
            <a:spLocks/>
          </p:cNvSpPr>
          <p:nvPr/>
        </p:nvSpPr>
        <p:spPr>
          <a:xfrm>
            <a:off x="457200" y="6275178"/>
            <a:ext cx="68580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/>
                <a:cs typeface="Arial"/>
              </a:rPr>
              <a:pPr algn="r">
                <a:defRPr/>
              </a:pPr>
              <a:t>6</a:t>
            </a:fld>
            <a:endParaRPr lang="en-US" sz="11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12217" y="6407474"/>
            <a:ext cx="323328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34530" y="645064"/>
            <a:ext cx="648004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B5308"/>
                </a:solidFill>
                <a:latin typeface="Arial"/>
                <a:cs typeface="Arial"/>
              </a:rPr>
              <a:t>High Level Principles on Fiscal Transparency, </a:t>
            </a:r>
            <a:endParaRPr lang="en-US" sz="2400" dirty="0" smtClean="0">
              <a:solidFill>
                <a:srgbClr val="FB5308"/>
              </a:solidFill>
              <a:latin typeface="Arial"/>
              <a:cs typeface="Arial"/>
            </a:endParaRPr>
          </a:p>
          <a:p>
            <a:r>
              <a:rPr lang="en-US" sz="2400" dirty="0" smtClean="0">
                <a:solidFill>
                  <a:srgbClr val="FB5308"/>
                </a:solidFill>
                <a:latin typeface="Arial"/>
                <a:cs typeface="Arial"/>
              </a:rPr>
              <a:t>Participation </a:t>
            </a:r>
            <a:r>
              <a:rPr lang="en-US" sz="2400" dirty="0">
                <a:solidFill>
                  <a:srgbClr val="FB5308"/>
                </a:solidFill>
                <a:latin typeface="Arial"/>
                <a:cs typeface="Arial"/>
              </a:rPr>
              <a:t>&amp; Accountability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205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04781" y="929205"/>
            <a:ext cx="8147302" cy="4262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B5308"/>
                </a:solidFill>
                <a:latin typeface="Arial"/>
                <a:cs typeface="Arial"/>
              </a:rPr>
              <a:t>I. High </a:t>
            </a:r>
            <a:r>
              <a:rPr lang="en-US" sz="2400" dirty="0">
                <a:solidFill>
                  <a:srgbClr val="FB5308"/>
                </a:solidFill>
                <a:latin typeface="Arial"/>
                <a:cs typeface="Arial"/>
              </a:rPr>
              <a:t>Level Principles on Fiscal Transparency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solidFill>
                  <a:srgbClr val="FB5308"/>
                </a:solidFill>
                <a:latin typeface="Arial"/>
                <a:cs typeface="Arial"/>
              </a:rPr>
              <a:t>Access </a:t>
            </a:r>
            <a:r>
              <a:rPr lang="en-US" sz="2400" dirty="0">
                <a:solidFill>
                  <a:srgbClr val="FB5308"/>
                </a:solidFill>
                <a:latin typeface="Arial"/>
                <a:cs typeface="Arial"/>
              </a:rPr>
              <a:t>to Fiscal </a:t>
            </a:r>
            <a:r>
              <a:rPr lang="en-US" sz="2400" dirty="0" smtClean="0">
                <a:solidFill>
                  <a:srgbClr val="FB5308"/>
                </a:solidFill>
                <a:latin typeface="Arial"/>
                <a:cs typeface="Arial"/>
              </a:rPr>
              <a:t>Information</a:t>
            </a:r>
          </a:p>
          <a:p>
            <a:endParaRPr lang="fr-FR" sz="2300" dirty="0">
              <a:latin typeface="Arial"/>
              <a:cs typeface="Arial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b="1" dirty="0" smtClean="0">
                <a:latin typeface="Arial"/>
                <a:cs typeface="Arial"/>
              </a:rPr>
              <a:t>Right </a:t>
            </a:r>
            <a:r>
              <a:rPr lang="en-US" sz="2000" b="1" dirty="0">
                <a:latin typeface="Arial"/>
                <a:cs typeface="Arial"/>
              </a:rPr>
              <a:t>to seek, receive and impart information on fiscal </a:t>
            </a:r>
            <a:r>
              <a:rPr lang="en-US" sz="2000" b="1" dirty="0" smtClean="0">
                <a:latin typeface="Arial"/>
                <a:cs typeface="Arial"/>
              </a:rPr>
              <a:t>policies</a:t>
            </a:r>
            <a:endParaRPr lang="en-US" sz="2000" dirty="0">
              <a:latin typeface="Arial"/>
              <a:cs typeface="Arial"/>
            </a:endParaRPr>
          </a:p>
          <a:p>
            <a:pPr marL="342900" indent="-342900">
              <a:buFont typeface="+mj-lt"/>
              <a:buAutoNum type="arabicPeriod"/>
            </a:pPr>
            <a:endParaRPr lang="en-US" sz="2000" dirty="0">
              <a:latin typeface="Arial"/>
              <a:cs typeface="Arial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>
                <a:latin typeface="Arial"/>
                <a:cs typeface="Arial"/>
              </a:rPr>
              <a:t>Governments </a:t>
            </a:r>
            <a:r>
              <a:rPr lang="en-US" sz="2000" dirty="0">
                <a:latin typeface="Arial"/>
                <a:cs typeface="Arial"/>
              </a:rPr>
              <a:t>should </a:t>
            </a:r>
            <a:r>
              <a:rPr lang="en-US" sz="2000" b="1" dirty="0">
                <a:latin typeface="Arial"/>
                <a:cs typeface="Arial"/>
              </a:rPr>
              <a:t>publish clear and measureable objectives </a:t>
            </a:r>
            <a:r>
              <a:rPr lang="en-US" sz="2000" dirty="0">
                <a:latin typeface="Arial"/>
                <a:cs typeface="Arial"/>
              </a:rPr>
              <a:t>for aggregate fiscal </a:t>
            </a:r>
            <a:r>
              <a:rPr lang="en-US" sz="2000" dirty="0" smtClean="0">
                <a:latin typeface="Arial"/>
                <a:cs typeface="Arial"/>
              </a:rPr>
              <a:t>policy</a:t>
            </a:r>
            <a:endParaRPr lang="en-US" sz="2000" dirty="0">
              <a:latin typeface="Arial"/>
              <a:cs typeface="Arial"/>
            </a:endParaRPr>
          </a:p>
          <a:p>
            <a:pPr marL="342900" indent="-342900">
              <a:buFont typeface="+mj-lt"/>
              <a:buAutoNum type="arabicPeriod"/>
            </a:pPr>
            <a:endParaRPr lang="en-US" sz="2000" dirty="0">
              <a:latin typeface="Arial"/>
              <a:cs typeface="Arial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>
                <a:latin typeface="Arial"/>
                <a:cs typeface="Arial"/>
              </a:rPr>
              <a:t>Presentation </a:t>
            </a:r>
            <a:r>
              <a:rPr lang="en-US" sz="2000" dirty="0">
                <a:latin typeface="Arial"/>
                <a:cs typeface="Arial"/>
              </a:rPr>
              <a:t>of </a:t>
            </a:r>
            <a:r>
              <a:rPr lang="en-US" sz="2000" b="1" dirty="0">
                <a:latin typeface="Arial"/>
                <a:cs typeface="Arial"/>
              </a:rPr>
              <a:t>high quality financial and non-financial information </a:t>
            </a:r>
            <a:r>
              <a:rPr lang="en-US" sz="2000" dirty="0">
                <a:latin typeface="Arial"/>
                <a:cs typeface="Arial"/>
              </a:rPr>
              <a:t>on past, present &amp; </a:t>
            </a:r>
            <a:r>
              <a:rPr lang="en-US" sz="2000" dirty="0" smtClean="0">
                <a:latin typeface="Arial"/>
                <a:cs typeface="Arial"/>
              </a:rPr>
              <a:t>forecast</a:t>
            </a:r>
            <a:endParaRPr lang="en-US" sz="2000" dirty="0">
              <a:latin typeface="Arial"/>
              <a:cs typeface="Arial"/>
            </a:endParaRPr>
          </a:p>
          <a:p>
            <a:pPr marL="342900" indent="-342900">
              <a:buFont typeface="+mj-lt"/>
              <a:buAutoNum type="arabicPeriod"/>
            </a:pPr>
            <a:endParaRPr lang="en-US" sz="2000" dirty="0">
              <a:latin typeface="Arial"/>
              <a:cs typeface="Arial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>
                <a:latin typeface="Arial"/>
                <a:cs typeface="Arial"/>
              </a:rPr>
              <a:t>Governments </a:t>
            </a:r>
            <a:r>
              <a:rPr lang="en-US" sz="2000" dirty="0">
                <a:latin typeface="Arial"/>
                <a:cs typeface="Arial"/>
              </a:rPr>
              <a:t>should </a:t>
            </a:r>
            <a:r>
              <a:rPr lang="en-US" sz="2000" b="1" dirty="0">
                <a:latin typeface="Arial"/>
                <a:cs typeface="Arial"/>
              </a:rPr>
              <a:t>communicate </a:t>
            </a:r>
            <a:r>
              <a:rPr lang="en-US" sz="2000" dirty="0">
                <a:latin typeface="Arial"/>
                <a:cs typeface="Arial"/>
              </a:rPr>
              <a:t>the </a:t>
            </a:r>
            <a:r>
              <a:rPr lang="en-US" sz="2000" b="1" dirty="0">
                <a:latin typeface="Arial"/>
                <a:cs typeface="Arial"/>
              </a:rPr>
              <a:t>objectives </a:t>
            </a:r>
            <a:r>
              <a:rPr lang="en-US" sz="2000" dirty="0">
                <a:latin typeface="Arial"/>
                <a:cs typeface="Arial"/>
              </a:rPr>
              <a:t>they are pursuing and the </a:t>
            </a:r>
            <a:r>
              <a:rPr lang="en-US" sz="2000" b="1" dirty="0">
                <a:latin typeface="Arial"/>
                <a:cs typeface="Arial"/>
              </a:rPr>
              <a:t>outputs</a:t>
            </a:r>
            <a:r>
              <a:rPr lang="en-US" sz="2000" dirty="0">
                <a:latin typeface="Arial"/>
                <a:cs typeface="Arial"/>
              </a:rPr>
              <a:t> they are </a:t>
            </a:r>
            <a:r>
              <a:rPr lang="en-US" sz="2000" dirty="0" smtClean="0">
                <a:latin typeface="Arial"/>
                <a:cs typeface="Arial"/>
              </a:rPr>
              <a:t>producing</a:t>
            </a:r>
            <a:endParaRPr lang="fr-FR" sz="2000" dirty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52813" y="334756"/>
            <a:ext cx="26992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50" dirty="0">
                <a:solidFill>
                  <a:srgbClr val="FB5308"/>
                </a:solidFill>
                <a:latin typeface="Arial"/>
                <a:cs typeface="Arial"/>
              </a:rPr>
              <a:t>Fiscal Transparency </a:t>
            </a:r>
            <a:r>
              <a:rPr lang="en-US" sz="1050" dirty="0" smtClean="0">
                <a:solidFill>
                  <a:srgbClr val="FB5308"/>
                </a:solidFill>
                <a:latin typeface="Arial"/>
                <a:cs typeface="Arial"/>
              </a:rPr>
              <a:t>&amp; Public Participation</a:t>
            </a:r>
            <a:endParaRPr lang="en-US" sz="1050" dirty="0">
              <a:solidFill>
                <a:srgbClr val="FB5308"/>
              </a:solidFill>
              <a:latin typeface="Arial"/>
              <a:cs typeface="Arial"/>
            </a:endParaRPr>
          </a:p>
        </p:txBody>
      </p:sp>
      <p:sp>
        <p:nvSpPr>
          <p:cNvPr id="4" name="Marcador de número de diapositiva 2"/>
          <p:cNvSpPr txBox="1">
            <a:spLocks/>
          </p:cNvSpPr>
          <p:nvPr/>
        </p:nvSpPr>
        <p:spPr>
          <a:xfrm>
            <a:off x="457200" y="6275178"/>
            <a:ext cx="68580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/>
                <a:cs typeface="Arial"/>
              </a:rPr>
              <a:pPr algn="r">
                <a:defRPr/>
              </a:pPr>
              <a:t>7</a:t>
            </a:fld>
            <a:endParaRPr lang="en-US" sz="11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12217" y="6407474"/>
            <a:ext cx="323328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4453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09773" y="5446353"/>
            <a:ext cx="2242310" cy="11441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8369" y="922197"/>
            <a:ext cx="8075143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B5308"/>
                </a:solidFill>
                <a:latin typeface="Arial"/>
                <a:cs typeface="Arial"/>
              </a:rPr>
              <a:t>II. High </a:t>
            </a:r>
            <a:r>
              <a:rPr lang="en-US" sz="2400" dirty="0">
                <a:solidFill>
                  <a:srgbClr val="FB5308"/>
                </a:solidFill>
                <a:latin typeface="Arial"/>
                <a:cs typeface="Arial"/>
              </a:rPr>
              <a:t>Level Principles on Fiscal Transparency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>
                <a:solidFill>
                  <a:srgbClr val="FB5308"/>
                </a:solidFill>
                <a:latin typeface="Arial"/>
                <a:cs typeface="Arial"/>
              </a:rPr>
              <a:t>Governance of Fiscal </a:t>
            </a:r>
            <a:r>
              <a:rPr lang="en-US" sz="2400" dirty="0" smtClean="0">
                <a:solidFill>
                  <a:srgbClr val="FB5308"/>
                </a:solidFill>
                <a:latin typeface="Arial"/>
                <a:cs typeface="Arial"/>
              </a:rPr>
              <a:t>Policy</a:t>
            </a:r>
          </a:p>
          <a:p>
            <a:pPr marL="285750" indent="-285750">
              <a:buFont typeface="Arial"/>
              <a:buChar char="•"/>
            </a:pPr>
            <a:endParaRPr lang="fr-FR" sz="2200" dirty="0">
              <a:latin typeface="Arial"/>
              <a:cs typeface="Arial"/>
            </a:endParaRPr>
          </a:p>
          <a:p>
            <a:pPr marL="342900" indent="-342900">
              <a:buFont typeface="+mj-lt"/>
              <a:buAutoNum type="arabicPeriod" startAt="5"/>
            </a:pPr>
            <a:r>
              <a:rPr lang="en-US" sz="2000" dirty="0" smtClean="0">
                <a:latin typeface="Arial"/>
                <a:cs typeface="Arial"/>
              </a:rPr>
              <a:t>All </a:t>
            </a:r>
            <a:r>
              <a:rPr lang="en-US" sz="2000" dirty="0">
                <a:latin typeface="Arial"/>
                <a:cs typeface="Arial"/>
              </a:rPr>
              <a:t>transactions should have their basis in </a:t>
            </a:r>
            <a:r>
              <a:rPr lang="en-US" sz="2000" b="1" dirty="0" smtClean="0">
                <a:latin typeface="Arial"/>
                <a:cs typeface="Arial"/>
              </a:rPr>
              <a:t>law</a:t>
            </a:r>
            <a:endParaRPr lang="en-US" sz="2000" dirty="0">
              <a:latin typeface="Arial"/>
              <a:cs typeface="Arial"/>
            </a:endParaRPr>
          </a:p>
          <a:p>
            <a:pPr marL="342900" indent="-342900">
              <a:buFont typeface="+mj-lt"/>
              <a:buAutoNum type="arabicPeriod" startAt="5"/>
            </a:pPr>
            <a:endParaRPr lang="en-US" sz="2000" dirty="0">
              <a:latin typeface="Arial"/>
              <a:cs typeface="Arial"/>
            </a:endParaRPr>
          </a:p>
          <a:p>
            <a:pPr marL="342900" indent="-342900">
              <a:buFont typeface="+mj-lt"/>
              <a:buAutoNum type="arabicPeriod" startAt="5"/>
            </a:pPr>
            <a:r>
              <a:rPr lang="en-US" sz="2000" b="1" dirty="0" smtClean="0">
                <a:latin typeface="Arial"/>
                <a:cs typeface="Arial"/>
              </a:rPr>
              <a:t>Government </a:t>
            </a:r>
            <a:r>
              <a:rPr lang="en-US" sz="2000" b="1" dirty="0">
                <a:latin typeface="Arial"/>
                <a:cs typeface="Arial"/>
              </a:rPr>
              <a:t>sector </a:t>
            </a:r>
            <a:r>
              <a:rPr lang="en-US" sz="2000" dirty="0">
                <a:latin typeface="Arial"/>
                <a:cs typeface="Arial"/>
              </a:rPr>
              <a:t>clearly </a:t>
            </a:r>
            <a:r>
              <a:rPr lang="en-US" sz="2000" b="1" dirty="0">
                <a:latin typeface="Arial"/>
                <a:cs typeface="Arial"/>
              </a:rPr>
              <a:t>defined</a:t>
            </a:r>
            <a:r>
              <a:rPr lang="en-US" sz="2000" dirty="0">
                <a:latin typeface="Arial"/>
                <a:cs typeface="Arial"/>
              </a:rPr>
              <a:t>, &amp; relationships with </a:t>
            </a:r>
            <a:r>
              <a:rPr lang="en-US" sz="2000" b="1" dirty="0">
                <a:latin typeface="Arial"/>
                <a:cs typeface="Arial"/>
              </a:rPr>
              <a:t>private sector </a:t>
            </a:r>
            <a:r>
              <a:rPr lang="en-US" sz="2000" b="1" dirty="0" smtClean="0">
                <a:latin typeface="Arial"/>
                <a:cs typeface="Arial"/>
              </a:rPr>
              <a:t>disclosed</a:t>
            </a:r>
            <a:endParaRPr lang="en-US" sz="2000" dirty="0">
              <a:latin typeface="Arial"/>
              <a:cs typeface="Arial"/>
            </a:endParaRPr>
          </a:p>
          <a:p>
            <a:pPr marL="342900" indent="-342900">
              <a:buFont typeface="+mj-lt"/>
              <a:buAutoNum type="arabicPeriod" startAt="5"/>
            </a:pPr>
            <a:endParaRPr lang="en-US" sz="2000" dirty="0">
              <a:latin typeface="Arial"/>
              <a:cs typeface="Arial"/>
            </a:endParaRPr>
          </a:p>
          <a:p>
            <a:pPr marL="342900" indent="-342900">
              <a:buFont typeface="+mj-lt"/>
              <a:buAutoNum type="arabicPeriod" startAt="5"/>
            </a:pPr>
            <a:r>
              <a:rPr lang="en-US" sz="2000" b="1" dirty="0" smtClean="0">
                <a:latin typeface="Arial"/>
                <a:cs typeface="Arial"/>
              </a:rPr>
              <a:t>Roles </a:t>
            </a:r>
            <a:r>
              <a:rPr lang="en-US" sz="2000" b="1" dirty="0">
                <a:latin typeface="Arial"/>
                <a:cs typeface="Arial"/>
              </a:rPr>
              <a:t>and responsibilities </a:t>
            </a:r>
            <a:r>
              <a:rPr lang="en-US" sz="2000" dirty="0">
                <a:latin typeface="Arial"/>
                <a:cs typeface="Arial"/>
              </a:rPr>
              <a:t>clearly assigned between the legislature, the executive &amp; the </a:t>
            </a:r>
            <a:r>
              <a:rPr lang="en-US" sz="2000" dirty="0" smtClean="0">
                <a:latin typeface="Arial"/>
                <a:cs typeface="Arial"/>
              </a:rPr>
              <a:t>judiciary</a:t>
            </a:r>
            <a:endParaRPr lang="en-US" sz="2000" dirty="0">
              <a:latin typeface="Arial"/>
              <a:cs typeface="Arial"/>
            </a:endParaRPr>
          </a:p>
          <a:p>
            <a:pPr marL="342900" indent="-342900">
              <a:buFont typeface="+mj-lt"/>
              <a:buAutoNum type="arabicPeriod" startAt="5"/>
            </a:pPr>
            <a:endParaRPr lang="en-US" sz="2000" dirty="0">
              <a:latin typeface="Arial"/>
              <a:cs typeface="Arial"/>
            </a:endParaRPr>
          </a:p>
          <a:p>
            <a:pPr marL="342900" indent="-342900">
              <a:buFont typeface="+mj-lt"/>
              <a:buAutoNum type="arabicPeriod" startAt="5"/>
            </a:pPr>
            <a:r>
              <a:rPr lang="en-US" sz="2000" dirty="0" smtClean="0">
                <a:latin typeface="Arial"/>
                <a:cs typeface="Arial"/>
              </a:rPr>
              <a:t>No </a:t>
            </a:r>
            <a:r>
              <a:rPr lang="en-US" sz="2000" dirty="0">
                <a:latin typeface="Arial"/>
                <a:cs typeface="Arial"/>
              </a:rPr>
              <a:t>government</a:t>
            </a:r>
            <a:r>
              <a:rPr lang="en-US" sz="2000" b="1" dirty="0">
                <a:latin typeface="Arial"/>
                <a:cs typeface="Arial"/>
              </a:rPr>
              <a:t> revenue </a:t>
            </a:r>
            <a:r>
              <a:rPr lang="en-US" sz="2000" dirty="0">
                <a:latin typeface="Arial"/>
                <a:cs typeface="Arial"/>
              </a:rPr>
              <a:t>without the </a:t>
            </a:r>
            <a:r>
              <a:rPr lang="en-US" sz="2000" b="1" dirty="0">
                <a:latin typeface="Arial"/>
                <a:cs typeface="Arial"/>
              </a:rPr>
              <a:t>approval of the </a:t>
            </a:r>
            <a:r>
              <a:rPr lang="en-US" sz="2000" b="1" dirty="0" smtClean="0">
                <a:latin typeface="Arial"/>
                <a:cs typeface="Arial"/>
              </a:rPr>
              <a:t>legislature</a:t>
            </a:r>
          </a:p>
          <a:p>
            <a:endParaRPr lang="en-US" sz="2000" dirty="0" smtClean="0">
              <a:latin typeface="Arial"/>
              <a:cs typeface="Arial"/>
            </a:endParaRPr>
          </a:p>
          <a:p>
            <a:pPr marL="457200" indent="-457200">
              <a:buFont typeface="+mj-lt"/>
              <a:buAutoNum type="arabicPeriod" startAt="9"/>
            </a:pPr>
            <a:r>
              <a:rPr lang="en-US" sz="2000" dirty="0">
                <a:latin typeface="Arial"/>
                <a:cs typeface="Arial"/>
              </a:rPr>
              <a:t>The </a:t>
            </a:r>
            <a:r>
              <a:rPr lang="en-US" sz="2000" b="1" dirty="0">
                <a:latin typeface="Arial"/>
                <a:cs typeface="Arial"/>
              </a:rPr>
              <a:t>Supreme Audit Institution </a:t>
            </a:r>
            <a:r>
              <a:rPr lang="en-US" sz="2000" dirty="0">
                <a:latin typeface="Arial"/>
                <a:cs typeface="Arial"/>
              </a:rPr>
              <a:t>should have statutory independence &amp; the appropriate </a:t>
            </a:r>
            <a:r>
              <a:rPr lang="en-US" sz="2000" dirty="0" smtClean="0">
                <a:latin typeface="Arial"/>
                <a:cs typeface="Arial"/>
              </a:rPr>
              <a:t>resources</a:t>
            </a:r>
            <a:endParaRPr lang="en-US" sz="2000" dirty="0">
              <a:latin typeface="Arial"/>
              <a:cs typeface="Arial"/>
            </a:endParaRPr>
          </a:p>
          <a:p>
            <a:pPr marL="342900" indent="-342900">
              <a:buFont typeface="+mj-lt"/>
              <a:buAutoNum type="arabicPeriod" startAt="9"/>
            </a:pPr>
            <a:endParaRPr lang="fr-FR" sz="2200" dirty="0">
              <a:solidFill>
                <a:srgbClr val="3C4648"/>
              </a:solidFill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22897" y="334756"/>
            <a:ext cx="27291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50" dirty="0">
                <a:solidFill>
                  <a:srgbClr val="FB5308"/>
                </a:solidFill>
                <a:latin typeface="Arial"/>
                <a:cs typeface="Arial"/>
              </a:rPr>
              <a:t>Fiscal Transparency </a:t>
            </a:r>
            <a:r>
              <a:rPr lang="en-US" sz="1050" dirty="0" smtClean="0">
                <a:solidFill>
                  <a:srgbClr val="FB5308"/>
                </a:solidFill>
                <a:latin typeface="Arial"/>
                <a:cs typeface="Arial"/>
              </a:rPr>
              <a:t>&amp; Public Participation</a:t>
            </a:r>
            <a:endParaRPr lang="en-US" sz="1050" dirty="0">
              <a:solidFill>
                <a:srgbClr val="FB5308"/>
              </a:solidFill>
              <a:latin typeface="Arial"/>
              <a:cs typeface="Arial"/>
            </a:endParaRPr>
          </a:p>
        </p:txBody>
      </p:sp>
      <p:sp>
        <p:nvSpPr>
          <p:cNvPr id="6" name="Marcador de número de diapositiva 2"/>
          <p:cNvSpPr txBox="1">
            <a:spLocks/>
          </p:cNvSpPr>
          <p:nvPr/>
        </p:nvSpPr>
        <p:spPr>
          <a:xfrm>
            <a:off x="457200" y="6275178"/>
            <a:ext cx="68580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/>
                <a:cs typeface="Arial"/>
              </a:rPr>
              <a:pPr algn="r">
                <a:defRPr/>
              </a:pPr>
              <a:t>8</a:t>
            </a:fld>
            <a:endParaRPr lang="en-US" sz="11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512217" y="6407474"/>
            <a:ext cx="323328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3282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95481" y="2197339"/>
            <a:ext cx="7901265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B5308"/>
                </a:solidFill>
                <a:latin typeface="Arial"/>
                <a:cs typeface="Arial"/>
              </a:rPr>
              <a:t>III. High </a:t>
            </a:r>
            <a:r>
              <a:rPr lang="en-US" sz="2400" dirty="0">
                <a:solidFill>
                  <a:srgbClr val="FB5308"/>
                </a:solidFill>
                <a:latin typeface="Arial"/>
                <a:cs typeface="Arial"/>
              </a:rPr>
              <a:t>Level Principles on Fiscal </a:t>
            </a:r>
            <a:r>
              <a:rPr lang="en-US" sz="2400" dirty="0" smtClean="0">
                <a:solidFill>
                  <a:srgbClr val="FB5308"/>
                </a:solidFill>
                <a:latin typeface="Arial"/>
                <a:cs typeface="Arial"/>
              </a:rPr>
              <a:t>Transparency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rgbClr val="FB5308"/>
                </a:solidFill>
                <a:latin typeface="Arial"/>
                <a:cs typeface="Arial"/>
              </a:rPr>
              <a:t>	</a:t>
            </a:r>
            <a:r>
              <a:rPr lang="en-US" sz="2400" dirty="0" smtClean="0">
                <a:solidFill>
                  <a:srgbClr val="FB5308"/>
                </a:solidFill>
                <a:latin typeface="Arial"/>
                <a:cs typeface="Arial"/>
              </a:rPr>
              <a:t>A new fundamental civil right</a:t>
            </a:r>
            <a:endParaRPr lang="fr-FR" sz="2400" dirty="0">
              <a:solidFill>
                <a:srgbClr val="3C4648"/>
              </a:solidFill>
              <a:latin typeface="Arial"/>
              <a:cs typeface="Arial"/>
            </a:endParaRPr>
          </a:p>
          <a:p>
            <a:endParaRPr lang="en-US" sz="2000" dirty="0">
              <a:solidFill>
                <a:srgbClr val="3C4648"/>
              </a:solidFill>
              <a:latin typeface="Arial"/>
              <a:cs typeface="Arial"/>
            </a:endParaRPr>
          </a:p>
          <a:p>
            <a:pPr marL="457200" indent="-457200">
              <a:buFont typeface="+mj-lt"/>
              <a:buAutoNum type="arabicPeriod" startAt="10"/>
            </a:pPr>
            <a:r>
              <a:rPr lang="en-US" sz="2000" dirty="0" smtClean="0">
                <a:latin typeface="Arial"/>
                <a:cs typeface="Arial"/>
              </a:rPr>
              <a:t>Citizens </a:t>
            </a:r>
            <a:r>
              <a:rPr lang="en-US" sz="2000" dirty="0">
                <a:latin typeface="Arial"/>
                <a:cs typeface="Arial"/>
              </a:rPr>
              <a:t>should have the right and they, and all non-state actors, should have </a:t>
            </a:r>
            <a:r>
              <a:rPr lang="en-US" sz="2000" b="1" dirty="0">
                <a:latin typeface="Arial"/>
                <a:cs typeface="Arial"/>
              </a:rPr>
              <a:t>effective opportunities to participate directly </a:t>
            </a:r>
            <a:r>
              <a:rPr lang="en-US" sz="2000" dirty="0">
                <a:latin typeface="Arial"/>
                <a:cs typeface="Arial"/>
              </a:rPr>
              <a:t>in public debate and discussion over the design and implementation of fiscal policies.</a:t>
            </a:r>
            <a:endParaRPr lang="fr-FR" sz="2000" dirty="0"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22897" y="334756"/>
            <a:ext cx="27291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50" dirty="0">
                <a:solidFill>
                  <a:srgbClr val="FB5308"/>
                </a:solidFill>
                <a:latin typeface="Arial"/>
                <a:cs typeface="Arial"/>
              </a:rPr>
              <a:t>Fiscal Transparency </a:t>
            </a:r>
            <a:r>
              <a:rPr lang="en-US" sz="1050" dirty="0" smtClean="0">
                <a:solidFill>
                  <a:srgbClr val="FB5308"/>
                </a:solidFill>
                <a:latin typeface="Arial"/>
                <a:cs typeface="Arial"/>
              </a:rPr>
              <a:t>&amp; Public Participation</a:t>
            </a:r>
            <a:endParaRPr lang="en-US" sz="1050" dirty="0">
              <a:solidFill>
                <a:srgbClr val="FB5308"/>
              </a:solidFill>
              <a:latin typeface="Arial"/>
              <a:cs typeface="Arial"/>
            </a:endParaRPr>
          </a:p>
        </p:txBody>
      </p:sp>
      <p:sp>
        <p:nvSpPr>
          <p:cNvPr id="6" name="Marcador de número de diapositiva 2"/>
          <p:cNvSpPr txBox="1">
            <a:spLocks/>
          </p:cNvSpPr>
          <p:nvPr/>
        </p:nvSpPr>
        <p:spPr>
          <a:xfrm>
            <a:off x="457200" y="6275178"/>
            <a:ext cx="68580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/>
                <a:cs typeface="Arial"/>
              </a:rPr>
              <a:pPr algn="r">
                <a:defRPr/>
              </a:pPr>
              <a:t>9</a:t>
            </a:fld>
            <a:endParaRPr lang="en-US" sz="11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512217" y="6407474"/>
            <a:ext cx="323328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9177993"/>
      </p:ext>
    </p:extLst>
  </p:cSld>
  <p:clrMapOvr>
    <a:masterClrMapping/>
  </p:clrMapOvr>
</p:sld>
</file>

<file path=ppt/theme/theme1.xml><?xml version="1.0" encoding="utf-8"?>
<a:theme xmlns:a="http://schemas.openxmlformats.org/drawingml/2006/main" name="gif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8571</TotalTime>
  <Words>587</Words>
  <Application>Microsoft Macintosh PowerPoint</Application>
  <PresentationFormat>On-screen Show (4:3)</PresentationFormat>
  <Paragraphs>93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Courier New</vt:lpstr>
      <vt:lpstr>Wingdings</vt:lpstr>
      <vt:lpstr>Arial</vt:lpstr>
      <vt:lpstr>gift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 O</dc:creator>
  <cp:lastModifiedBy>Microsoft Office User</cp:lastModifiedBy>
  <cp:revision>533</cp:revision>
  <cp:lastPrinted>2017-02-10T02:14:13Z</cp:lastPrinted>
  <dcterms:created xsi:type="dcterms:W3CDTF">2015-03-01T23:52:29Z</dcterms:created>
  <dcterms:modified xsi:type="dcterms:W3CDTF">2017-09-04T00:35:14Z</dcterms:modified>
</cp:coreProperties>
</file>