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0"/>
  </p:notesMasterIdLst>
  <p:sldIdLst>
    <p:sldId id="568" r:id="rId2"/>
    <p:sldId id="759" r:id="rId3"/>
    <p:sldId id="761" r:id="rId4"/>
    <p:sldId id="625" r:id="rId5"/>
    <p:sldId id="278" r:id="rId6"/>
    <p:sldId id="760" r:id="rId7"/>
    <p:sldId id="750" r:id="rId8"/>
    <p:sldId id="652" r:id="rId9"/>
    <p:sldId id="628" r:id="rId10"/>
    <p:sldId id="678" r:id="rId11"/>
    <p:sldId id="749" r:id="rId12"/>
    <p:sldId id="748" r:id="rId13"/>
    <p:sldId id="703" r:id="rId14"/>
    <p:sldId id="755" r:id="rId15"/>
    <p:sldId id="762" r:id="rId16"/>
    <p:sldId id="579" r:id="rId17"/>
    <p:sldId id="763" r:id="rId18"/>
    <p:sldId id="5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568"/>
            <p14:sldId id="759"/>
            <p14:sldId id="761"/>
            <p14:sldId id="625"/>
            <p14:sldId id="278"/>
            <p14:sldId id="760"/>
            <p14:sldId id="750"/>
            <p14:sldId id="652"/>
            <p14:sldId id="628"/>
            <p14:sldId id="678"/>
            <p14:sldId id="749"/>
            <p14:sldId id="748"/>
            <p14:sldId id="703"/>
            <p14:sldId id="755"/>
            <p14:sldId id="762"/>
            <p14:sldId id="579"/>
            <p14:sldId id="763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FB874"/>
    <a:srgbClr val="EA1D75"/>
    <a:srgbClr val="CF4948"/>
    <a:srgbClr val="9E9E9E"/>
    <a:srgbClr val="FF9D5B"/>
    <a:srgbClr val="FF7619"/>
    <a:srgbClr val="FFA86D"/>
    <a:srgbClr val="FF8633"/>
    <a:srgbClr val="FF9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88163" autoAdjust="0"/>
  </p:normalViewPr>
  <p:slideViewPr>
    <p:cSldViewPr snapToGrid="0" snapToObjects="1">
      <p:cViewPr varScale="1">
        <p:scale>
          <a:sx n="72" d="100"/>
          <a:sy n="72" d="100"/>
        </p:scale>
        <p:origin x="156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/>
            </a:lvl1pPr>
          </a:lstStyle>
          <a:p>
            <a:pPr>
              <a:defRPr/>
            </a:pPr>
            <a:fld id="{1A8470D4-58C6-4A2E-97B2-8AB0167D248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93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FD92-6FA9-42DD-A7E3-D89176CC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0860-1D4A-4D2A-9B4A-7C4721702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CDAA6-7ADF-4F24-8810-50121770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87-6133-467F-A4FC-201C6DD52C1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446F-9AA9-4785-9F2A-C2A9ADFB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E8886-F219-48A0-85A9-D2C1CA5F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A630-C0EF-4C3F-8EC6-F4EC595A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6" r:id="rId5"/>
    <p:sldLayoutId id="214748365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35" y="880404"/>
            <a:ext cx="786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Engaging Citizens to Monitor Performance in Service Delivery</a:t>
            </a:r>
          </a:p>
          <a:p>
            <a:endParaRPr lang="es-MX" b="1" i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PEMNA Budget CoP </a:t>
            </a:r>
          </a:p>
          <a:p>
            <a:r>
              <a:rPr lang="es-MX" i="1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Seoul</a:t>
            </a:r>
            <a:r>
              <a:rPr lang="es-MX" i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, South </a:t>
            </a:r>
            <a:r>
              <a:rPr lang="es-MX" i="1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Korea</a:t>
            </a:r>
            <a:r>
              <a:rPr lang="es-MX" i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. March 20, 2019</a:t>
            </a:r>
            <a:endParaRPr lang="en-US" i="1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NZ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 Rivero del Paso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Manager for Technical Cooperation and Collaboration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lorena@fiscaltransparency.net</a:t>
            </a: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   </a:t>
            </a:r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@</a:t>
            </a:r>
            <a:r>
              <a:rPr lang="en-NZ" sz="1400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LorenaRDP</a:t>
            </a:r>
            <a:endParaRPr lang="en-NZ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56273-5A69-D742-969A-A5C1AB05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13" y="4024548"/>
            <a:ext cx="229469" cy="185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DEB20C-E748-4509-A535-802DC01FCE2A}"/>
              </a:ext>
            </a:extLst>
          </p:cNvPr>
          <p:cNvSpPr/>
          <p:nvPr/>
        </p:nvSpPr>
        <p:spPr>
          <a:xfrm>
            <a:off x="401215" y="1489645"/>
            <a:ext cx="8276253" cy="2238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B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Better Budget Dataquest</a:t>
            </a:r>
            <a:endParaRPr lang="en-US" sz="2400" b="1" dirty="0">
              <a:solidFill>
                <a:srgbClr val="FF6B00"/>
              </a:solidFill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Teams of up to five individuals will explore the spending dataset and by contextualizing with other data they should come up with findings for one of the following categories: </a:t>
            </a:r>
            <a:r>
              <a:rPr lang="en-US" sz="2400" dirty="0">
                <a:solidFill>
                  <a:schemeClr val="bg1"/>
                </a:solidFill>
                <a:highlight>
                  <a:srgbClr val="FF69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gender, inequality or environment</a:t>
            </a: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 </a:t>
            </a:r>
          </a:p>
          <a:p>
            <a:pPr algn="just">
              <a:lnSpc>
                <a:spcPct val="107000"/>
              </a:lnSpc>
            </a:pP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multimedia piece, the start of a research project or a human story must be presented by the end of the event.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FA32-8DFD-4039-A1AB-BB8EA33EBEFB}"/>
              </a:ext>
            </a:extLst>
          </p:cNvPr>
          <p:cNvSpPr txBox="1"/>
          <p:nvPr/>
        </p:nvSpPr>
        <p:spPr>
          <a:xfrm>
            <a:off x="2143708" y="279517"/>
            <a:ext cx="48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Works: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6152A-5FE5-4C15-8C90-20FC66DAC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73" y="3728015"/>
            <a:ext cx="3732244" cy="2106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AC33F-6AFA-4374-BCA5-CF5001F9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2" y="4184828"/>
            <a:ext cx="3848879" cy="21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bs.twimg.com/media/DzYYBxtXQAA_DsE.jpg">
            <a:extLst>
              <a:ext uri="{FF2B5EF4-FFF2-40B4-BE49-F238E27FC236}">
                <a16:creationId xmlns:a16="http://schemas.microsoft.com/office/drawing/2014/main" id="{235902EC-D5D0-4130-BD0B-8ABAF771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22" y="995971"/>
            <a:ext cx="6643396" cy="48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0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bs.twimg.com/media/DzbFKP-WoAAakf2.jpg">
            <a:extLst>
              <a:ext uri="{FF2B5EF4-FFF2-40B4-BE49-F238E27FC236}">
                <a16:creationId xmlns:a16="http://schemas.microsoft.com/office/drawing/2014/main" id="{C5AD4FEA-C16D-48BC-A5A0-FEE71505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4" y="1072154"/>
            <a:ext cx="5952931" cy="43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2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yPcrJKXQAAz9fJ.jpg">
            <a:extLst>
              <a:ext uri="{FF2B5EF4-FFF2-40B4-BE49-F238E27FC236}">
                <a16:creationId xmlns:a16="http://schemas.microsoft.com/office/drawing/2014/main" id="{EB0CB45B-4071-4C11-A07F-1B9407CD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831"/>
            <a:ext cx="3102289" cy="20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DyuFHjHWoAAUnrp.jpg">
            <a:extLst>
              <a:ext uri="{FF2B5EF4-FFF2-40B4-BE49-F238E27FC236}">
                <a16:creationId xmlns:a16="http://schemas.microsoft.com/office/drawing/2014/main" id="{FDE20CEC-06D6-4700-9C42-F9897830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00" y="1063832"/>
            <a:ext cx="3102288" cy="20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DzX92D6WoAELoE0.jpg">
            <a:extLst>
              <a:ext uri="{FF2B5EF4-FFF2-40B4-BE49-F238E27FC236}">
                <a16:creationId xmlns:a16="http://schemas.microsoft.com/office/drawing/2014/main" id="{7B3FB78A-B23F-4C29-B0FA-882971F2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2567"/>
            <a:ext cx="3102288" cy="20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media/DzYCdlCWoAAgnGA.jpg">
            <a:extLst>
              <a:ext uri="{FF2B5EF4-FFF2-40B4-BE49-F238E27FC236}">
                <a16:creationId xmlns:a16="http://schemas.microsoft.com/office/drawing/2014/main" id="{CB15A14F-6838-4ED5-ACE2-4C2FB0A4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12" y="1063830"/>
            <a:ext cx="3102288" cy="20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DyjmWAgXQAIjRBe.jpg">
            <a:extLst>
              <a:ext uri="{FF2B5EF4-FFF2-40B4-BE49-F238E27FC236}">
                <a16:creationId xmlns:a16="http://schemas.microsoft.com/office/drawing/2014/main" id="{0CA81BCB-1860-4EFA-8597-44ECDDA2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24" y="3392567"/>
            <a:ext cx="3102288" cy="20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FBCE4-D1B4-40DC-93B9-5E5FE7CFE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709" y="3392459"/>
            <a:ext cx="3102290" cy="20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0cGhbMVAAAUHsX.jpg">
            <a:extLst>
              <a:ext uri="{FF2B5EF4-FFF2-40B4-BE49-F238E27FC236}">
                <a16:creationId xmlns:a16="http://schemas.microsoft.com/office/drawing/2014/main" id="{96810475-24EE-4E25-AF42-DD65C3F6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89" y="1006812"/>
            <a:ext cx="1962555" cy="26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D0cPc3oUUAA6WRP.jpg">
            <a:extLst>
              <a:ext uri="{FF2B5EF4-FFF2-40B4-BE49-F238E27FC236}">
                <a16:creationId xmlns:a16="http://schemas.microsoft.com/office/drawing/2014/main" id="{AA178731-7D92-4F63-83A1-8741D50C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3" y="1256515"/>
            <a:ext cx="3394953" cy="23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0a-ZwSWsAA_LIp.jpg">
            <a:extLst>
              <a:ext uri="{FF2B5EF4-FFF2-40B4-BE49-F238E27FC236}">
                <a16:creationId xmlns:a16="http://schemas.microsoft.com/office/drawing/2014/main" id="{385C6346-62BE-412D-875B-B30C7EA7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29" y="3967700"/>
            <a:ext cx="3337499" cy="25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55390-F3E9-41E7-ADAA-2C7E090702C4}"/>
              </a:ext>
            </a:extLst>
          </p:cNvPr>
          <p:cNvSpPr txBox="1"/>
          <p:nvPr/>
        </p:nvSpPr>
        <p:spPr>
          <a:xfrm>
            <a:off x="1556656" y="147191"/>
            <a:ext cx="629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D4F00"/>
                </a:solidFill>
              </a:rPr>
              <a:t>Better Budget Dataquest</a:t>
            </a:r>
          </a:p>
        </p:txBody>
      </p:sp>
    </p:spTree>
    <p:extLst>
      <p:ext uri="{BB962C8B-B14F-4D97-AF65-F5344CB8AC3E}">
        <p14:creationId xmlns:p14="http://schemas.microsoft.com/office/powerpoint/2010/main" val="71247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C19F78-476A-4BB2-B9CD-6539BC7C0182}"/>
              </a:ext>
            </a:extLst>
          </p:cNvPr>
          <p:cNvSpPr txBox="1"/>
          <p:nvPr/>
        </p:nvSpPr>
        <p:spPr>
          <a:xfrm>
            <a:off x="485028" y="316710"/>
            <a:ext cx="751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for </a:t>
            </a:r>
            <a:r>
              <a:rPr lang="es-MX" sz="2800" dirty="0">
                <a:solidFill>
                  <a:schemeClr val="bg1"/>
                </a:solidFill>
                <a:highlight>
                  <a:srgbClr val="FF69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Performance Indicators</a:t>
            </a:r>
          </a:p>
          <a:p>
            <a:pPr algn="ctr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 Federal Government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C5CC1-632A-4EC2-AC71-4101328E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1552305"/>
            <a:ext cx="8335926" cy="37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7">
            <a:extLst>
              <a:ext uri="{FF2B5EF4-FFF2-40B4-BE49-F238E27FC236}">
                <a16:creationId xmlns:a16="http://schemas.microsoft.com/office/drawing/2014/main" id="{B50B515C-0533-4E35-9A6C-CB20D37A7413}"/>
              </a:ext>
            </a:extLst>
          </p:cNvPr>
          <p:cNvSpPr txBox="1"/>
          <p:nvPr/>
        </p:nvSpPr>
        <p:spPr>
          <a:xfrm>
            <a:off x="383985" y="330136"/>
            <a:ext cx="850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Performance Evaluation System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6900"/>
                </a:solidFill>
              </a:rPr>
              <a:t>Open public consultation on performance indicators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B9F19-7A96-4B05-8328-77184F0A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7" y="1641331"/>
            <a:ext cx="6709144" cy="39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6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8343C-031D-4296-99B7-123FEDB4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3" y="2390301"/>
            <a:ext cx="8495414" cy="4310234"/>
          </a:xfrm>
          <a:prstGeom prst="rect">
            <a:avLst/>
          </a:prstGeom>
        </p:spPr>
      </p:pic>
      <p:sp>
        <p:nvSpPr>
          <p:cNvPr id="4" name="CuadroTexto 7">
            <a:extLst>
              <a:ext uri="{FF2B5EF4-FFF2-40B4-BE49-F238E27FC236}">
                <a16:creationId xmlns:a16="http://schemas.microsoft.com/office/drawing/2014/main" id="{7EA11A7D-41BB-4783-81AC-26E4AB87EA3C}"/>
              </a:ext>
            </a:extLst>
          </p:cNvPr>
          <p:cNvSpPr txBox="1"/>
          <p:nvPr/>
        </p:nvSpPr>
        <p:spPr>
          <a:xfrm>
            <a:off x="383985" y="330136"/>
            <a:ext cx="850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Performance Evaluation System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6900"/>
                </a:solidFill>
              </a:rPr>
              <a:t>Open public consultation on performance indicators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D1BA9-19D4-482A-91AA-AFFEBB96129C}"/>
              </a:ext>
            </a:extLst>
          </p:cNvPr>
          <p:cNvSpPr txBox="1"/>
          <p:nvPr/>
        </p:nvSpPr>
        <p:spPr>
          <a:xfrm>
            <a:off x="383985" y="1452551"/>
            <a:ext cx="806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Opinions and proposals were filtered by the Mexican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Performance Evaluation Unit and then reviewed with line ministries.</a:t>
            </a:r>
          </a:p>
        </p:txBody>
      </p:sp>
    </p:spTree>
    <p:extLst>
      <p:ext uri="{BB962C8B-B14F-4D97-AF65-F5344CB8AC3E}">
        <p14:creationId xmlns:p14="http://schemas.microsoft.com/office/powerpoint/2010/main" val="337812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Stay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"/>
                <a:cs typeface="Arial"/>
              </a:rPr>
              <a:t>tuned</a:t>
            </a:r>
            <a:r>
              <a:rPr lang="es-ES" sz="3200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3B938-7ACE-4F92-817D-551CBE3F1A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0000">
                <a:srgbClr val="FF6900"/>
              </a:gs>
              <a:gs pos="0">
                <a:srgbClr val="EA1D75"/>
              </a:gs>
              <a:gs pos="100000">
                <a:srgbClr val="FFB874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algn="r"/>
            <a:r>
              <a:rPr lang="en-US" sz="6000" dirty="0"/>
              <a:t>Shifting the discussion: </a:t>
            </a:r>
          </a:p>
          <a:p>
            <a:pPr algn="r"/>
            <a:r>
              <a:rPr lang="en-US" sz="4800" dirty="0"/>
              <a:t>from allocations to performance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8156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541DD-DE04-4D8A-80DE-B4E207D8D05D}"/>
              </a:ext>
            </a:extLst>
          </p:cNvPr>
          <p:cNvSpPr txBox="1"/>
          <p:nvPr/>
        </p:nvSpPr>
        <p:spPr>
          <a:xfrm>
            <a:off x="2631415" y="340242"/>
            <a:ext cx="4402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Examples of Engagement </a:t>
            </a:r>
          </a:p>
          <a:p>
            <a:r>
              <a:rPr lang="en-US" dirty="0"/>
              <a:t>to Monitor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731FA-D8F4-43F5-8289-894C2B63FF6E}"/>
              </a:ext>
            </a:extLst>
          </p:cNvPr>
          <p:cNvSpPr txBox="1"/>
          <p:nvPr/>
        </p:nvSpPr>
        <p:spPr>
          <a:xfrm>
            <a:off x="988827" y="1903228"/>
            <a:ext cx="75916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Clr>
                <a:srgbClr val="FF6900"/>
              </a:buClr>
              <a:buSzPct val="125000"/>
              <a:buFont typeface="+mj-lt"/>
              <a:buAutoNum type="arabicPeriod"/>
            </a:pPr>
            <a:r>
              <a:rPr lang="en-US" sz="2400" dirty="0"/>
              <a:t>Monitoring of Public Investments: #</a:t>
            </a:r>
            <a:r>
              <a:rPr lang="en-US" sz="2400" dirty="0" err="1"/>
              <a:t>DataOnTheStreets</a:t>
            </a:r>
            <a:r>
              <a:rPr lang="en-US" sz="2400" dirty="0"/>
              <a:t> Rally</a:t>
            </a:r>
          </a:p>
          <a:p>
            <a:pPr marL="342900" indent="-342900">
              <a:spcAft>
                <a:spcPts val="3000"/>
              </a:spcAft>
              <a:buClr>
                <a:srgbClr val="FF6900"/>
              </a:buClr>
              <a:buSzPct val="125000"/>
              <a:buFont typeface="+mj-lt"/>
              <a:buAutoNum type="arabicPeriod"/>
            </a:pPr>
            <a:r>
              <a:rPr lang="en-US" sz="2400" dirty="0"/>
              <a:t>Engagement on performance monitoring: Better Budget Dataquest</a:t>
            </a:r>
          </a:p>
          <a:p>
            <a:pPr marL="342900" indent="-342900">
              <a:spcAft>
                <a:spcPts val="3000"/>
              </a:spcAft>
              <a:buClr>
                <a:srgbClr val="FF6900"/>
              </a:buClr>
              <a:buSzPct val="125000"/>
              <a:buFont typeface="+mj-lt"/>
              <a:buAutoNum type="arabicPeriod"/>
            </a:pPr>
            <a:r>
              <a:rPr lang="en-US" sz="2400" dirty="0"/>
              <a:t>Direct engagement to improve performance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238824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8031C-6E7D-4343-B6DF-F80FBAFA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49" y="1266917"/>
            <a:ext cx="3942767" cy="5329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4B463-E7C7-471F-A99E-6D9D1AC580D5}"/>
              </a:ext>
            </a:extLst>
          </p:cNvPr>
          <p:cNvSpPr txBox="1"/>
          <p:nvPr/>
        </p:nvSpPr>
        <p:spPr>
          <a:xfrm>
            <a:off x="1115319" y="270588"/>
            <a:ext cx="746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Engagement through </a:t>
            </a:r>
            <a:r>
              <a:rPr lang="en-US" dirty="0">
                <a:solidFill>
                  <a:schemeClr val="bg1"/>
                </a:solidFill>
                <a:highlight>
                  <a:srgbClr val="FF6900"/>
                </a:highlight>
              </a:rPr>
              <a:t>Public Investment </a:t>
            </a: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92601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8268" t="25477" r="29322" b="10732"/>
          <a:stretch/>
        </p:blipFill>
        <p:spPr>
          <a:xfrm>
            <a:off x="5836347" y="4176122"/>
            <a:ext cx="3171242" cy="26818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7428" t="33565" r="27191" b="8743"/>
          <a:stretch/>
        </p:blipFill>
        <p:spPr>
          <a:xfrm>
            <a:off x="2406132" y="4101477"/>
            <a:ext cx="3494696" cy="2497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3957C-1427-4A9D-BEE2-08FC00E8959B}"/>
              </a:ext>
            </a:extLst>
          </p:cNvPr>
          <p:cNvPicPr/>
          <p:nvPr/>
        </p:nvPicPr>
        <p:blipFill rotWithShape="1">
          <a:blip r:embed="rId4"/>
          <a:srcRect l="33184" t="7522" r="34509" b="8148"/>
          <a:stretch/>
        </p:blipFill>
        <p:spPr bwMode="auto">
          <a:xfrm>
            <a:off x="0" y="3818896"/>
            <a:ext cx="2406132" cy="344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354E22-A2E6-4EB1-BADA-343166EF4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39" y="771428"/>
            <a:ext cx="5748169" cy="26818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8BE24A8-BD39-4BA3-9F57-561E54570E1D}"/>
              </a:ext>
            </a:extLst>
          </p:cNvPr>
          <p:cNvSpPr txBox="1">
            <a:spLocks/>
          </p:cNvSpPr>
          <p:nvPr/>
        </p:nvSpPr>
        <p:spPr>
          <a:xfrm>
            <a:off x="206165" y="123257"/>
            <a:ext cx="845523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Transparency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2800" dirty="0" err="1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Participation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FAE22C-6DB0-4744-8563-08BE14E0AFCF}"/>
              </a:ext>
            </a:extLst>
          </p:cNvPr>
          <p:cNvCxnSpPr>
            <a:stCxn id="10" idx="2"/>
          </p:cNvCxnSpPr>
          <p:nvPr/>
        </p:nvCxnSpPr>
        <p:spPr>
          <a:xfrm flipH="1">
            <a:off x="2406132" y="3453306"/>
            <a:ext cx="2304092" cy="363782"/>
          </a:xfrm>
          <a:prstGeom prst="straightConnector1">
            <a:avLst/>
          </a:prstGeom>
          <a:ln w="38100">
            <a:solidFill>
              <a:srgbClr val="FF69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F946C5-DC23-440D-8CCB-AA5D4CD3475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4153480" y="3453306"/>
            <a:ext cx="556744" cy="648171"/>
          </a:xfrm>
          <a:prstGeom prst="straightConnector1">
            <a:avLst/>
          </a:prstGeom>
          <a:ln w="38100">
            <a:solidFill>
              <a:srgbClr val="FF69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F1A056-6C67-4246-8B1E-A11CF803F78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10224" y="3453306"/>
            <a:ext cx="1839062" cy="641711"/>
          </a:xfrm>
          <a:prstGeom prst="straightConnector1">
            <a:avLst/>
          </a:prstGeom>
          <a:ln w="38100">
            <a:solidFill>
              <a:srgbClr val="FF69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83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2FF0D1-BCCC-4FD8-8467-CFC05FBD5EA5}"/>
              </a:ext>
            </a:extLst>
          </p:cNvPr>
          <p:cNvSpPr/>
          <p:nvPr/>
        </p:nvSpPr>
        <p:spPr>
          <a:xfrm>
            <a:off x="4513344" y="-2655"/>
            <a:ext cx="4630656" cy="6860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1859A-CF98-4631-8ED5-6587259C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 rtlCol="0">
            <a:normAutofit/>
          </a:bodyPr>
          <a:lstStyle/>
          <a:p>
            <a:pPr defTabSz="457200"/>
            <a:r>
              <a:rPr lang="en-US" sz="3500" dirty="0">
                <a:solidFill>
                  <a:srgbClr val="FB53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a bridge</a:t>
            </a:r>
          </a:p>
        </p:txBody>
      </p:sp>
      <p:pic>
        <p:nvPicPr>
          <p:cNvPr id="6146" name="Picture 2" descr="Image may contain: text">
            <a:extLst>
              <a:ext uri="{FF2B5EF4-FFF2-40B4-BE49-F238E27FC236}">
                <a16:creationId xmlns:a16="http://schemas.microsoft.com/office/drawing/2014/main" id="{7465C93E-6CD2-4CB8-8A9F-B356A5BEA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14696" b="-5"/>
          <a:stretch/>
        </p:blipFill>
        <p:spPr bwMode="auto">
          <a:xfrm>
            <a:off x="20" y="10"/>
            <a:ext cx="2188072" cy="34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may contain: text">
            <a:extLst>
              <a:ext uri="{FF2B5EF4-FFF2-40B4-BE49-F238E27FC236}">
                <a16:creationId xmlns:a16="http://schemas.microsoft.com/office/drawing/2014/main" id="{B3BF8C46-F10D-4C68-908F-A5A77BC3D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r="12572" b="-5"/>
          <a:stretch/>
        </p:blipFill>
        <p:spPr bwMode="auto">
          <a:xfrm>
            <a:off x="2256672" y="-2655"/>
            <a:ext cx="2188092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may contain: text">
            <a:extLst>
              <a:ext uri="{FF2B5EF4-FFF2-40B4-BE49-F238E27FC236}">
                <a16:creationId xmlns:a16="http://schemas.microsoft.com/office/drawing/2014/main" id="{92901703-5693-4A53-BA92-78011D2B4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386" r="-772" b="27180"/>
          <a:stretch/>
        </p:blipFill>
        <p:spPr bwMode="auto">
          <a:xfrm>
            <a:off x="20" y="3494314"/>
            <a:ext cx="4480560" cy="33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F503-A453-492B-881B-E90C0C3F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121408"/>
            <a:ext cx="3839067" cy="4251960"/>
          </a:xfrm>
        </p:spPr>
        <p:txBody>
          <a:bodyPr rtlCol="0">
            <a:normAutofit/>
          </a:bodyPr>
          <a:lstStyle/>
          <a:p>
            <a:pPr marL="285750" indent="-285750" defTabSz="457200">
              <a:buClr>
                <a:srgbClr val="FB5308"/>
              </a:buClr>
              <a:buSzPct val="120000"/>
            </a:pPr>
            <a:r>
              <a:rPr lang="en-US" sz="2000" dirty="0">
                <a:solidFill>
                  <a:srgbClr val="595959"/>
                </a:solidFill>
              </a:rPr>
              <a:t>Shows open data is </a:t>
            </a:r>
            <a:r>
              <a:rPr lang="en-US" sz="2000" dirty="0">
                <a:solidFill>
                  <a:srgbClr val="FB5308"/>
                </a:solidFill>
              </a:rPr>
              <a:t>NOT </a:t>
            </a:r>
            <a:r>
              <a:rPr lang="en-US" sz="2000" dirty="0">
                <a:solidFill>
                  <a:srgbClr val="595959"/>
                </a:solidFill>
              </a:rPr>
              <a:t>only for IT specialized users.</a:t>
            </a:r>
          </a:p>
          <a:p>
            <a:pPr marL="285750" indent="-285750" defTabSz="457200">
              <a:buClr>
                <a:srgbClr val="FB5308"/>
              </a:buClr>
              <a:buSzPct val="120000"/>
            </a:pPr>
            <a:endParaRPr lang="en-US" sz="2000" dirty="0">
              <a:solidFill>
                <a:srgbClr val="595959"/>
              </a:solidFill>
            </a:endParaRPr>
          </a:p>
          <a:p>
            <a:pPr marL="285750" indent="-285750" defTabSz="457200">
              <a:buClr>
                <a:srgbClr val="FB5308"/>
              </a:buClr>
              <a:buSzPct val="120000"/>
            </a:pPr>
            <a:r>
              <a:rPr lang="en-US" sz="2000" dirty="0">
                <a:solidFill>
                  <a:srgbClr val="595959"/>
                </a:solidFill>
              </a:rPr>
              <a:t>Open data is useful for </a:t>
            </a:r>
            <a:r>
              <a:rPr lang="en-US" sz="2000" dirty="0">
                <a:solidFill>
                  <a:srgbClr val="FB5308"/>
                </a:solidFill>
              </a:rPr>
              <a:t>internal </a:t>
            </a:r>
            <a:r>
              <a:rPr lang="en-US" sz="2000" dirty="0">
                <a:solidFill>
                  <a:srgbClr val="595959"/>
                </a:solidFill>
              </a:rPr>
              <a:t>and </a:t>
            </a:r>
            <a:r>
              <a:rPr lang="en-US" sz="2000" dirty="0">
                <a:solidFill>
                  <a:srgbClr val="FB5308"/>
                </a:solidFill>
              </a:rPr>
              <a:t>external </a:t>
            </a:r>
            <a:r>
              <a:rPr lang="en-US" sz="2000" dirty="0">
                <a:solidFill>
                  <a:srgbClr val="595959"/>
                </a:solidFill>
              </a:rPr>
              <a:t>users.</a:t>
            </a:r>
          </a:p>
          <a:p>
            <a:pPr marL="285750" indent="-285750" defTabSz="457200">
              <a:buClr>
                <a:srgbClr val="FB5308"/>
              </a:buClr>
              <a:buSzPct val="120000"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 defTabSz="457200">
              <a:buClr>
                <a:srgbClr val="FB5308"/>
              </a:buClr>
              <a:buSzPct val="12000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1636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bs.twimg.com/media/DzkMp-1WsAENSuB.jpg">
            <a:extLst>
              <a:ext uri="{FF2B5EF4-FFF2-40B4-BE49-F238E27FC236}">
                <a16:creationId xmlns:a16="http://schemas.microsoft.com/office/drawing/2014/main" id="{4D344BC4-0D62-4FA3-BBFD-A3706F01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55" y="3959538"/>
            <a:ext cx="2997718" cy="25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2CB84-691E-4658-BB83-EEE8F2CD34F0}"/>
              </a:ext>
            </a:extLst>
          </p:cNvPr>
          <p:cNvSpPr txBox="1"/>
          <p:nvPr/>
        </p:nvSpPr>
        <p:spPr>
          <a:xfrm>
            <a:off x="597158" y="1446245"/>
            <a:ext cx="3092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6900"/>
                </a:solidFill>
              </a:rPr>
              <a:t>#</a:t>
            </a:r>
            <a:r>
              <a:rPr lang="es-MX" sz="2800" dirty="0" err="1">
                <a:solidFill>
                  <a:srgbClr val="FF6900"/>
                </a:solidFill>
              </a:rPr>
              <a:t>DataOnTheStreets</a:t>
            </a:r>
            <a:r>
              <a:rPr lang="es-MX" sz="2800" dirty="0">
                <a:solidFill>
                  <a:srgbClr val="FF6900"/>
                </a:solidFill>
              </a:rPr>
              <a:t> Rally 2019</a:t>
            </a:r>
          </a:p>
          <a:p>
            <a:endParaRPr lang="es-MX" sz="2800" dirty="0">
              <a:solidFill>
                <a:srgbClr val="FF69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25E10-A8DB-4364-975B-07A78F29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79" y="798267"/>
            <a:ext cx="3502069" cy="2985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09EF6-B37A-4FBE-9B0A-E89F44316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29" y="3939353"/>
            <a:ext cx="3194763" cy="25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2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35BD0-F36F-47A0-80D9-339E49AA9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0809" y="1748536"/>
            <a:ext cx="6969967" cy="31929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7BE837-891A-48E0-82C1-BCE40BD9272A}"/>
              </a:ext>
            </a:extLst>
          </p:cNvPr>
          <p:cNvSpPr txBox="1">
            <a:spLocks/>
          </p:cNvSpPr>
          <p:nvPr/>
        </p:nvSpPr>
        <p:spPr>
          <a:xfrm>
            <a:off x="206165" y="319014"/>
            <a:ext cx="845523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s-MX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lang="en-US" sz="2800" dirty="0" err="1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DataOnTheStreets</a:t>
            </a:r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Results</a:t>
            </a:r>
          </a:p>
        </p:txBody>
      </p:sp>
      <p:pic>
        <p:nvPicPr>
          <p:cNvPr id="1026" name="Picture 2" descr="Image result for itdp invertir para movernos">
            <a:extLst>
              <a:ext uri="{FF2B5EF4-FFF2-40B4-BE49-F238E27FC236}">
                <a16:creationId xmlns:a16="http://schemas.microsoft.com/office/drawing/2014/main" id="{AF66AA8C-4DAE-4840-B0FC-3DCE193F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1220949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37D1E-3AE0-436B-B7A5-07DC48C61817}"/>
              </a:ext>
            </a:extLst>
          </p:cNvPr>
          <p:cNvSpPr txBox="1"/>
          <p:nvPr/>
        </p:nvSpPr>
        <p:spPr>
          <a:xfrm>
            <a:off x="542067" y="5243805"/>
            <a:ext cx="365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Budget program design to incentivize sustainable urban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0B364-8760-4577-9CBF-BF635C16E7BC}"/>
              </a:ext>
            </a:extLst>
          </p:cNvPr>
          <p:cNvSpPr txBox="1"/>
          <p:nvPr/>
        </p:nvSpPr>
        <p:spPr>
          <a:xfrm>
            <a:off x="3950851" y="5243805"/>
            <a:ext cx="365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9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Redesign of the Subnational Government Investment Project Reporting System</a:t>
            </a:r>
          </a:p>
        </p:txBody>
      </p:sp>
    </p:spTree>
    <p:extLst>
      <p:ext uri="{BB962C8B-B14F-4D97-AF65-F5344CB8AC3E}">
        <p14:creationId xmlns:p14="http://schemas.microsoft.com/office/powerpoint/2010/main" val="131047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08530-E08A-46D7-80CA-060AF63E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67" y="1216708"/>
            <a:ext cx="3915066" cy="5276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19F78-476A-4BB2-B9CD-6539BC7C0182}"/>
              </a:ext>
            </a:extLst>
          </p:cNvPr>
          <p:cNvSpPr txBox="1"/>
          <p:nvPr/>
        </p:nvSpPr>
        <p:spPr>
          <a:xfrm>
            <a:off x="2143708" y="279517"/>
            <a:ext cx="48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for </a:t>
            </a:r>
            <a:r>
              <a:rPr lang="en-US" sz="2800" dirty="0">
                <a:solidFill>
                  <a:schemeClr val="bg1"/>
                </a:solidFill>
                <a:highlight>
                  <a:srgbClr val="FF69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47099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26335</TotalTime>
  <Words>248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 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 Rivero</dc:creator>
  <cp:lastModifiedBy>Lorena Rivero</cp:lastModifiedBy>
  <cp:revision>970</cp:revision>
  <cp:lastPrinted>2017-02-10T02:14:13Z</cp:lastPrinted>
  <dcterms:created xsi:type="dcterms:W3CDTF">2015-03-01T23:52:29Z</dcterms:created>
  <dcterms:modified xsi:type="dcterms:W3CDTF">2019-03-13T14:57:48Z</dcterms:modified>
</cp:coreProperties>
</file>