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7" r:id="rId4"/>
    <p:sldId id="288" r:id="rId5"/>
    <p:sldId id="289" r:id="rId6"/>
    <p:sldId id="290" r:id="rId7"/>
    <p:sldId id="291" r:id="rId8"/>
    <p:sldId id="270" r:id="rId9"/>
    <p:sldId id="275" r:id="rId10"/>
    <p:sldId id="276" r:id="rId11"/>
    <p:sldId id="279" r:id="rId12"/>
    <p:sldId id="278" r:id="rId13"/>
    <p:sldId id="280" r:id="rId14"/>
    <p:sldId id="281" r:id="rId15"/>
    <p:sldId id="282" r:id="rId16"/>
    <p:sldId id="277" r:id="rId17"/>
    <p:sldId id="285" r:id="rId18"/>
    <p:sldId id="286" r:id="rId19"/>
    <p:sldId id="283" r:id="rId20"/>
    <p:sldId id="284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>
      <p:cViewPr varScale="1">
        <p:scale>
          <a:sx n="102" d="100"/>
          <a:sy n="102" d="100"/>
        </p:scale>
        <p:origin x="-114" y="-330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s-GT"/>
              <a:t>17/03/2017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s-GT"/>
              <a:t>17/03/2017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49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92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s-GT"/>
              <a:pPr/>
              <a:t>17/03/2017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s-GT"/>
              <a:t>17/03/2017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s-GT"/>
              <a:t>17/03/2017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Blue">
    <p:bg>
      <p:bgPr>
        <a:solidFill>
          <a:srgbClr val="399FD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fA_logo_reverse_l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82232" y="6118733"/>
            <a:ext cx="1057458" cy="42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914162" y="1196741"/>
            <a:ext cx="10360501" cy="287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7998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7998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7998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7998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7998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7998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7998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7998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7998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47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441" y="212337"/>
            <a:ext cx="10969943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6398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373909" y="1295400"/>
            <a:ext cx="10205342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spcAft>
                <a:spcPts val="667"/>
              </a:spcAft>
              <a:buChar char="➔"/>
              <a:defRPr/>
            </a:lvl1pPr>
            <a:lvl2pPr lvl="1">
              <a:spcBef>
                <a:spcPts val="0"/>
              </a:spcBef>
              <a:spcAft>
                <a:spcPts val="667"/>
              </a:spcAft>
              <a:buChar char="◆"/>
              <a:defRPr/>
            </a:lvl2pPr>
            <a:lvl3pPr lvl="2">
              <a:spcBef>
                <a:spcPts val="0"/>
              </a:spcBef>
              <a:spcAft>
                <a:spcPts val="667"/>
              </a:spcAft>
              <a:buChar char="●"/>
              <a:defRPr/>
            </a:lvl3pPr>
            <a:lvl4pPr lvl="3">
              <a:spcBef>
                <a:spcPts val="0"/>
              </a:spcBef>
              <a:spcAft>
                <a:spcPts val="667"/>
              </a:spcAft>
              <a:buChar char="○"/>
              <a:defRPr/>
            </a:lvl4pPr>
            <a:lvl5pPr lvl="4">
              <a:spcBef>
                <a:spcPts val="0"/>
              </a:spcBef>
              <a:spcAft>
                <a:spcPts val="667"/>
              </a:spcAft>
              <a:buChar char="◆"/>
              <a:defRPr/>
            </a:lvl5pPr>
            <a:lvl6pPr lvl="5">
              <a:spcBef>
                <a:spcPts val="0"/>
              </a:spcBef>
              <a:spcAft>
                <a:spcPts val="667"/>
              </a:spcAft>
              <a:buChar char="●"/>
              <a:defRPr/>
            </a:lvl6pPr>
            <a:lvl7pPr lvl="6">
              <a:spcBef>
                <a:spcPts val="0"/>
              </a:spcBef>
              <a:spcAft>
                <a:spcPts val="667"/>
              </a:spcAft>
              <a:buChar char="○"/>
              <a:defRPr/>
            </a:lvl7pPr>
            <a:lvl8pPr lvl="7">
              <a:spcBef>
                <a:spcPts val="0"/>
              </a:spcBef>
              <a:spcAft>
                <a:spcPts val="667"/>
              </a:spcAft>
              <a:buChar char="◆"/>
              <a:defRPr/>
            </a:lvl8pPr>
            <a:lvl9pPr lvl="8">
              <a:spcBef>
                <a:spcPts val="0"/>
              </a:spcBef>
              <a:spcAft>
                <a:spcPts val="667"/>
              </a:spcAft>
              <a:buChar char="●"/>
              <a:defRPr/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-57585" y="6687600"/>
            <a:ext cx="12303995" cy="170400"/>
          </a:xfrm>
          <a:prstGeom prst="rect">
            <a:avLst/>
          </a:prstGeom>
          <a:solidFill>
            <a:srgbClr val="399FD3"/>
          </a:solidFill>
          <a:ln>
            <a:noFill/>
          </a:ln>
        </p:spPr>
        <p:txBody>
          <a:bodyPr lIns="121868" tIns="121868" rIns="121868" bIns="12186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399"/>
          </a:p>
        </p:txBody>
      </p:sp>
      <p:pic>
        <p:nvPicPr>
          <p:cNvPr id="24" name="Shape 24" descr="CfA_logo_l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82765" y="6117334"/>
            <a:ext cx="1057458" cy="424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63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s-GT"/>
              <a:t>17/03/2017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s-GT"/>
              <a:pPr/>
              <a:t>17/03/2017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s-GT"/>
              <a:t>17/03/2017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s-GT"/>
              <a:t>17/03/2017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s-GT"/>
              <a:t>17/03/2017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s-GT"/>
              <a:t>17/03/2017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s-GT"/>
              <a:t>17/03/2017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s-GT"/>
              <a:t>17/03/2017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es-GT"/>
              <a:pPr/>
              <a:t>17/03/2017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.gob.mx/" TargetMode="External"/><Relationship Id="rId2" Type="http://schemas.openxmlformats.org/officeDocument/2006/relationships/hyperlink" Target="http://datos.gob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os.gub.uy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ext.openspending.org/viewer/6018ab87076187018fc29c94a68a3cd2:boost-guatemala-centra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Resultado de imagen para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8" descr="Resultado de imagen para datos abier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034" name="Picture 10" descr="Resultado de imagen para datos abier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5" y="-23535"/>
            <a:ext cx="10687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7" y="1916832"/>
            <a:ext cx="8495582" cy="464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7868" y="289046"/>
            <a:ext cx="8293283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rgbClr val="39527B"/>
                </a:solidFill>
                <a:latin typeface="Corbel"/>
              </a:rPr>
              <a:t>¿</a:t>
            </a:r>
            <a:r>
              <a:rPr lang="es-ES_tradnl" sz="3600" b="0" i="0" dirty="0">
                <a:solidFill>
                  <a:srgbClr val="39527B"/>
                </a:solidFill>
                <a:latin typeface="Corbel"/>
                <a:ea typeface="+mj-ea"/>
                <a:cs typeface="+mj-cs"/>
              </a:rPr>
              <a:t>Formatos de los Datos Abiertos?</a:t>
            </a:r>
          </a:p>
        </p:txBody>
      </p:sp>
      <p:sp>
        <p:nvSpPr>
          <p:cNvPr id="3" name="AutoShape 2" descr="Resultado de imagen para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6" descr="Resultado de imagen para datos abier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25860" y="1700808"/>
            <a:ext cx="10287000" cy="4464496"/>
          </a:xfrm>
        </p:spPr>
        <p:txBody>
          <a:bodyPr/>
          <a:lstStyle/>
          <a:p>
            <a:r>
              <a:rPr lang="es-GT" dirty="0"/>
              <a:t>Formatos Propietarios</a:t>
            </a:r>
          </a:p>
          <a:p>
            <a:pPr lvl="1"/>
            <a:r>
              <a:rPr lang="es-GT" dirty="0"/>
              <a:t>Son formatos de archivo que requieren herramientas que no son públicas																										</a:t>
            </a:r>
          </a:p>
          <a:p>
            <a:r>
              <a:rPr lang="es-GT" dirty="0"/>
              <a:t>Formatos  No Propietarios</a:t>
            </a:r>
          </a:p>
          <a:p>
            <a:pPr lvl="1"/>
            <a:r>
              <a:rPr lang="es-GT" dirty="0"/>
              <a:t>Son formatos de archivo que se pueden crear y manipular para cualquier software, libre de restricciones legales.</a:t>
            </a:r>
          </a:p>
          <a:p>
            <a:pPr marL="768096" lvl="2" indent="0">
              <a:buNone/>
            </a:pPr>
            <a:endParaRPr lang="es-GT" dirty="0"/>
          </a:p>
        </p:txBody>
      </p:sp>
      <p:pic>
        <p:nvPicPr>
          <p:cNvPr id="1028" name="Picture 4" descr="Resultado de imagen para w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62" y="2780928"/>
            <a:ext cx="1359025" cy="74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xc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0" y="2764214"/>
            <a:ext cx="1309856" cy="7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44" y="5085184"/>
            <a:ext cx="1210233" cy="121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21" y="5140348"/>
            <a:ext cx="1080120" cy="10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csv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8" name="AutoShape 14" descr="Resultado de imagen para csv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040" name="Picture 16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61" y="5140348"/>
            <a:ext cx="1126835" cy="112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766" y="5087504"/>
            <a:ext cx="1116762" cy="11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441" y="332656"/>
            <a:ext cx="8293283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rgbClr val="39527B"/>
                </a:solidFill>
                <a:latin typeface="Corbel"/>
              </a:rPr>
              <a:t>¿</a:t>
            </a:r>
            <a:r>
              <a:rPr lang="es-ES_tradnl" sz="3600" b="0" i="0" dirty="0">
                <a:solidFill>
                  <a:srgbClr val="39527B"/>
                </a:solidFill>
                <a:latin typeface="Corbel"/>
                <a:ea typeface="+mj-ea"/>
                <a:cs typeface="+mj-cs"/>
              </a:rPr>
              <a:t>Para que me sirven los Datos Abiertos?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341884" y="1916832"/>
            <a:ext cx="8352928" cy="3888432"/>
          </a:xfrm>
        </p:spPr>
        <p:txBody>
          <a:bodyPr>
            <a:normAutofit/>
          </a:bodyPr>
          <a:lstStyle/>
          <a:p>
            <a:pPr algn="just"/>
            <a:r>
              <a:rPr lang="es-GT" dirty="0"/>
              <a:t>Maximizar el valor de la información pública.</a:t>
            </a:r>
          </a:p>
          <a:p>
            <a:pPr algn="just"/>
            <a:r>
              <a:rPr lang="es-GT" dirty="0"/>
              <a:t>Transparencia gubernamental.</a:t>
            </a:r>
          </a:p>
          <a:p>
            <a:pPr algn="just"/>
            <a:r>
              <a:rPr lang="es-GT" dirty="0"/>
              <a:t>Involucramiento de la ciudadanía y las organizaciones no gubernamentales en el procesamiento, distribución, utilización y, sobre todo, análisis de los datos que genera el ejercicio de las funciones públicas.</a:t>
            </a:r>
          </a:p>
          <a:p>
            <a:pPr algn="just"/>
            <a:r>
              <a:rPr lang="es-GT" dirty="0"/>
              <a:t>Desarrollo de aplicaciones para el uso del ciudadano</a:t>
            </a:r>
          </a:p>
          <a:p>
            <a:pPr algn="just"/>
            <a:endParaRPr lang="es-GT" dirty="0"/>
          </a:p>
        </p:txBody>
      </p:sp>
      <p:sp>
        <p:nvSpPr>
          <p:cNvPr id="3" name="AutoShape 2" descr="Resultado de imagen para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6" descr="Resultado de imagen para datos abier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30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7868" y="289046"/>
            <a:ext cx="8293283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rgbClr val="39527B"/>
                </a:solidFill>
                <a:latin typeface="Corbel"/>
              </a:rPr>
              <a:t>¿</a:t>
            </a:r>
            <a:r>
              <a:rPr lang="es-ES_tradnl" sz="3600" b="0" i="0" dirty="0">
                <a:solidFill>
                  <a:srgbClr val="39527B"/>
                </a:solidFill>
                <a:latin typeface="Corbel"/>
                <a:ea typeface="+mj-ea"/>
                <a:cs typeface="+mj-cs"/>
              </a:rPr>
              <a:t>Quiénes utilizan mis datos?</a:t>
            </a:r>
          </a:p>
        </p:txBody>
      </p:sp>
      <p:sp>
        <p:nvSpPr>
          <p:cNvPr id="3" name="AutoShape 2" descr="Resultado de imagen para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6" descr="Resultado de imagen para datos abier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23" t="6863" r="19490" b="8947"/>
          <a:stretch/>
        </p:blipFill>
        <p:spPr>
          <a:xfrm>
            <a:off x="1531298" y="2708920"/>
            <a:ext cx="4995162" cy="3885126"/>
          </a:xfrm>
          <a:prstGeom prst="rect">
            <a:avLst/>
          </a:prstGeom>
        </p:spPr>
      </p:pic>
      <p:sp>
        <p:nvSpPr>
          <p:cNvPr id="9" name="Marcador de contenido 1"/>
          <p:cNvSpPr txBox="1">
            <a:spLocks/>
          </p:cNvSpPr>
          <p:nvPr/>
        </p:nvSpPr>
        <p:spPr>
          <a:xfrm>
            <a:off x="1989956" y="1484784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GT" dirty="0"/>
              <a:t>Transparente </a:t>
            </a:r>
            <a:r>
              <a:rPr lang="es-GT" dirty="0" err="1"/>
              <a:t>gt</a:t>
            </a:r>
            <a:endParaRPr lang="es-GT" dirty="0"/>
          </a:p>
          <a:p>
            <a:pPr algn="just"/>
            <a:r>
              <a:rPr lang="es-GT" dirty="0"/>
              <a:t>Red Ciudadana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1914" t="19290" r="49962" b="8700"/>
          <a:stretch/>
        </p:blipFill>
        <p:spPr>
          <a:xfrm>
            <a:off x="7186894" y="1700808"/>
            <a:ext cx="460851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7868" y="562000"/>
            <a:ext cx="8293283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rgbClr val="39527B"/>
                </a:solidFill>
                <a:latin typeface="Corbel"/>
              </a:rPr>
              <a:t>¿</a:t>
            </a:r>
            <a:r>
              <a:rPr lang="es-ES_tradnl" sz="3600" b="0" i="0" dirty="0">
                <a:solidFill>
                  <a:srgbClr val="39527B"/>
                </a:solidFill>
                <a:latin typeface="Corbel"/>
                <a:ea typeface="+mj-ea"/>
                <a:cs typeface="+mj-cs"/>
              </a:rPr>
              <a:t>Qué debemos hacer en el MINFIN?</a:t>
            </a:r>
          </a:p>
        </p:txBody>
      </p:sp>
      <p:sp>
        <p:nvSpPr>
          <p:cNvPr id="3" name="AutoShape 2" descr="Resultado de imagen para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6" descr="Resultado de imagen para datos abier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Marcador de contenido 1"/>
          <p:cNvSpPr txBox="1">
            <a:spLocks/>
          </p:cNvSpPr>
          <p:nvPr/>
        </p:nvSpPr>
        <p:spPr>
          <a:xfrm>
            <a:off x="2566020" y="2132856"/>
            <a:ext cx="6336704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GT" dirty="0"/>
              <a:t>Formar un comité de Datos Abiertos</a:t>
            </a:r>
          </a:p>
          <a:p>
            <a:pPr algn="just"/>
            <a:r>
              <a:rPr lang="es-GT" dirty="0"/>
              <a:t>Definir una Política de Datos Abiertos</a:t>
            </a:r>
          </a:p>
          <a:p>
            <a:pPr algn="just"/>
            <a:r>
              <a:rPr lang="es-GT" dirty="0"/>
              <a:t>Identificar los potenciales set de datos que podemos compartir</a:t>
            </a:r>
          </a:p>
        </p:txBody>
      </p:sp>
    </p:spTree>
    <p:extLst>
      <p:ext uri="{BB962C8B-B14F-4D97-AF65-F5344CB8AC3E}">
        <p14:creationId xmlns:p14="http://schemas.microsoft.com/office/powerpoint/2010/main" val="32392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7868" y="289046"/>
            <a:ext cx="8293283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rgbClr val="39527B"/>
                </a:solidFill>
                <a:latin typeface="Corbel"/>
              </a:rPr>
              <a:t>¿</a:t>
            </a:r>
            <a:r>
              <a:rPr lang="es-ES_tradnl" sz="3600" b="0" i="0" dirty="0">
                <a:solidFill>
                  <a:srgbClr val="39527B"/>
                </a:solidFill>
                <a:latin typeface="Corbel"/>
                <a:ea typeface="+mj-ea"/>
                <a:cs typeface="+mj-cs"/>
              </a:rPr>
              <a:t>Qué debemos hacer en la DTI?</a:t>
            </a:r>
          </a:p>
        </p:txBody>
      </p:sp>
      <p:sp>
        <p:nvSpPr>
          <p:cNvPr id="3" name="AutoShape 2" descr="Resultado de imagen para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6" descr="Resultado de imagen para datos abier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42" y="1628800"/>
            <a:ext cx="6696744" cy="42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1964" y="1772816"/>
            <a:ext cx="7704855" cy="4190999"/>
          </a:xfrm>
        </p:spPr>
        <p:txBody>
          <a:bodyPr/>
          <a:lstStyle/>
          <a:p>
            <a:pPr algn="just"/>
            <a:r>
              <a:rPr lang="es-GT" dirty="0"/>
              <a:t>Definir los formatos en que se compartirán los datos abiertos.</a:t>
            </a:r>
          </a:p>
          <a:p>
            <a:pPr algn="just"/>
            <a:r>
              <a:rPr lang="es-GT" dirty="0"/>
              <a:t>Crear las interfaces informáticas para la generación automática de los sets de datos abiertos.</a:t>
            </a:r>
          </a:p>
          <a:p>
            <a:pPr algn="just"/>
            <a:r>
              <a:rPr lang="es-GT" dirty="0"/>
              <a:t>Habilitar un portal de datos abiertos o bien una sección dentro del Portal del MINFIN para publicar los sets de datos abiertos</a:t>
            </a: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197868" y="289046"/>
            <a:ext cx="8293283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rgbClr val="39527B"/>
                </a:solidFill>
                <a:latin typeface="Corbel"/>
              </a:rPr>
              <a:t>¿</a:t>
            </a:r>
            <a:r>
              <a:rPr lang="es-ES_tradnl" sz="3600" b="0" i="0" dirty="0">
                <a:solidFill>
                  <a:srgbClr val="39527B"/>
                </a:solidFill>
                <a:latin typeface="Corbel"/>
                <a:ea typeface="+mj-ea"/>
                <a:cs typeface="+mj-cs"/>
              </a:rPr>
              <a:t>Qué debemos hacer en la DTI?</a:t>
            </a:r>
          </a:p>
        </p:txBody>
      </p:sp>
    </p:spTree>
    <p:extLst>
      <p:ext uri="{BB962C8B-B14F-4D97-AF65-F5344CB8AC3E}">
        <p14:creationId xmlns:p14="http://schemas.microsoft.com/office/powerpoint/2010/main" val="24887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69876" y="1772816"/>
            <a:ext cx="10287000" cy="4190999"/>
          </a:xfrm>
        </p:spPr>
        <p:txBody>
          <a:bodyPr>
            <a:normAutofit fontScale="92500"/>
          </a:bodyPr>
          <a:lstStyle/>
          <a:p>
            <a:pPr algn="just"/>
            <a:r>
              <a:rPr lang="es-GT" b="1" dirty="0"/>
              <a:t>Base de Datos y Software abierto</a:t>
            </a:r>
            <a:r>
              <a:rPr lang="es-GT" dirty="0"/>
              <a:t> para descargar y colaborar</a:t>
            </a:r>
          </a:p>
          <a:p>
            <a:pPr algn="just"/>
            <a:r>
              <a:rPr lang="es-GT" dirty="0"/>
              <a:t>Creación de </a:t>
            </a:r>
            <a:r>
              <a:rPr lang="es-GT" b="1" dirty="0"/>
              <a:t>Servicios en línea </a:t>
            </a:r>
            <a:r>
              <a:rPr lang="es-GT" dirty="0"/>
              <a:t>para impulsar el Gobierno Electrónico</a:t>
            </a:r>
          </a:p>
          <a:p>
            <a:pPr algn="just"/>
            <a:r>
              <a:rPr lang="es-GT" dirty="0"/>
              <a:t>Uso de </a:t>
            </a:r>
            <a:r>
              <a:rPr lang="es-GT" b="1" dirty="0"/>
              <a:t>plataformas de colaboración </a:t>
            </a:r>
            <a:r>
              <a:rPr lang="es-GT" dirty="0"/>
              <a:t>que sirven como principal herramienta de comunicación entre la entidad y los participantes en el ejercicio de innovación. El uso de estas plataformas permiten contar con un canal de comunicación directa con las personas, proporcionando nuevas experiencias de colaboración y nuevos canales de información, en donde además de recibir las ideas y gestionar esta información, también se pueden difundir los resultados finales del ejercicio.</a:t>
            </a:r>
          </a:p>
          <a:p>
            <a:endParaRPr lang="es-GT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197868" y="289046"/>
            <a:ext cx="8293283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rgbClr val="39527B"/>
                </a:solidFill>
                <a:latin typeface="Corbel"/>
              </a:rPr>
              <a:t>¿</a:t>
            </a:r>
            <a:r>
              <a:rPr lang="es-ES_tradnl" sz="3600" b="0" i="0" dirty="0">
                <a:solidFill>
                  <a:srgbClr val="39527B"/>
                </a:solidFill>
                <a:latin typeface="Corbel"/>
                <a:ea typeface="+mj-ea"/>
                <a:cs typeface="+mj-cs"/>
              </a:rPr>
              <a:t>Qué retos tecnológicos tenemos?</a:t>
            </a:r>
          </a:p>
        </p:txBody>
      </p:sp>
    </p:spTree>
    <p:extLst>
      <p:ext uri="{BB962C8B-B14F-4D97-AF65-F5344CB8AC3E}">
        <p14:creationId xmlns:p14="http://schemas.microsoft.com/office/powerpoint/2010/main" val="28676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69876" y="1772816"/>
            <a:ext cx="10287000" cy="4190999"/>
          </a:xfrm>
        </p:spPr>
        <p:txBody>
          <a:bodyPr>
            <a:normAutofit lnSpcReduction="10000"/>
          </a:bodyPr>
          <a:lstStyle/>
          <a:p>
            <a:pPr algn="just"/>
            <a:r>
              <a:rPr lang="es-GT" dirty="0"/>
              <a:t>Uso de </a:t>
            </a:r>
            <a:r>
              <a:rPr lang="es-GT" b="1" dirty="0"/>
              <a:t>redes sociales </a:t>
            </a:r>
            <a:r>
              <a:rPr lang="es-GT" dirty="0"/>
              <a:t>de la entidad o creadas para gestionar los aportes realizados por los participantes, de manera que se puedan establecer canales para conversar y recibir ideas y opiniones.</a:t>
            </a:r>
          </a:p>
          <a:p>
            <a:pPr algn="just"/>
            <a:r>
              <a:rPr lang="es-GT" dirty="0"/>
              <a:t>Los </a:t>
            </a:r>
            <a:r>
              <a:rPr lang="es-GT" b="1" dirty="0"/>
              <a:t>foros virtuales </a:t>
            </a:r>
            <a:r>
              <a:rPr lang="es-GT" dirty="0"/>
              <a:t>y las </a:t>
            </a:r>
            <a:r>
              <a:rPr lang="es-GT" b="1" dirty="0"/>
              <a:t>herramientas de chat</a:t>
            </a:r>
            <a:r>
              <a:rPr lang="es-GT" dirty="0"/>
              <a:t>, permiten interactuar de manera inmediata con los participantes para resolver dudas e inquietudes y para recibir aportes sobre la problemática expuesta.</a:t>
            </a:r>
          </a:p>
          <a:p>
            <a:pPr algn="just"/>
            <a:r>
              <a:rPr lang="es-GT" dirty="0"/>
              <a:t>Desarrollo de </a:t>
            </a:r>
            <a:r>
              <a:rPr lang="es-GT" b="1" dirty="0"/>
              <a:t>blogs</a:t>
            </a:r>
            <a:r>
              <a:rPr lang="es-GT" dirty="0"/>
              <a:t> para crear una marca o generar contenidos de interés para los participantes, que posteriormente pueden ser compartidos por redes sociales para llegar a más personas</a:t>
            </a: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197868" y="289046"/>
            <a:ext cx="8293283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rgbClr val="39527B"/>
                </a:solidFill>
                <a:latin typeface="Corbel"/>
              </a:rPr>
              <a:t>¿</a:t>
            </a:r>
            <a:r>
              <a:rPr lang="es-ES_tradnl" sz="3600" b="0" i="0" dirty="0">
                <a:solidFill>
                  <a:srgbClr val="39527B"/>
                </a:solidFill>
                <a:latin typeface="Corbel"/>
                <a:ea typeface="+mj-ea"/>
                <a:cs typeface="+mj-cs"/>
              </a:rPr>
              <a:t>Qué retos tecnológicos tenemos?</a:t>
            </a:r>
          </a:p>
        </p:txBody>
      </p:sp>
    </p:spTree>
    <p:extLst>
      <p:ext uri="{BB962C8B-B14F-4D97-AF65-F5344CB8AC3E}">
        <p14:creationId xmlns:p14="http://schemas.microsoft.com/office/powerpoint/2010/main" val="29022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7868" y="289046"/>
            <a:ext cx="8293283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rgbClr val="39527B"/>
                </a:solidFill>
                <a:latin typeface="Corbel"/>
              </a:rPr>
              <a:t>Ejemplos de Portales de Datos Abiertos</a:t>
            </a:r>
            <a:endParaRPr lang="es-ES_tradnl" sz="3600" b="0" i="0" dirty="0">
              <a:solidFill>
                <a:srgbClr val="39527B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AutoShape 2" descr="Resultado de imagen para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6" descr="Resultado de imagen para datos abier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Marcador de contenido 1"/>
          <p:cNvSpPr txBox="1">
            <a:spLocks/>
          </p:cNvSpPr>
          <p:nvPr/>
        </p:nvSpPr>
        <p:spPr>
          <a:xfrm>
            <a:off x="3070076" y="2060848"/>
            <a:ext cx="5688632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GT" dirty="0">
                <a:hlinkClick r:id="rId2"/>
              </a:rPr>
              <a:t>http://datos.gob.es</a:t>
            </a:r>
            <a:endParaRPr lang="es-GT" dirty="0"/>
          </a:p>
          <a:p>
            <a:pPr algn="just"/>
            <a:r>
              <a:rPr lang="es-GT" dirty="0">
                <a:hlinkClick r:id="rId3"/>
              </a:rPr>
              <a:t>https://datos.gob.mx</a:t>
            </a:r>
            <a:endParaRPr lang="es-GT" dirty="0"/>
          </a:p>
          <a:p>
            <a:pPr algn="just"/>
            <a:r>
              <a:rPr lang="es-GT" dirty="0">
                <a:hlinkClick r:id="rId4"/>
              </a:rPr>
              <a:t>http://datos.gub.uy</a:t>
            </a:r>
            <a:endParaRPr lang="es-GT" dirty="0"/>
          </a:p>
          <a:p>
            <a:pPr marL="0" indent="0" algn="just">
              <a:buNone/>
            </a:pPr>
            <a:endParaRPr lang="es-GT" dirty="0"/>
          </a:p>
          <a:p>
            <a:pPr algn="just"/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550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06180" y="2636912"/>
            <a:ext cx="3960440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rgbClr val="39527B"/>
                </a:solidFill>
                <a:latin typeface="Corbel"/>
              </a:rPr>
              <a:t>Muchas gracias</a:t>
            </a:r>
            <a:endParaRPr lang="es-ES_tradnl" sz="3600" b="0" i="0" dirty="0">
              <a:solidFill>
                <a:srgbClr val="39527B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AutoShape 2" descr="Resultado de imagen para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6" descr="Resultado de imagen para datos abier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727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 descr="fondo azu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logo-head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2697" y="5837926"/>
            <a:ext cx="1298728" cy="65966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914162" y="1616547"/>
            <a:ext cx="10360501" cy="2874050"/>
          </a:xfrm>
          <a:prstGeom prst="rect">
            <a:avLst/>
          </a:prstGeom>
        </p:spPr>
        <p:txBody>
          <a:bodyPr vert="horz" lIns="121868" tIns="121868" rIns="121868" bIns="121868" rtlCol="0" anchor="t" anchorCtr="0">
            <a:noAutofit/>
          </a:bodyPr>
          <a:lstStyle/>
          <a:p>
            <a:r>
              <a:rPr lang="es"/>
              <a:t>Política de Datos Abiertos MINFIN</a:t>
            </a:r>
          </a:p>
        </p:txBody>
      </p:sp>
      <p:pic>
        <p:nvPicPr>
          <p:cNvPr id="5" name="3 Imagen" descr="Macintosh HD:Users:Administrador:Desktop:ba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0725" y="5222817"/>
            <a:ext cx="2114573" cy="13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95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09441" y="213175"/>
            <a:ext cx="10969943" cy="1142902"/>
          </a:xfrm>
          <a:prstGeom prst="rect">
            <a:avLst/>
          </a:prstGeom>
        </p:spPr>
        <p:txBody>
          <a:bodyPr vert="horz" lIns="121868" tIns="121868" rIns="121868" bIns="121868" rtlCol="0" anchor="b" anchorCtr="0">
            <a:noAutofit/>
          </a:bodyPr>
          <a:lstStyle/>
          <a:p>
            <a:r>
              <a:rPr lang="es"/>
              <a:t>Ecosistema de Datos Abiertos</a:t>
            </a:r>
          </a:p>
        </p:txBody>
      </p:sp>
      <p:sp>
        <p:nvSpPr>
          <p:cNvPr id="91" name="Shape 91"/>
          <p:cNvSpPr/>
          <p:nvPr/>
        </p:nvSpPr>
        <p:spPr>
          <a:xfrm>
            <a:off x="10700445" y="6022658"/>
            <a:ext cx="1418031" cy="5946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93" name="Shape 93"/>
          <p:cNvSpPr/>
          <p:nvPr/>
        </p:nvSpPr>
        <p:spPr>
          <a:xfrm>
            <a:off x="609441" y="1714480"/>
            <a:ext cx="4768758" cy="41865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94" name="Shape 94"/>
          <p:cNvSpPr/>
          <p:nvPr/>
        </p:nvSpPr>
        <p:spPr>
          <a:xfrm>
            <a:off x="6750475" y="1714480"/>
            <a:ext cx="5127464" cy="41865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95" name="Shape 95"/>
          <p:cNvSpPr txBox="1"/>
          <p:nvPr/>
        </p:nvSpPr>
        <p:spPr>
          <a:xfrm>
            <a:off x="1129305" y="6022658"/>
            <a:ext cx="3729029" cy="594645"/>
          </a:xfrm>
          <a:prstGeom prst="rect">
            <a:avLst/>
          </a:prstGeom>
          <a:noFill/>
          <a:ln>
            <a:noFill/>
          </a:ln>
        </p:spPr>
        <p:txBody>
          <a:bodyPr lIns="121868" tIns="121868" rIns="121868" bIns="121868" anchor="t" anchorCtr="0">
            <a:noAutofit/>
          </a:bodyPr>
          <a:lstStyle/>
          <a:p>
            <a:pPr algn="ctr"/>
            <a:r>
              <a:rPr lang="es" sz="2399" b="1">
                <a:solidFill>
                  <a:schemeClr val="accent5"/>
                </a:solidFill>
              </a:rPr>
              <a:t>OFERTA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7449692" y="6022658"/>
            <a:ext cx="3729029" cy="594645"/>
          </a:xfrm>
          <a:prstGeom prst="rect">
            <a:avLst/>
          </a:prstGeom>
          <a:noFill/>
          <a:ln>
            <a:noFill/>
          </a:ln>
        </p:spPr>
        <p:txBody>
          <a:bodyPr lIns="121868" tIns="121868" rIns="121868" bIns="121868" anchor="t" anchorCtr="0">
            <a:noAutofit/>
          </a:bodyPr>
          <a:lstStyle/>
          <a:p>
            <a:pPr algn="ctr"/>
            <a:r>
              <a:rPr lang="es" sz="2399" b="1">
                <a:solidFill>
                  <a:schemeClr val="accent5"/>
                </a:solidFill>
              </a:rPr>
              <a:t>DEMANDA</a:t>
            </a:r>
          </a:p>
        </p:txBody>
      </p:sp>
      <p:sp>
        <p:nvSpPr>
          <p:cNvPr id="97" name="Shape 97"/>
          <p:cNvSpPr/>
          <p:nvPr/>
        </p:nvSpPr>
        <p:spPr>
          <a:xfrm>
            <a:off x="5378199" y="3356992"/>
            <a:ext cx="1368777" cy="74806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F1B41"/>
          </a:solidFill>
          <a:ln>
            <a:noFill/>
          </a:ln>
        </p:spPr>
        <p:txBody>
          <a:bodyPr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98" name="Shape 98"/>
          <p:cNvSpPr txBox="1"/>
          <p:nvPr/>
        </p:nvSpPr>
        <p:spPr>
          <a:xfrm>
            <a:off x="1701924" y="1477746"/>
            <a:ext cx="3952570" cy="4186509"/>
          </a:xfrm>
          <a:prstGeom prst="rect">
            <a:avLst/>
          </a:prstGeom>
          <a:noFill/>
          <a:ln>
            <a:noFill/>
          </a:ln>
        </p:spPr>
        <p:txBody>
          <a:bodyPr lIns="121868" tIns="121868" rIns="121868" bIns="121868" anchor="t" anchorCtr="0">
            <a:noAutofit/>
          </a:bodyPr>
          <a:lstStyle/>
          <a:p>
            <a:pPr>
              <a:lnSpc>
                <a:spcPct val="115000"/>
              </a:lnSpc>
            </a:pPr>
            <a:endParaRPr sz="2399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</a:pPr>
            <a:endParaRPr sz="2399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Política de Datos Abiertos</a:t>
            </a: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Portales (Guatecompras, SICOIN)</a:t>
            </a: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Guía de Implementación</a:t>
            </a:r>
          </a:p>
          <a:p>
            <a:pPr>
              <a:lnSpc>
                <a:spcPct val="115000"/>
              </a:lnSpc>
            </a:pPr>
            <a:r>
              <a:rPr lang="e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Comité de Datos Abiertos</a:t>
            </a: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Capacitaciones y talleres</a:t>
            </a: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Licencia Abiertas (Creative Commons)</a:t>
            </a: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Kit de Herramientas</a:t>
            </a: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Unidades de implementación</a:t>
            </a: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Portal de Datos Legislativos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7525873" y="1714480"/>
            <a:ext cx="4352066" cy="4186509"/>
          </a:xfrm>
          <a:prstGeom prst="rect">
            <a:avLst/>
          </a:prstGeom>
          <a:noFill/>
          <a:ln>
            <a:noFill/>
          </a:ln>
        </p:spPr>
        <p:txBody>
          <a:bodyPr lIns="121868" tIns="121868" rIns="121868" bIns="121868" anchor="t" anchorCtr="0">
            <a:noAutofit/>
          </a:bodyPr>
          <a:lstStyle/>
          <a:p>
            <a:pPr>
              <a:lnSpc>
                <a:spcPct val="115000"/>
              </a:lnSpc>
            </a:pPr>
            <a:endParaRPr sz="2399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</a:pPr>
            <a:endParaRPr sz="2399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Consejo consultivo</a:t>
            </a: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 de Acción | Alianza Congreso Abierto</a:t>
            </a: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Academia, Sociedad Civil, Medios de Comunicación y Sector Privado</a:t>
            </a: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Retos Públicos | Democratización del gasto público</a:t>
            </a: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Hackaton | Hacknights</a:t>
            </a:r>
          </a:p>
          <a:p>
            <a:pPr>
              <a:lnSpc>
                <a:spcPct val="115000"/>
              </a:lnSpc>
            </a:pPr>
            <a:r>
              <a:rPr lang="e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Laboratorio de Desarrollo –Hacker Lab</a:t>
            </a:r>
          </a:p>
          <a:p>
            <a:pPr>
              <a:lnSpc>
                <a:spcPct val="115000"/>
              </a:lnSpc>
            </a:pPr>
            <a:endParaRPr sz="2399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298" y="5900989"/>
            <a:ext cx="1407178" cy="675903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w15="http://schemas.microsoft.com/office/word/2012/wordml" xmlns:w16se="http://schemas.microsoft.com/office/word/2015/wordml/sym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43970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425" y="1268760"/>
            <a:ext cx="10959007" cy="3816424"/>
          </a:xfrm>
        </p:spPr>
        <p:txBody>
          <a:bodyPr>
            <a:normAutofit fontScale="90000"/>
          </a:bodyPr>
          <a:lstStyle/>
          <a:p>
            <a:r>
              <a:rPr lang="es-GT" dirty="0"/>
              <a:t>Primeros acercamientos con Juan Pablo Guerrero - GIFT en noviembre del 2016</a:t>
            </a:r>
            <a:br>
              <a:rPr lang="es-GT" dirty="0"/>
            </a:br>
            <a:r>
              <a:rPr lang="es-GT" dirty="0"/>
              <a:t> </a:t>
            </a:r>
            <a:br>
              <a:rPr lang="es-GT" dirty="0"/>
            </a:br>
            <a:r>
              <a:rPr lang="es-GT" dirty="0"/>
              <a:t>Video conferencias con BOOST del Banco Mundial y </a:t>
            </a:r>
            <a:r>
              <a:rPr lang="en-US" dirty="0"/>
              <a:t>Open Knowledge </a:t>
            </a:r>
            <a:r>
              <a:rPr lang="es-GT" dirty="0"/>
              <a:t>International</a:t>
            </a:r>
            <a:br>
              <a:rPr lang="es-GT" dirty="0"/>
            </a:br>
            <a:r>
              <a:rPr lang="es-GT" dirty="0"/>
              <a:t/>
            </a:r>
            <a:br>
              <a:rPr lang="es-GT" dirty="0"/>
            </a:br>
            <a:r>
              <a:rPr lang="es-GT" dirty="0"/>
              <a:t>Proyecto piloto para conocer herramienta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GT" sz="4400" b="1" dirty="0"/>
              <a:t>Open Fiscal Data </a:t>
            </a:r>
            <a:r>
              <a:rPr lang="en-US" sz="4400" b="1" dirty="0"/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302621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10814991" cy="2819400"/>
          </a:xfrm>
        </p:spPr>
        <p:txBody>
          <a:bodyPr>
            <a:normAutofit fontScale="90000"/>
          </a:bodyPr>
          <a:lstStyle/>
          <a:p>
            <a:r>
              <a:rPr lang="es-GT" dirty="0"/>
              <a:t>Diciembre 2016 se publicó el primer set de datos como prueba con información presupuestaria del año 2014 y 2015</a:t>
            </a:r>
            <a:br>
              <a:rPr lang="es-GT" dirty="0"/>
            </a:br>
            <a:r>
              <a:rPr lang="es-GT" u="sng" dirty="0">
                <a:hlinkClick r:id="rId2"/>
              </a:rPr>
              <a:t>http://next.openspending.org/viewer/6018ab87076187018fc29c94a68a3cd2:boost-guatemala-central</a:t>
            </a:r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758825" y="5562600"/>
            <a:ext cx="8231187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4400" b="1" dirty="0"/>
              <a:t>Open Fiscal Data </a:t>
            </a:r>
            <a:r>
              <a:rPr lang="en-US" sz="4400" b="1" dirty="0"/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30925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4647"/>
          <a:stretch/>
        </p:blipFill>
        <p:spPr bwMode="auto">
          <a:xfrm>
            <a:off x="981844" y="89992"/>
            <a:ext cx="1044116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texto 2"/>
          <p:cNvSpPr txBox="1">
            <a:spLocks/>
          </p:cNvSpPr>
          <p:nvPr/>
        </p:nvSpPr>
        <p:spPr>
          <a:xfrm>
            <a:off x="758825" y="5562600"/>
            <a:ext cx="8231187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4400" b="1" dirty="0"/>
              <a:t>Open Fiscal Data </a:t>
            </a:r>
            <a:r>
              <a:rPr lang="en-US" sz="4400" b="1" dirty="0"/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40751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441" y="332656"/>
            <a:ext cx="10971372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sz="3600" b="0" i="0" dirty="0">
                <a:solidFill>
                  <a:srgbClr val="39527B"/>
                </a:solidFill>
                <a:latin typeface="Corbel"/>
                <a:ea typeface="+mj-ea"/>
                <a:cs typeface="+mj-cs"/>
              </a:rPr>
              <a:t>Alianza para el Gobierno Abierto  (OGP)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485900" y="1916832"/>
            <a:ext cx="8856984" cy="4752528"/>
          </a:xfrm>
        </p:spPr>
        <p:txBody>
          <a:bodyPr>
            <a:normAutofit/>
          </a:bodyPr>
          <a:lstStyle/>
          <a:p>
            <a:pPr algn="just"/>
            <a:r>
              <a:rPr lang="es-GT" dirty="0"/>
              <a:t>Es una iniciativa multilateral voluntaria que busca mejorar el desempeño gubernamental, fomentar la participación cívica y mejorar la capacidad de respuesta de los gobiernos hacia sus ciudadanos.</a:t>
            </a:r>
          </a:p>
          <a:p>
            <a:pPr marL="0" indent="0" algn="just">
              <a:buNone/>
            </a:pPr>
            <a:endParaRPr lang="es-GT" dirty="0"/>
          </a:p>
          <a:p>
            <a:pPr algn="just"/>
            <a:r>
              <a:rPr lang="es-GT" dirty="0"/>
              <a:t>Los países participantes se comprometen a aumentar la apertura de los gobiernos, fomentar y proteger la participación ciudadana, promover la transparencia y luchar contra la corrupción con innovación y tecnología.</a:t>
            </a:r>
          </a:p>
          <a:p>
            <a:pPr marL="0" indent="0" algn="just">
              <a:buNone/>
            </a:pPr>
            <a:endParaRPr lang="es-GT" dirty="0"/>
          </a:p>
        </p:txBody>
      </p:sp>
      <p:sp>
        <p:nvSpPr>
          <p:cNvPr id="3" name="AutoShape 2" descr="Resultado de imagen para ogp"/>
          <p:cNvSpPr>
            <a:spLocks noChangeAspect="1" noChangeArrowheads="1"/>
          </p:cNvSpPr>
          <p:nvPr/>
        </p:nvSpPr>
        <p:spPr bwMode="auto">
          <a:xfrm>
            <a:off x="184629" y="5612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4" descr="Resultado de imagen para og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7" name="Picture 6" descr="Resultado de imagen para og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422209"/>
            <a:ext cx="2942224" cy="96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441" y="332656"/>
            <a:ext cx="10971372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sz="3600" b="0" i="0" dirty="0">
                <a:solidFill>
                  <a:srgbClr val="39527B"/>
                </a:solidFill>
                <a:latin typeface="Corbel"/>
                <a:ea typeface="+mj-ea"/>
                <a:cs typeface="+mj-cs"/>
              </a:rPr>
              <a:t>Alianza para el Gobierno Abierto  (OGP)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80020" y="1628800"/>
            <a:ext cx="8630816" cy="4752528"/>
          </a:xfrm>
        </p:spPr>
        <p:txBody>
          <a:bodyPr>
            <a:normAutofit/>
          </a:bodyPr>
          <a:lstStyle/>
          <a:p>
            <a:pPr algn="just"/>
            <a:r>
              <a:rPr lang="es-GT" dirty="0"/>
              <a:t>Guatemala se adhiere a esta iniciativa en el año 2012 y desde entonces se han elaborado 3 planes de acción para cumplir con los objetivos de esta iniciativa. </a:t>
            </a:r>
          </a:p>
          <a:p>
            <a:pPr algn="just"/>
            <a:endParaRPr lang="es-GT" dirty="0"/>
          </a:p>
          <a:p>
            <a:pPr algn="just"/>
            <a:r>
              <a:rPr lang="es-GT" dirty="0"/>
              <a:t>En los últimos 2 planes de acción se tienen compromisos relacionados a Datos Abiertos con la finalidad de promover la transparencia, participación y colaboración.</a:t>
            </a:r>
          </a:p>
          <a:p>
            <a:pPr algn="just"/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641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441" y="332656"/>
            <a:ext cx="5340955" cy="10668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dirty="0">
                <a:solidFill>
                  <a:srgbClr val="39527B"/>
                </a:solidFill>
                <a:latin typeface="Corbel"/>
              </a:rPr>
              <a:t>¿</a:t>
            </a:r>
            <a:r>
              <a:rPr lang="es-ES_tradnl" sz="3600" b="0" i="0" dirty="0">
                <a:solidFill>
                  <a:srgbClr val="39527B"/>
                </a:solidFill>
                <a:latin typeface="Corbel"/>
                <a:ea typeface="+mj-ea"/>
                <a:cs typeface="+mj-cs"/>
              </a:rPr>
              <a:t>Que son Datos Abiertos?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341884" y="1916832"/>
            <a:ext cx="8352928" cy="3888432"/>
          </a:xfrm>
        </p:spPr>
        <p:txBody>
          <a:bodyPr>
            <a:normAutofit fontScale="92500"/>
          </a:bodyPr>
          <a:lstStyle/>
          <a:p>
            <a:pPr algn="just"/>
            <a:r>
              <a:rPr lang="es-GT" dirty="0"/>
              <a:t>El concepto </a:t>
            </a:r>
            <a:r>
              <a:rPr lang="es-GT" b="1" dirty="0"/>
              <a:t>datos abiertos</a:t>
            </a:r>
            <a:r>
              <a:rPr lang="es-GT" dirty="0"/>
              <a:t> (</a:t>
            </a:r>
            <a:r>
              <a:rPr lang="es-GT" b="1" i="1" dirty="0"/>
              <a:t>open data</a:t>
            </a:r>
            <a:r>
              <a:rPr lang="es-GT" dirty="0"/>
              <a:t>, en inglés) es una filosofía y práctica que persigue que determinados tipos de datos estén disponibles de forma libre para todo el mundo, sin restricciones de derechos de autor, de patentes o de otros mecanismos de control.</a:t>
            </a:r>
          </a:p>
          <a:p>
            <a:pPr algn="just"/>
            <a:endParaRPr lang="es-GT" dirty="0"/>
          </a:p>
          <a:p>
            <a:pPr algn="just">
              <a:lnSpc>
                <a:spcPct val="100000"/>
              </a:lnSpc>
            </a:pPr>
            <a:r>
              <a:rPr lang="es-GT" dirty="0"/>
              <a:t>Pueden ser utilizados, </a:t>
            </a:r>
            <a:r>
              <a:rPr lang="es-GT" b="1" dirty="0"/>
              <a:t>reutilizados</a:t>
            </a:r>
            <a:r>
              <a:rPr lang="es-GT" dirty="0"/>
              <a:t> y redistribuidos libremente por cualquier persona, y deben ser publicados en formatos de datos abiertos.</a:t>
            </a:r>
          </a:p>
          <a:p>
            <a:pPr algn="just"/>
            <a:endParaRPr lang="es-GT" dirty="0"/>
          </a:p>
        </p:txBody>
      </p:sp>
      <p:sp>
        <p:nvSpPr>
          <p:cNvPr id="3" name="AutoShape 2" descr="Resultado de imagen para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6" descr="Resultado de imagen para datos abier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696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_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77EECA-D789-4A8A-9C41-5AF6409D81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marketing de cubo de cristal (pantalla panorámica)</Template>
  <TotalTime>0</TotalTime>
  <Words>668</Words>
  <Application>Microsoft Office PowerPoint</Application>
  <PresentationFormat>Personalizado</PresentationFormat>
  <Paragraphs>75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Marketing_16x9</vt:lpstr>
      <vt:lpstr>Presentación de PowerPoint</vt:lpstr>
      <vt:lpstr>Política de Datos Abiertos MINFIN</vt:lpstr>
      <vt:lpstr>Ecosistema de Datos Abiertos</vt:lpstr>
      <vt:lpstr>Primeros acercamientos con Juan Pablo Guerrero - GIFT en noviembre del 2016   Video conferencias con BOOST del Banco Mundial y Open Knowledge International  Proyecto piloto para conocer herramienta </vt:lpstr>
      <vt:lpstr>Diciembre 2016 se publicó el primer set de datos como prueba con información presupuestaria del año 2014 y 2015 http://next.openspending.org/viewer/6018ab87076187018fc29c94a68a3cd2:boost-guatemala-central </vt:lpstr>
      <vt:lpstr>Presentación de PowerPoint</vt:lpstr>
      <vt:lpstr>Alianza para el Gobierno Abierto  (OGP)</vt:lpstr>
      <vt:lpstr>Alianza para el Gobierno Abierto  (OGP)</vt:lpstr>
      <vt:lpstr>¿Que son Datos Abiertos?</vt:lpstr>
      <vt:lpstr>¿Formatos de los Datos Abiertos?</vt:lpstr>
      <vt:lpstr>¿Para que me sirven los Datos Abiertos?</vt:lpstr>
      <vt:lpstr>¿Quiénes utilizan mis datos?</vt:lpstr>
      <vt:lpstr>¿Qué debemos hacer en el MINFIN?</vt:lpstr>
      <vt:lpstr>¿Qué debemos hacer en la DTI?</vt:lpstr>
      <vt:lpstr>¿Qué debemos hacer en la DTI?</vt:lpstr>
      <vt:lpstr>¿Qué retos tecnológicos tenemos?</vt:lpstr>
      <vt:lpstr>¿Qué retos tecnológicos tenemos?</vt:lpstr>
      <vt:lpstr>Ejemplos de Portales de Datos Abiertos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2017-01-23T16:46:40Z</dcterms:created>
  <dcterms:modified xsi:type="dcterms:W3CDTF">2017-03-17T20:16:04Z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