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5"/>
  </p:sldMasterIdLst>
  <p:notesMasterIdLst>
    <p:notesMasterId r:id="rId11"/>
  </p:notesMasterIdLst>
  <p:handoutMasterIdLst>
    <p:handoutMasterId r:id="rId12"/>
  </p:handoutMasterIdLst>
  <p:sldIdLst>
    <p:sldId id="289" r:id="rId6"/>
    <p:sldId id="457" r:id="rId7"/>
    <p:sldId id="458" r:id="rId8"/>
    <p:sldId id="459" r:id="rId9"/>
    <p:sldId id="460" r:id="rId10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91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 Reich" initials="DR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C00000"/>
    <a:srgbClr val="0C61A4"/>
    <a:srgbClr val="003467"/>
    <a:srgbClr val="666666"/>
    <a:srgbClr val="5590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3AD16D-A9DC-4B7A-B61B-1B6534F85DAA}" v="9" dt="2018-10-11T02:11:38.7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01" autoAdjust="0"/>
    <p:restoredTop sz="95274" autoAdjust="0"/>
  </p:normalViewPr>
  <p:slideViewPr>
    <p:cSldViewPr snapToObjects="1">
      <p:cViewPr varScale="1">
        <p:scale>
          <a:sx n="114" d="100"/>
          <a:sy n="114" d="100"/>
        </p:scale>
        <p:origin x="1680" y="114"/>
      </p:cViewPr>
      <p:guideLst>
        <p:guide orient="horz" pos="912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2982"/>
    </p:cViewPr>
  </p:sorterViewPr>
  <p:notesViewPr>
    <p:cSldViewPr snapToObjects="1">
      <p:cViewPr varScale="1">
        <p:scale>
          <a:sx n="73" d="100"/>
          <a:sy n="73" d="100"/>
        </p:scale>
        <p:origin x="2658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microsoft.com/office/2015/10/relationships/revisionInfo" Target="revisionInfo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el Friedman" userId="8bdc9a15-058b-46c6-a09b-d87ae1952ca3" providerId="ADAL" clId="{DE3AD16D-A9DC-4B7A-B61B-1B6534F85DAA}"/>
    <pc:docChg chg="undo custSel addSld delSld modSld modNotesMaster modHandout">
      <pc:chgData name="Joel Friedman" userId="8bdc9a15-058b-46c6-a09b-d87ae1952ca3" providerId="ADAL" clId="{DE3AD16D-A9DC-4B7A-B61B-1B6534F85DAA}" dt="2018-10-12T16:54:19.287" v="1857" actId="6549"/>
      <pc:docMkLst>
        <pc:docMk/>
      </pc:docMkLst>
      <pc:sldChg chg="modSp modNotes">
        <pc:chgData name="Joel Friedman" userId="8bdc9a15-058b-46c6-a09b-d87ae1952ca3" providerId="ADAL" clId="{DE3AD16D-A9DC-4B7A-B61B-1B6534F85DAA}" dt="2018-10-09T23:38:50.485" v="662"/>
        <pc:sldMkLst>
          <pc:docMk/>
          <pc:sldMk cId="4128573282" sldId="289"/>
        </pc:sldMkLst>
        <pc:spChg chg="mod">
          <ac:chgData name="Joel Friedman" userId="8bdc9a15-058b-46c6-a09b-d87ae1952ca3" providerId="ADAL" clId="{DE3AD16D-A9DC-4B7A-B61B-1B6534F85DAA}" dt="2018-10-09T22:57:21.828" v="74" actId="6549"/>
          <ac:spMkLst>
            <pc:docMk/>
            <pc:sldMk cId="4128573282" sldId="289"/>
            <ac:spMk id="2" creationId="{00000000-0000-0000-0000-000000000000}"/>
          </ac:spMkLst>
        </pc:spChg>
      </pc:sldChg>
      <pc:sldChg chg="modSp">
        <pc:chgData name="Joel Friedman" userId="8bdc9a15-058b-46c6-a09b-d87ae1952ca3" providerId="ADAL" clId="{DE3AD16D-A9DC-4B7A-B61B-1B6534F85DAA}" dt="2018-10-12T16:54:19.287" v="1857" actId="6549"/>
        <pc:sldMkLst>
          <pc:docMk/>
          <pc:sldMk cId="2578599697" sldId="457"/>
        </pc:sldMkLst>
        <pc:spChg chg="mod">
          <ac:chgData name="Joel Friedman" userId="8bdc9a15-058b-46c6-a09b-d87ae1952ca3" providerId="ADAL" clId="{DE3AD16D-A9DC-4B7A-B61B-1B6534F85DAA}" dt="2018-10-12T16:54:19.287" v="1857" actId="6549"/>
          <ac:spMkLst>
            <pc:docMk/>
            <pc:sldMk cId="2578599697" sldId="457"/>
            <ac:spMk id="3" creationId="{CF95EC6C-22D3-44F1-8F2A-DAC0671F6291}"/>
          </ac:spMkLst>
        </pc:spChg>
      </pc:sldChg>
      <pc:sldChg chg="modSp">
        <pc:chgData name="Joel Friedman" userId="8bdc9a15-058b-46c6-a09b-d87ae1952ca3" providerId="ADAL" clId="{DE3AD16D-A9DC-4B7A-B61B-1B6534F85DAA}" dt="2018-10-10T17:49:01.404" v="1720" actId="14100"/>
        <pc:sldMkLst>
          <pc:docMk/>
          <pc:sldMk cId="4193964159" sldId="458"/>
        </pc:sldMkLst>
        <pc:spChg chg="mod">
          <ac:chgData name="Joel Friedman" userId="8bdc9a15-058b-46c6-a09b-d87ae1952ca3" providerId="ADAL" clId="{DE3AD16D-A9DC-4B7A-B61B-1B6534F85DAA}" dt="2018-10-10T17:49:01.404" v="1720" actId="14100"/>
          <ac:spMkLst>
            <pc:docMk/>
            <pc:sldMk cId="4193964159" sldId="458"/>
            <ac:spMk id="3" creationId="{CF95EC6C-22D3-44F1-8F2A-DAC0671F6291}"/>
          </ac:spMkLst>
        </pc:spChg>
      </pc:sldChg>
      <pc:sldChg chg="modSp">
        <pc:chgData name="Joel Friedman" userId="8bdc9a15-058b-46c6-a09b-d87ae1952ca3" providerId="ADAL" clId="{DE3AD16D-A9DC-4B7A-B61B-1B6534F85DAA}" dt="2018-10-10T18:21:35.132" v="1785" actId="6549"/>
        <pc:sldMkLst>
          <pc:docMk/>
          <pc:sldMk cId="1148580045" sldId="459"/>
        </pc:sldMkLst>
        <pc:spChg chg="mod">
          <ac:chgData name="Joel Friedman" userId="8bdc9a15-058b-46c6-a09b-d87ae1952ca3" providerId="ADAL" clId="{DE3AD16D-A9DC-4B7A-B61B-1B6534F85DAA}" dt="2018-10-10T18:21:35.132" v="1785" actId="6549"/>
          <ac:spMkLst>
            <pc:docMk/>
            <pc:sldMk cId="1148580045" sldId="459"/>
            <ac:spMk id="3" creationId="{CF95EC6C-22D3-44F1-8F2A-DAC0671F6291}"/>
          </ac:spMkLst>
        </pc:spChg>
      </pc:sldChg>
      <pc:sldChg chg="modSp add">
        <pc:chgData name="Joel Friedman" userId="8bdc9a15-058b-46c6-a09b-d87ae1952ca3" providerId="ADAL" clId="{DE3AD16D-A9DC-4B7A-B61B-1B6534F85DAA}" dt="2018-10-11T03:23:19.845" v="1825" actId="20577"/>
        <pc:sldMkLst>
          <pc:docMk/>
          <pc:sldMk cId="1778564926" sldId="460"/>
        </pc:sldMkLst>
        <pc:spChg chg="mod">
          <ac:chgData name="Joel Friedman" userId="8bdc9a15-058b-46c6-a09b-d87ae1952ca3" providerId="ADAL" clId="{DE3AD16D-A9DC-4B7A-B61B-1B6534F85DAA}" dt="2018-10-11T03:23:19.845" v="1825" actId="20577"/>
          <ac:spMkLst>
            <pc:docMk/>
            <pc:sldMk cId="1778564926" sldId="460"/>
            <ac:spMk id="2" creationId="{708E5FF6-700A-4D9D-B4C9-DBF86757A71E}"/>
          </ac:spMkLst>
        </pc:spChg>
        <pc:spChg chg="mod">
          <ac:chgData name="Joel Friedman" userId="8bdc9a15-058b-46c6-a09b-d87ae1952ca3" providerId="ADAL" clId="{DE3AD16D-A9DC-4B7A-B61B-1B6534F85DAA}" dt="2018-10-11T03:22:58.555" v="1810" actId="1076"/>
          <ac:spMkLst>
            <pc:docMk/>
            <pc:sldMk cId="1778564926" sldId="460"/>
            <ac:spMk id="3" creationId="{CF95EC6C-22D3-44F1-8F2A-DAC0671F6291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7840" cy="467856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40" y="0"/>
            <a:ext cx="3037840" cy="467856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C17F5EB-8D16-4AF4-91D7-62AB1F594337}" type="datetime1">
              <a:rPr lang="en-US"/>
              <a:pPr/>
              <a:t>10/12/2018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87639"/>
            <a:ext cx="3037840" cy="46785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40" y="8887639"/>
            <a:ext cx="3037840" cy="467856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1DE092D-73D6-4D8F-9A20-97765E1CB1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8113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7840" cy="467856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0" y="0"/>
            <a:ext cx="3037840" cy="467856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6FFFBF9-A307-47A0-A2E4-CA0235037B81}" type="datetime1">
              <a:rPr lang="en-US"/>
              <a:pPr/>
              <a:t>10/12/2018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701675"/>
            <a:ext cx="4676775" cy="3508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44632"/>
            <a:ext cx="5608320" cy="4210704"/>
          </a:xfrm>
          <a:prstGeom prst="rect">
            <a:avLst/>
          </a:prstGeom>
        </p:spPr>
        <p:txBody>
          <a:bodyPr vert="horz" lIns="93177" tIns="46589" rIns="93177" bIns="46589" rtlCol="0">
            <a:no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87639"/>
            <a:ext cx="3037840" cy="46785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0" y="8887639"/>
            <a:ext cx="3037840" cy="467856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3AC6C3-941E-44A4-8A1A-AE32C757C6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9935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7" charset="-128"/>
        <a:cs typeface="ＭＳ Ｐゴシック" pitchFamily="-107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7" charset="-128"/>
        <a:cs typeface="ＭＳ Ｐゴシック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7" charset="-128"/>
        <a:cs typeface="ＭＳ Ｐゴシック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7" charset="-128"/>
        <a:cs typeface="ＭＳ Ｐゴシック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7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701675"/>
            <a:ext cx="4676775" cy="3508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AC6C3-941E-44A4-8A1A-AE32C757C6F6}" type="slidenum">
              <a:rPr lang="en-US" smtClean="0"/>
              <a:pPr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147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15875"/>
            <a:ext cx="6858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D391454F-07E3-4287-AD19-7E12999A90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8910E1D-ABB8-4096-805A-042D05941B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02D0FE0-55AC-48F1-A473-7520118C86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600" b="1" cap="all">
                <a:latin typeface="Franklin Gothic Medium" panose="020B06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F4DCC83-79F8-4415-A7AA-61DBC831CC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01E5826-D010-4E9F-AB0B-BCD67680CB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D424B6A-6E4B-4D7C-AAAF-966C55997C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Franklin Gothic Medium" panose="020B06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ECEBBAF-A1F5-4C63-908C-D50EB8EAF5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020394B-D24E-4448-8418-9F852E1400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AA3696B-30FA-4491-B3F3-9B91F8ECAC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4BB7B8C-EE5D-480C-9C0C-F80004B6B3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53144" cy="414867"/>
          </a:xfrm>
          <a:prstGeom prst="rect">
            <a:avLst/>
          </a:prstGeom>
          <a:gradFill flip="none" rotWithShape="1">
            <a:gsLst>
              <a:gs pos="72000">
                <a:srgbClr val="0C61A4"/>
              </a:gs>
              <a:gs pos="100000">
                <a:srgbClr val="08487C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 userDrawn="1"/>
        </p:nvSpPr>
        <p:spPr>
          <a:xfrm>
            <a:off x="608171" y="50797"/>
            <a:ext cx="5600011" cy="387354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askerville Old Face"/>
                <a:ea typeface="+mn-ea"/>
                <a:cs typeface="Baskerville Old Face"/>
              </a:rPr>
              <a:t>Center on Budget and Policy Priorities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yriad Pro Semibold"/>
              <a:ea typeface="+mn-ea"/>
              <a:cs typeface="Myriad Pro Semibold"/>
            </a:endParaRPr>
          </a:p>
        </p:txBody>
      </p:sp>
      <p:pic>
        <p:nvPicPr>
          <p:cNvPr id="10" name="Picture 9" descr="logo.wmf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228947" y="46904"/>
            <a:ext cx="302336" cy="302336"/>
          </a:xfrm>
          <a:prstGeom prst="rect">
            <a:avLst/>
          </a:prstGeom>
        </p:spPr>
      </p:pic>
      <p:sp>
        <p:nvSpPr>
          <p:cNvPr id="5" name="TextBox 5"/>
          <p:cNvSpPr txBox="1">
            <a:spLocks noChangeArrowheads="1"/>
          </p:cNvSpPr>
          <p:nvPr userDrawn="1"/>
        </p:nvSpPr>
        <p:spPr bwMode="auto">
          <a:xfrm>
            <a:off x="7391400" y="6169025"/>
            <a:ext cx="1371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>
              <a:schemeClr val="bg1"/>
            </a:glow>
            <a:outerShdw algn="ctr" rotWithShape="0">
              <a:schemeClr val="bg1"/>
            </a:outerShdw>
          </a:effectLst>
          <a:scene3d>
            <a:camera prst="orthographicFront"/>
            <a:lightRig rig="threePt" dir="t"/>
          </a:scene3d>
          <a:sp3d>
            <a:contourClr>
              <a:schemeClr val="bg1"/>
            </a:contourClr>
          </a:sp3d>
        </p:spPr>
        <p:txBody>
          <a:bodyPr>
            <a:spAutoFit/>
          </a:bodyPr>
          <a:lstStyle/>
          <a:p>
            <a:pPr algn="r"/>
            <a:r>
              <a:rPr lang="en-US" sz="1400" dirty="0">
                <a:solidFill>
                  <a:srgbClr val="0C61A4"/>
                </a:solidFill>
                <a:latin typeface="Franklin Gothic Medium"/>
                <a:cs typeface="Franklin Gothic Medium"/>
              </a:rPr>
              <a:t>cbpp.org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92075"/>
            <a:ext cx="533400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fld id="{D391454F-07E3-4287-AD19-7E12999A90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229600" cy="4648200"/>
          </a:xfrm>
        </p:spPr>
        <p:txBody>
          <a:bodyPr/>
          <a:lstStyle/>
          <a:p>
            <a:br>
              <a:rPr lang="en-US" sz="3600" b="1" dirty="0"/>
            </a:br>
            <a:r>
              <a:rPr lang="en-US" sz="3600" b="1" dirty="0"/>
              <a:t>GIFT General Stewards Meeting</a:t>
            </a:r>
            <a:br>
              <a:rPr lang="en-US" sz="3600" b="1" dirty="0"/>
            </a:br>
            <a:br>
              <a:rPr lang="en-US" sz="3600" b="1" dirty="0"/>
            </a:br>
            <a:br>
              <a:rPr lang="en-US" dirty="0"/>
            </a:br>
            <a:r>
              <a:rPr lang="en-US" dirty="0">
                <a:latin typeface="+mn-lt"/>
              </a:rPr>
              <a:t>Joel Friedman</a:t>
            </a: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Center on Budget and Policy Priorities</a:t>
            </a: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October 15-17, 2018</a:t>
            </a:r>
          </a:p>
        </p:txBody>
      </p:sp>
    </p:spTree>
    <p:extLst>
      <p:ext uri="{BB962C8B-B14F-4D97-AF65-F5344CB8AC3E}">
        <p14:creationId xmlns:p14="http://schemas.microsoft.com/office/powerpoint/2010/main" val="4128573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E5FF6-700A-4D9D-B4C9-DBF86757A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149" y="457200"/>
            <a:ext cx="8229600" cy="1143000"/>
          </a:xfrm>
        </p:spPr>
        <p:txBody>
          <a:bodyPr anchor="ctr"/>
          <a:lstStyle/>
          <a:p>
            <a:r>
              <a:rPr lang="en-US" sz="3600" dirty="0"/>
              <a:t>Center on Budget and Policy Priorities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5EC6C-22D3-44F1-8F2A-DAC0671F62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60500"/>
            <a:ext cx="8229600" cy="452596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800" dirty="0"/>
              <a:t>CBPP is a US nonpartisan research and policy institute pursuing federal and state policies to reduce poverty and inequality and to restore fiscal responsibility in equitable and effective ways.</a:t>
            </a:r>
          </a:p>
          <a:p>
            <a:pPr lvl="1">
              <a:spcAft>
                <a:spcPts val="600"/>
              </a:spcAft>
            </a:pPr>
            <a:r>
              <a:rPr lang="en-US" sz="2400" dirty="0"/>
              <a:t>CBPP has deep expertise in budget and tax issues and in programs and policies that help low-income people</a:t>
            </a:r>
          </a:p>
          <a:p>
            <a:pPr>
              <a:spcAft>
                <a:spcPts val="600"/>
              </a:spcAft>
            </a:pPr>
            <a:r>
              <a:rPr lang="en-US" sz="2800" dirty="0"/>
              <a:t>International Budget Partnership was a project at CBPP, </a:t>
            </a:r>
            <a:r>
              <a:rPr lang="en-US" sz="2800"/>
              <a:t>before IBP became </a:t>
            </a:r>
            <a:r>
              <a:rPr lang="en-US" sz="2800" dirty="0"/>
              <a:t>an independent organization in 2015.</a:t>
            </a:r>
          </a:p>
        </p:txBody>
      </p:sp>
    </p:spTree>
    <p:extLst>
      <p:ext uri="{BB962C8B-B14F-4D97-AF65-F5344CB8AC3E}">
        <p14:creationId xmlns:p14="http://schemas.microsoft.com/office/powerpoint/2010/main" val="2578599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E5FF6-700A-4D9D-B4C9-DBF86757A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149" y="457200"/>
            <a:ext cx="8229600" cy="1143000"/>
          </a:xfrm>
        </p:spPr>
        <p:txBody>
          <a:bodyPr anchor="ctr"/>
          <a:lstStyle/>
          <a:p>
            <a:r>
              <a:rPr lang="en-US" sz="3600" dirty="0"/>
              <a:t>Dissemination Strategies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5EC6C-22D3-44F1-8F2A-DAC0671F62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8077200" cy="4525963"/>
          </a:xfrm>
        </p:spPr>
        <p:txBody>
          <a:bodyPr/>
          <a:lstStyle/>
          <a:p>
            <a:r>
              <a:rPr lang="en-US" sz="2800" dirty="0"/>
              <a:t>Seek to influence policymaking process</a:t>
            </a:r>
          </a:p>
          <a:p>
            <a:pPr lvl="1"/>
            <a:r>
              <a:rPr lang="en-US" sz="2400" dirty="0"/>
              <a:t>Policymakers and staff</a:t>
            </a:r>
          </a:p>
          <a:p>
            <a:pPr lvl="1"/>
            <a:r>
              <a:rPr lang="en-US" sz="2400" dirty="0"/>
              <a:t>Journalists</a:t>
            </a:r>
          </a:p>
          <a:p>
            <a:pPr lvl="1"/>
            <a:r>
              <a:rPr lang="en-US" sz="2400" dirty="0"/>
              <a:t>Partners, allies</a:t>
            </a:r>
          </a:p>
          <a:p>
            <a:pPr lvl="1"/>
            <a:r>
              <a:rPr lang="en-US" sz="2400" dirty="0"/>
              <a:t>Public</a:t>
            </a:r>
          </a:p>
          <a:p>
            <a:r>
              <a:rPr lang="en-US" sz="2800" dirty="0"/>
              <a:t>Make content more accessible with graphics, infographics, and blogs</a:t>
            </a:r>
          </a:p>
          <a:p>
            <a:r>
              <a:rPr lang="en-US" sz="2800" dirty="0"/>
              <a:t>Digital tools to better target and broaden audience</a:t>
            </a:r>
          </a:p>
          <a:p>
            <a:pPr lvl="1"/>
            <a:r>
              <a:rPr lang="en-US" sz="2400" dirty="0"/>
              <a:t>Web site, emails</a:t>
            </a:r>
          </a:p>
          <a:p>
            <a:pPr lvl="1"/>
            <a:r>
              <a:rPr lang="en-US" sz="2400" dirty="0"/>
              <a:t>Social media (Twitter, Facebook, Instagram, paid advertising)</a:t>
            </a:r>
          </a:p>
          <a:p>
            <a:pPr marL="457200" lvl="1" indent="0">
              <a:buNone/>
            </a:pPr>
            <a:endParaRPr lang="en-US" sz="2400" dirty="0"/>
          </a:p>
          <a:p>
            <a:endParaRPr lang="en-US" sz="28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964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E5FF6-700A-4D9D-B4C9-DBF86757A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149" y="457200"/>
            <a:ext cx="8229600" cy="1143000"/>
          </a:xfrm>
        </p:spPr>
        <p:txBody>
          <a:bodyPr anchor="ctr"/>
          <a:lstStyle/>
          <a:p>
            <a:r>
              <a:rPr lang="en-US" sz="3600" dirty="0"/>
              <a:t>Motivating Citizens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5EC6C-22D3-44F1-8F2A-DAC0671F62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73200"/>
            <a:ext cx="8229600" cy="4525963"/>
          </a:xfrm>
        </p:spPr>
        <p:txBody>
          <a:bodyPr/>
          <a:lstStyle/>
          <a:p>
            <a:r>
              <a:rPr lang="en-US" sz="2800" dirty="0"/>
              <a:t>Shape traditional media coverage</a:t>
            </a:r>
          </a:p>
          <a:p>
            <a:pPr lvl="1"/>
            <a:r>
              <a:rPr lang="en-US" sz="2400" dirty="0"/>
              <a:t>Work with journalists, editorial writers</a:t>
            </a:r>
          </a:p>
          <a:p>
            <a:pPr lvl="1"/>
            <a:r>
              <a:rPr lang="en-US" sz="2400" dirty="0"/>
              <a:t>Target local press</a:t>
            </a:r>
          </a:p>
          <a:p>
            <a:r>
              <a:rPr lang="en-US" sz="2800" dirty="0"/>
              <a:t>Organize or support issue campaigns</a:t>
            </a:r>
          </a:p>
          <a:p>
            <a:pPr lvl="1"/>
            <a:r>
              <a:rPr lang="en-US" sz="2400" dirty="0"/>
              <a:t>Target digital communications (videos, graphics, </a:t>
            </a:r>
            <a:r>
              <a:rPr lang="en-US" sz="2400" dirty="0" err="1"/>
              <a:t>etc</a:t>
            </a:r>
            <a:r>
              <a:rPr lang="en-US" sz="2400" dirty="0"/>
              <a:t>) to key partners and members of public</a:t>
            </a:r>
          </a:p>
          <a:p>
            <a:r>
              <a:rPr lang="en-US" sz="2800" dirty="0"/>
              <a:t>Work with grassroots organizations</a:t>
            </a:r>
          </a:p>
          <a:p>
            <a:pPr lvl="1"/>
            <a:r>
              <a:rPr lang="en-US" sz="2400" dirty="0"/>
              <a:t>Provide data to support messaging</a:t>
            </a:r>
          </a:p>
          <a:p>
            <a:pPr lvl="1"/>
            <a:r>
              <a:rPr lang="en-US" sz="2400" dirty="0"/>
              <a:t>Advise on policy developments</a:t>
            </a:r>
          </a:p>
          <a:p>
            <a:pPr lvl="1"/>
            <a:r>
              <a:rPr lang="en-US" sz="2400" dirty="0"/>
              <a:t>Educate and inform membership</a:t>
            </a:r>
          </a:p>
          <a:p>
            <a:pPr marL="457200" lvl="1" indent="0">
              <a:buNone/>
            </a:pPr>
            <a:endParaRPr lang="en-US" sz="2400" dirty="0"/>
          </a:p>
          <a:p>
            <a:endParaRPr lang="en-US" dirty="0"/>
          </a:p>
          <a:p>
            <a:endParaRPr lang="en-US" sz="2800" dirty="0"/>
          </a:p>
          <a:p>
            <a:endParaRPr lang="en-US" sz="24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580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E5FF6-700A-4D9D-B4C9-DBF86757A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149" y="457200"/>
            <a:ext cx="8229600" cy="1143000"/>
          </a:xfrm>
        </p:spPr>
        <p:txBody>
          <a:bodyPr anchor="ctr"/>
          <a:lstStyle/>
          <a:p>
            <a:r>
              <a:rPr lang="en-US" sz="3600"/>
              <a:t>Plans for Transparency </a:t>
            </a:r>
            <a:r>
              <a:rPr lang="en-US" sz="3600" dirty="0"/>
              <a:t>and Participation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5EC6C-22D3-44F1-8F2A-DAC0671F62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r>
              <a:rPr lang="en-US" sz="2800" dirty="0"/>
              <a:t>Support adequate funding for and integrity of Census and other data surveys</a:t>
            </a:r>
          </a:p>
          <a:p>
            <a:pPr lvl="1"/>
            <a:r>
              <a:rPr lang="en-US" sz="2400" dirty="0"/>
              <a:t>Decennial Census in 2020</a:t>
            </a:r>
          </a:p>
          <a:p>
            <a:r>
              <a:rPr lang="en-US" sz="2800" dirty="0"/>
              <a:t>Expand inequality analyses </a:t>
            </a:r>
          </a:p>
          <a:p>
            <a:pPr lvl="1"/>
            <a:r>
              <a:rPr lang="en-US" sz="2400" dirty="0"/>
              <a:t>Examine income, wealth, and racial dimensions</a:t>
            </a:r>
          </a:p>
          <a:p>
            <a:r>
              <a:rPr lang="en-US" sz="2800" dirty="0"/>
              <a:t>Use more data visualizations, interactive graphics, and other digital tools to engage public</a:t>
            </a:r>
          </a:p>
          <a:p>
            <a:endParaRPr lang="en-US" dirty="0"/>
          </a:p>
          <a:p>
            <a:endParaRPr lang="en-US" dirty="0"/>
          </a:p>
          <a:p>
            <a:endParaRPr lang="en-US" sz="2800" dirty="0"/>
          </a:p>
          <a:p>
            <a:endParaRPr lang="en-US" sz="24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564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ranklin Gothic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fe61dcfdc20461f9eef56803727c2da xmlns="efc2ad79-c27f-440c-a4a1-42dea7292e44">
      <Terms xmlns="http://schemas.microsoft.com/office/infopath/2007/PartnerControls"/>
    </efe61dcfdc20461f9eef56803727c2da>
    <lff6114162804a01bdf9b72cbaa81233 xmlns="efc2ad79-c27f-440c-a4a1-42dea7292e44">
      <Terms xmlns="http://schemas.microsoft.com/office/infopath/2007/PartnerControls"/>
    </lff6114162804a01bdf9b72cbaa81233>
    <TaxKeywordTaxHTField xmlns="efc2ad79-c27f-440c-a4a1-42dea7292e44">
      <Terms xmlns="http://schemas.microsoft.com/office/infopath/2007/PartnerControls"/>
    </TaxKeywordTaxHTField>
    <Document_x0020_Description xmlns="efc2ad79-c27f-440c-a4a1-42dea7292e44" xsi:nil="true"/>
    <dde8a66ad65744eca5600c9b13f7cc2d xmlns="efc2ad79-c27f-440c-a4a1-42dea7292e44">
      <Terms xmlns="http://schemas.microsoft.com/office/infopath/2007/PartnerControls">
        <TermInfo xmlns="http://schemas.microsoft.com/office/infopath/2007/PartnerControls">
          <TermName xmlns="http://schemas.microsoft.com/office/infopath/2007/PartnerControls">Templates</TermName>
          <TermId xmlns="http://schemas.microsoft.com/office/infopath/2007/PartnerControls">63c36ddd-a57c-4508-8cfa-3f4a5ad64ba8</TermId>
        </TermInfo>
      </Terms>
    </dde8a66ad65744eca5600c9b13f7cc2d>
    <TaxCatchAll xmlns="cb32bb7e-e0f8-47a5-9201-a2d805121534">
      <Value>1122</Value>
    </TaxCatchAll>
    <d06d8d640fee472b9058e03e288c0984 xmlns="efc2ad79-c27f-440c-a4a1-42dea7292e44">
      <Terms xmlns="http://schemas.microsoft.com/office/infopath/2007/PartnerControls"/>
    </d06d8d640fee472b9058e03e288c0984>
    <d5e6f8df16a54cd08e13b2f06569c9e5 xmlns="efc2ad79-c27f-440c-a4a1-42dea7292e44">
      <Terms xmlns="http://schemas.microsoft.com/office/infopath/2007/PartnerControls"/>
    </d5e6f8df16a54cd08e13b2f06569c9e5>
    <ab614d5973244d56bbc24b3d5ce0c957 xmlns="efc2ad79-c27f-440c-a4a1-42dea7292e44">
      <Terms xmlns="http://schemas.microsoft.com/office/infopath/2007/PartnerControls"/>
    </ab614d5973244d56bbc24b3d5ce0c957>
    <i755351e307d4946a398e624ba9d53ba xmlns="efc2ad79-c27f-440c-a4a1-42dea7292e44">
      <Terms xmlns="http://schemas.microsoft.com/office/infopath/2007/PartnerControls"/>
    </i755351e307d4946a398e624ba9d53ba>
    <Paper_x0020_Process_x0020_Memo xmlns="efc2ad79-c27f-440c-a4a1-42dea7292e44" xsi:nil="true"/>
    <pfb95992ca3e4a8e98ec844ebb61c72b xmlns="efc2ad79-c27f-440c-a4a1-42dea7292e44">
      <Terms xmlns="http://schemas.microsoft.com/office/infopath/2007/PartnerControls"/>
    </pfb95992ca3e4a8e98ec844ebb61c72b>
    <Paper_x0020_Process_x0020_Additional_x0020_Program_x0020_Team_x0020_Reviewers xmlns="efc2ad79-c27f-440c-a4a1-42dea7292e44">
      <UserInfo>
        <DisplayName/>
        <AccountId xsi:nil="true"/>
        <AccountType/>
      </UserInfo>
    </Paper_x0020_Process_x0020_Additional_x0020_Program_x0020_Team_x0020_Reviewers>
    <Paper_x0020_Process_x0020_Program_x0020_Team_x0020_Review_x0020_Recipient xmlns="efc2ad79-c27f-440c-a4a1-42dea7292e44">
      <UserInfo>
        <DisplayName/>
        <AccountId xsi:nil="true"/>
        <AccountType/>
      </UserInfo>
    </Paper_x0020_Process_x0020_Program_x0020_Team_x0020_Review_x0020_Recipient>
  </documentManagement>
</p:properties>
</file>

<file path=customXml/item2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Fed Fiscal Document" ma:contentTypeID="0x01010001B06E22AB7ADE4B8BC5A28E8763B6FA009DDF349A4484E74A8D38A460A2843396" ma:contentTypeVersion="20" ma:contentTypeDescription="" ma:contentTypeScope="" ma:versionID="548eafe1e6e8d4752c544ccdaadfa376">
  <xsd:schema xmlns:xsd="http://www.w3.org/2001/XMLSchema" xmlns:xs="http://www.w3.org/2001/XMLSchema" xmlns:p="http://schemas.microsoft.com/office/2006/metadata/properties" xmlns:ns2="efc2ad79-c27f-440c-a4a1-42dea7292e44" xmlns:ns3="cb32bb7e-e0f8-47a5-9201-a2d805121534" xmlns:ns4="f6d3830e-977b-4acb-86d3-0d3a63fc8ded" targetNamespace="http://schemas.microsoft.com/office/2006/metadata/properties" ma:root="true" ma:fieldsID="03003271a87af4921feec3e281e15ffe" ns2:_="" ns3:_="" ns4:_="">
    <xsd:import namespace="efc2ad79-c27f-440c-a4a1-42dea7292e44"/>
    <xsd:import namespace="cb32bb7e-e0f8-47a5-9201-a2d805121534"/>
    <xsd:import namespace="f6d3830e-977b-4acb-86d3-0d3a63fc8ded"/>
    <xsd:element name="properties">
      <xsd:complexType>
        <xsd:sequence>
          <xsd:element name="documentManagement">
            <xsd:complexType>
              <xsd:all>
                <xsd:element ref="ns2:Document_x0020_Description" minOccurs="0"/>
                <xsd:element ref="ns2:d5e6f8df16a54cd08e13b2f06569c9e5" minOccurs="0"/>
                <xsd:element ref="ns2:efe61dcfdc20461f9eef56803727c2da" minOccurs="0"/>
                <xsd:element ref="ns2:TaxKeywordTaxHTField" minOccurs="0"/>
                <xsd:element ref="ns2:dde8a66ad65744eca5600c9b13f7cc2d" minOccurs="0"/>
                <xsd:element ref="ns3:TaxCatchAll" minOccurs="0"/>
                <xsd:element ref="ns2:lff6114162804a01bdf9b72cbaa81233" minOccurs="0"/>
                <xsd:element ref="ns2:d06d8d640fee472b9058e03e288c0984" minOccurs="0"/>
                <xsd:element ref="ns2:SharedWithUsers" minOccurs="0"/>
                <xsd:element ref="ns2:SharedWithDetails" minOccurs="0"/>
                <xsd:element ref="ns2:ab614d5973244d56bbc24b3d5ce0c957" minOccurs="0"/>
                <xsd:element ref="ns3:TaxCatchAllLabel" minOccurs="0"/>
                <xsd:element ref="ns2:i755351e307d4946a398e624ba9d53ba" minOccurs="0"/>
                <xsd:element ref="ns2:Paper_x0020_Process_x0020_Memo" minOccurs="0"/>
                <xsd:element ref="ns2:Paper_x0020_Process_x0020_Additional_x0020_Program_x0020_Team_x0020_Reviewers" minOccurs="0"/>
                <xsd:element ref="ns2:Paper_x0020_Process_x0020_Program_x0020_Team_x0020_Review_x0020_Recipient" minOccurs="0"/>
                <xsd:element ref="ns2:pfb95992ca3e4a8e98ec844ebb61c72b" minOccurs="0"/>
                <xsd:element ref="ns4:MediaServiceMetadata" minOccurs="0"/>
                <xsd:element ref="ns4:MediaServiceFastMetadata" minOccurs="0"/>
                <xsd:element ref="ns4:MediaServiceEventHashCode" minOccurs="0"/>
                <xsd:element ref="ns4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c2ad79-c27f-440c-a4a1-42dea7292e44" elementFormDefault="qualified">
    <xsd:import namespace="http://schemas.microsoft.com/office/2006/documentManagement/types"/>
    <xsd:import namespace="http://schemas.microsoft.com/office/infopath/2007/PartnerControls"/>
    <xsd:element name="Document_x0020_Description" ma:index="10" nillable="true" ma:displayName="Document Description" ma:internalName="Document_x0020_Description">
      <xsd:simpleType>
        <xsd:restriction base="dms:Note">
          <xsd:maxLength value="255"/>
        </xsd:restriction>
      </xsd:simpleType>
    </xsd:element>
    <xsd:element name="d5e6f8df16a54cd08e13b2f06569c9e5" ma:index="11" nillable="true" ma:taxonomy="true" ma:internalName="d5e6f8df16a54cd08e13b2f06569c9e5" ma:taxonomyFieldName="Fed_x0020_Fiscal_x0020_Document_x0020_Type" ma:displayName="Doc Type" ma:readOnly="false" ma:default="" ma:fieldId="{d5e6f8df-16a5-4cd0-8e13-b2f06569c9e5}" ma:sspId="212b4091-ca68-41b3-bdf0-84808130bdfe" ma:termSetId="1626e917-fc60-4d11-bbd0-68caf894b6b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fe61dcfdc20461f9eef56803727c2da" ma:index="14" nillable="true" ma:taxonomy="true" ma:internalName="efe61dcfdc20461f9eef56803727c2da" ma:taxonomyFieldName="Fiscal_x0020_Year" ma:displayName="Fiscal Year" ma:default="" ma:fieldId="{efe61dcf-dc20-461f-9eef-56803727c2da}" ma:sspId="212b4091-ca68-41b3-bdf0-84808130bdfe" ma:termSetId="fc7ea1d2-d02b-4243-be1b-bda22049cb6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16" nillable="true" ma:taxonomy="true" ma:internalName="TaxKeywordTaxHTField" ma:taxonomyFieldName="TaxKeyword" ma:displayName="Enterprise Keywords" ma:fieldId="{23f27201-bee3-471e-b2e7-b64fd8b7ca38}" ma:taxonomyMulti="true" ma:sspId="212b4091-ca68-41b3-bdf0-84808130bdfe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dde8a66ad65744eca5600c9b13f7cc2d" ma:index="17" nillable="true" ma:taxonomy="true" ma:internalName="dde8a66ad65744eca5600c9b13f7cc2d" ma:taxonomyFieldName="Fed_x0020_Fiscal_x0020_Topic" ma:displayName="Topic" ma:indexed="true" ma:default="" ma:fieldId="{dde8a66a-d657-44ec-a560-0c9b13f7cc2d}" ma:sspId="212b4091-ca68-41b3-bdf0-84808130bdfe" ma:termSetId="269fd94e-91d1-4dce-a7af-159d4794768c" ma:anchorId="edc5f6c9-89e2-4de2-8322-6f3761c4edbf" ma:open="false" ma:isKeyword="false">
      <xsd:complexType>
        <xsd:sequence>
          <xsd:element ref="pc:Terms" minOccurs="0" maxOccurs="1"/>
        </xsd:sequence>
      </xsd:complexType>
    </xsd:element>
    <xsd:element name="lff6114162804a01bdf9b72cbaa81233" ma:index="19" nillable="true" ma:taxonomy="true" ma:internalName="lff6114162804a01bdf9b72cbaa81233" ma:taxonomyFieldName="Secondary_x0020_Fed_x0020_Fiscal_x0020_Topic" ma:displayName="Sub Topic Detail" ma:readOnly="false" ma:default="" ma:fieldId="{5ff61141-6280-4a01-bdf9-b72cbaa81233}" ma:sspId="212b4091-ca68-41b3-bdf0-84808130bdfe" ma:termSetId="269fd94e-91d1-4dce-a7af-159d4794768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06d8d640fee472b9058e03e288c0984" ma:index="21" nillable="true" ma:taxonomy="true" ma:internalName="d06d8d640fee472b9058e03e288c0984" ma:taxonomyFieldName="Year" ma:displayName="Year" ma:default="" ma:fieldId="{d06d8d64-0fee-472b-9058-e03e288c0984}" ma:sspId="212b4091-ca68-41b3-bdf0-84808130bdfe" ma:termSetId="3465d17d-64d8-46c6-8150-8560cd4a459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aredWithUsers" ma:index="2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ab614d5973244d56bbc24b3d5ce0c957" ma:index="25" nillable="true" ma:taxonomy="true" ma:internalName="ab614d5973244d56bbc24b3d5ce0c957" ma:taxonomyFieldName="SubTopic" ma:displayName="SubTopic" ma:default="" ma:fieldId="{ab614d59-7324-4d56-bbc2-4b3d5ce0c957}" ma:sspId="212b4091-ca68-41b3-bdf0-84808130bdfe" ma:termSetId="269fd94e-91d1-4dce-a7af-159d4794768c" ma:anchorId="edc5f6c9-89e2-4de2-8322-6f3761c4edbf" ma:open="false" ma:isKeyword="false">
      <xsd:complexType>
        <xsd:sequence>
          <xsd:element ref="pc:Terms" minOccurs="0" maxOccurs="1"/>
        </xsd:sequence>
      </xsd:complexType>
    </xsd:element>
    <xsd:element name="i755351e307d4946a398e624ba9d53ba" ma:index="27" nillable="true" ma:taxonomy="true" ma:internalName="i755351e307d4946a398e624ba9d53ba" ma:taxonomyFieldName="Secondary_x0020_Topic" ma:displayName="Secondary Topic" ma:default="" ma:fieldId="{2755351e-307d-4946-a398-e624ba9d53ba}" ma:taxonomyMulti="true" ma:sspId="212b4091-ca68-41b3-bdf0-84808130bdfe" ma:termSetId="269fd94e-91d1-4dce-a7af-159d4794768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aper_x0020_Process_x0020_Memo" ma:index="29" nillable="true" ma:displayName="Paper Process Memo" ma:description="Paper Process Only: Optionally enter a brief message to the recipient with any additional info pertinent to your paper" ma:internalName="Paper_x0020_Process_x0020_Memo">
      <xsd:simpleType>
        <xsd:restriction base="dms:Note">
          <xsd:maxLength value="255"/>
        </xsd:restriction>
      </xsd:simpleType>
    </xsd:element>
    <xsd:element name="Paper_x0020_Process_x0020_Additional_x0020_Program_x0020_Team_x0020_Reviewers" ma:index="30" nillable="true" ma:displayName="Paper Process Additional Program Team Reviewers" ma:description="Optionally enter 1/more names of people on your Program Team who need to review this paper in addition to Communications" ma:list="UserInfo" ma:SharePointGroup="0" ma:internalName="Paper_x0020_Process_x0020_Additional_x0020_Program_x0020_Team_x0020_Reviewers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aper_x0020_Process_x0020_Program_x0020_Team_x0020_Review_x0020_Recipient" ma:index="31" nillable="true" ma:displayName="Paper Process Program Team Review Recipient" ma:description="Comms Use Only: Enter the Step 3 Recipient's name here." ma:list="UserInfo" ma:SharePointGroup="0" ma:internalName="Paper_x0020_Process_x0020_Program_x0020_Team_x0020_Review_x0020_Recipient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fb95992ca3e4a8e98ec844ebb61c72b" ma:index="32" nillable="true" ma:taxonomy="true" ma:internalName="pfb95992ca3e4a8e98ec844ebb61c72b" ma:taxonomyFieldName="Document_x0020_Status" ma:displayName="Document Status" ma:default="" ma:fieldId="{9fb95992-ca3e-4a8e-98ec-844ebb61c72b}" ma:sspId="212b4091-ca68-41b3-bdf0-84808130bdfe" ma:termSetId="57499007-61a3-4fe7-a9f7-ff5733e71a28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32bb7e-e0f8-47a5-9201-a2d805121534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description="" ma:hidden="true" ma:list="{99f86b51-bf9b-4115-a30e-4df396131091}" ma:internalName="TaxCatchAll" ma:showField="CatchAllData" ma:web="efc2ad79-c27f-440c-a4a1-42dea7292e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6" nillable="true" ma:displayName="Taxonomy Catch All Column1" ma:description="" ma:hidden="true" ma:list="{99f86b51-bf9b-4115-a30e-4df396131091}" ma:internalName="TaxCatchAllLabel" ma:readOnly="true" ma:showField="CatchAllDataLabel" ma:web="efc2ad79-c27f-440c-a4a1-42dea7292e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d3830e-977b-4acb-86d3-0d3a63fc8de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3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3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EventHashCode" ma:index="3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8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2F69493-9209-4BA6-85F1-0794D0F0098F}">
  <ds:schemaRefs>
    <ds:schemaRef ds:uri="http://schemas.openxmlformats.org/package/2006/metadata/core-properties"/>
    <ds:schemaRef ds:uri="http://purl.org/dc/dcmitype/"/>
    <ds:schemaRef ds:uri="efc2ad79-c27f-440c-a4a1-42dea7292e44"/>
    <ds:schemaRef ds:uri="http://schemas.microsoft.com/office/2006/documentManagement/types"/>
    <ds:schemaRef ds:uri="http://purl.org/dc/elements/1.1/"/>
    <ds:schemaRef ds:uri="http://schemas.microsoft.com/office/2006/metadata/properties"/>
    <ds:schemaRef ds:uri="f6d3830e-977b-4acb-86d3-0d3a63fc8ded"/>
    <ds:schemaRef ds:uri="cb32bb7e-e0f8-47a5-9201-a2d805121534"/>
    <ds:schemaRef ds:uri="http://purl.org/dc/terms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AD85381-7C8C-4F01-9EDC-24C54C5A98FB}">
  <ds:schemaRefs>
    <ds:schemaRef ds:uri="http://schemas.microsoft.com/office/2006/metadata/customXsn"/>
  </ds:schemaRefs>
</ds:datastoreItem>
</file>

<file path=customXml/itemProps3.xml><?xml version="1.0" encoding="utf-8"?>
<ds:datastoreItem xmlns:ds="http://schemas.openxmlformats.org/officeDocument/2006/customXml" ds:itemID="{45D336A0-2A94-4326-9742-74FF544B14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fc2ad79-c27f-440c-a4a1-42dea7292e44"/>
    <ds:schemaRef ds:uri="cb32bb7e-e0f8-47a5-9201-a2d805121534"/>
    <ds:schemaRef ds:uri="f6d3830e-977b-4acb-86d3-0d3a63fc8de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9ED63C8C-0E2D-4182-B256-7FD71A6A947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10643</TotalTime>
  <Words>224</Words>
  <Application>Microsoft Office PowerPoint</Application>
  <PresentationFormat>On-screen Show (4:3)</PresentationFormat>
  <Paragraphs>45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ＭＳ Ｐゴシック</vt:lpstr>
      <vt:lpstr>Arial</vt:lpstr>
      <vt:lpstr>Baskerville Old Face</vt:lpstr>
      <vt:lpstr>Calibri</vt:lpstr>
      <vt:lpstr>Franklin Gothic Book</vt:lpstr>
      <vt:lpstr>Franklin Gothic Medium</vt:lpstr>
      <vt:lpstr>Myriad Pro Semibold</vt:lpstr>
      <vt:lpstr>Office Theme</vt:lpstr>
      <vt:lpstr> GIFT General Stewards Meeting   Joel Friedman Center on Budget and Policy Priorities October 15-17, 2018</vt:lpstr>
      <vt:lpstr>Center on Budget and Policy Priorities</vt:lpstr>
      <vt:lpstr>Dissemination Strategies</vt:lpstr>
      <vt:lpstr>Motivating Citizens</vt:lpstr>
      <vt:lpstr>Plans for Transparency and Participation</vt:lpstr>
    </vt:vector>
  </TitlesOfParts>
  <Company>Center on Budget Policy and Priorities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Tax Reform Principles</dc:title>
  <dc:creator>bryannddasilva@gmail.com</dc:creator>
  <cp:lastModifiedBy>Joel Friedman</cp:lastModifiedBy>
  <cp:revision>570</cp:revision>
  <cp:lastPrinted>2018-10-10T18:20:49Z</cp:lastPrinted>
  <dcterms:created xsi:type="dcterms:W3CDTF">2011-03-03T20:40:26Z</dcterms:created>
  <dcterms:modified xsi:type="dcterms:W3CDTF">2018-10-12T16:54:28Z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0x01010001B06E22AB7ADE4B8BC5A28E8763B6FA009DDF349A4484E74A8D38A460A2843396</vt:lpwstr>
  </property>
  <property fmtid="{D5CDD505-2E9C-101B-9397-08002B2CF9AE}" pid="3" name="Order">
    <vt:r8>100</vt:r8>
  </property>
  <property fmtid="{D5CDD505-2E9C-101B-9397-08002B2CF9AE}" pid="4" name="TaxKeyword">
    <vt:lpwstr/>
  </property>
  <property fmtid="{D5CDD505-2E9C-101B-9397-08002B2CF9AE}" pid="5" name="Fiscal Year">
    <vt:lpwstr/>
  </property>
  <property fmtid="{D5CDD505-2E9C-101B-9397-08002B2CF9AE}" pid="6" name="Fed Fiscal Document Type">
    <vt:lpwstr/>
  </property>
  <property fmtid="{D5CDD505-2E9C-101B-9397-08002B2CF9AE}" pid="7" name="SubTopic">
    <vt:lpwstr/>
  </property>
  <property fmtid="{D5CDD505-2E9C-101B-9397-08002B2CF9AE}" pid="8" name="Year">
    <vt:lpwstr/>
  </property>
  <property fmtid="{D5CDD505-2E9C-101B-9397-08002B2CF9AE}" pid="9" name="Fed Fiscal Topic">
    <vt:lpwstr>1122;#Templates|63c36ddd-a57c-4508-8cfa-3f4a5ad64ba8</vt:lpwstr>
  </property>
  <property fmtid="{D5CDD505-2E9C-101B-9397-08002B2CF9AE}" pid="10" name="Document Status">
    <vt:lpwstr/>
  </property>
  <property fmtid="{D5CDD505-2E9C-101B-9397-08002B2CF9AE}" pid="11" name="Secondary Fed Fiscal Topic">
    <vt:lpwstr/>
  </property>
  <property fmtid="{D5CDD505-2E9C-101B-9397-08002B2CF9AE}" pid="12" name="Secondary Topic">
    <vt:lpwstr/>
  </property>
</Properties>
</file>