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L8pE87YjbZiLStWZL5HQUpVJ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sc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153149" y="0"/>
            <a:ext cx="6038851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535837" y="0"/>
            <a:ext cx="617312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096001" y="1977511"/>
            <a:ext cx="5254170" cy="132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Montserrat"/>
              <a:buNone/>
            </a:pPr>
            <a:r>
              <a:rPr lang="en-US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Brazil</a:t>
            </a:r>
            <a:r>
              <a:rPr lang="pt-BR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with</a:t>
            </a:r>
            <a:r>
              <a:rPr lang="pt-BR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low</a:t>
            </a:r>
            <a:r>
              <a:rPr lang="pt-BR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immunity</a:t>
            </a: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7503885" y="3429000"/>
            <a:ext cx="3846286" cy="18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Review </a:t>
            </a:r>
            <a:r>
              <a:rPr lang="en-US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Union</a:t>
            </a: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General Budget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23" y="2222500"/>
            <a:ext cx="2819415" cy="18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4889043" y="0"/>
            <a:ext cx="646794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271731" y="0"/>
            <a:ext cx="646794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624937" y="0"/>
            <a:ext cx="646794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456050" y="6165725"/>
            <a:ext cx="3510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Published</a:t>
            </a:r>
            <a:r>
              <a:rPr lang="pt-BR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pt-BR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r>
              <a:rPr lang="pt-BR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23, 2020.</a:t>
            </a:r>
            <a:endParaRPr sz="1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l="32870" t="40162" r="-32870" b="-2363"/>
          <a:stretch/>
        </p:blipFill>
        <p:spPr>
          <a:xfrm>
            <a:off x="8833681" y="3904361"/>
            <a:ext cx="5087256" cy="316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566200" y="230475"/>
            <a:ext cx="1087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C2D3"/>
              </a:buClr>
              <a:buSzPts val="4000"/>
              <a:buFont typeface="Montserrat"/>
              <a:buNone/>
            </a:pPr>
            <a:r>
              <a:rPr lang="en-US" sz="4000" b="1" dirty="0">
                <a:solidFill>
                  <a:srgbClr val="44C2D3"/>
                </a:solidFill>
                <a:latin typeface="Montserrat"/>
                <a:ea typeface="Montserrat"/>
                <a:cs typeface="Montserrat"/>
                <a:sym typeface="Montserrat"/>
              </a:rPr>
              <a:t>An annual report on the relation between budget and human rights</a:t>
            </a:r>
            <a:endParaRPr lang="en-US" sz="4000" dirty="0">
              <a:solidFill>
                <a:srgbClr val="44C2D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78750" y="2427875"/>
            <a:ext cx="5274600" cy="4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n-US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analyze the impact of the austerity measures on government policies.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n-US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show the population that the public budget has to do with their day-to-day lives</a:t>
            </a:r>
            <a:r>
              <a:rPr lang="pt-BR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n-US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show that the only way to ensure the realization of rights is through public revenues and spending.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build arguments for the Suspension of Constitutional Amendment 95 Campaign, since we are part of a coalition of organizations that is doing advocacy with the Federal Supreme Court.</a:t>
            </a:r>
            <a:endParaRPr lang="en-US" sz="1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026925" y="3008875"/>
            <a:ext cx="4172400" cy="3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Child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Adolescent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Socio-environmental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policies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Indigenous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Women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Racial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equality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Right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City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414075" y="1799075"/>
            <a:ext cx="4821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this study</a:t>
            </a:r>
            <a:r>
              <a:rPr lang="pt-BR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786475" y="1793575"/>
            <a:ext cx="4653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human rights areas</a:t>
            </a:r>
            <a:r>
              <a:rPr lang="pt-BR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lang="en-US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addressed</a:t>
            </a:r>
            <a:r>
              <a:rPr lang="pt-BR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l="37402" t="41030"/>
          <a:stretch/>
        </p:blipFill>
        <p:spPr>
          <a:xfrm>
            <a:off x="9007500" y="3858000"/>
            <a:ext cx="3184499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86200" y="445050"/>
            <a:ext cx="1161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BF3C"/>
              </a:buClr>
              <a:buSzPts val="4000"/>
              <a:buFont typeface="Montserrat"/>
              <a:buNone/>
            </a:pPr>
            <a:r>
              <a:rPr lang="en-US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The austerity measures have left “Brazil without immunity</a:t>
            </a:r>
            <a:r>
              <a:rPr lang="pt-BR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n-US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to face the impacts of the Covid-19 pandemic.</a:t>
            </a: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388750" y="2232898"/>
            <a:ext cx="11130900" cy="23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300" b="1" dirty="0">
                <a:latin typeface="Montserrat"/>
                <a:ea typeface="Montserrat"/>
                <a:cs typeface="Montserrat"/>
                <a:sym typeface="Montserrat"/>
              </a:rPr>
              <a:t>Health </a:t>
            </a:r>
            <a:r>
              <a:rPr lang="en-US" sz="2300" b="1" dirty="0">
                <a:latin typeface="Montserrat"/>
                <a:ea typeface="Montserrat"/>
                <a:cs typeface="Montserrat"/>
                <a:sym typeface="Montserrat"/>
              </a:rPr>
              <a:t>spending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has </a:t>
            </a:r>
            <a:r>
              <a:rPr lang="en-US" sz="2300" b="1" dirty="0">
                <a:latin typeface="Montserrat"/>
                <a:ea typeface="Montserrat"/>
                <a:cs typeface="Montserrat"/>
                <a:sym typeface="Montserrat"/>
              </a:rPr>
              <a:t>practically stagnated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since 2014 and the budget enacted was underfunding in 5 billion dollars. With the Covid-19 crisis, the weaknesses of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chronically underfunded sector are exposed – there aren’t enough ICUs, </a:t>
            </a:r>
            <a:r>
              <a:rPr lang="pt-BR" sz="2300" dirty="0" err="1">
                <a:latin typeface="Montserrat"/>
                <a:ea typeface="Montserrat"/>
                <a:cs typeface="Montserrat"/>
                <a:sym typeface="Montserrat"/>
              </a:rPr>
              <a:t>PPEs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laboratories, and ventilators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1061100" y="3861348"/>
            <a:ext cx="11130900" cy="23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The dismantling of </a:t>
            </a:r>
            <a:r>
              <a:rPr lang="en-US" sz="2300" b="1" dirty="0">
                <a:latin typeface="Montserrat"/>
                <a:ea typeface="Montserrat"/>
                <a:cs typeface="Montserrat"/>
                <a:sym typeface="Montserrat"/>
              </a:rPr>
              <a:t>women’s polic</a:t>
            </a:r>
            <a:r>
              <a:rPr lang="en-US" sz="2300" dirty="0">
                <a:latin typeface="Montserrat"/>
                <a:sym typeface="Montserrat"/>
              </a:rPr>
              <a:t>ies </a:t>
            </a:r>
            <a:r>
              <a:rPr lang="en-US" sz="2300" dirty="0">
                <a:latin typeface="Montserrat"/>
              </a:rPr>
              <a:t>made public services unprepared </a:t>
            </a:r>
            <a:r>
              <a:rPr lang="en-US" sz="2300" dirty="0">
                <a:latin typeface="Montserrat"/>
                <a:sym typeface="Montserrat"/>
              </a:rPr>
              <a:t>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to respond to an increase in domestic violence triggered by social isolation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Spending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on women’s 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policies </a:t>
            </a:r>
            <a:r>
              <a:rPr lang="en-US" sz="2300" b="1" dirty="0">
                <a:latin typeface="Montserrat"/>
                <a:ea typeface="Montserrat"/>
                <a:cs typeface="Montserrat"/>
                <a:sym typeface="Montserrat"/>
              </a:rPr>
              <a:t>fell</a:t>
            </a:r>
            <a:r>
              <a:rPr lang="pt-BR" sz="2300" b="1" dirty="0">
                <a:latin typeface="Montserrat"/>
                <a:ea typeface="Montserrat"/>
                <a:cs typeface="Montserrat"/>
                <a:sym typeface="Montserrat"/>
              </a:rPr>
              <a:t> 75% 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in real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terms between 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2014 </a:t>
            </a:r>
            <a:r>
              <a:rPr lang="en-US" sz="2300" dirty="0"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pt-BR" sz="2300" dirty="0">
                <a:latin typeface="Montserrat"/>
                <a:ea typeface="Montserrat"/>
                <a:cs typeface="Montserrat"/>
                <a:sym typeface="Montserrat"/>
              </a:rPr>
              <a:t> 2019.</a:t>
            </a:r>
            <a:endParaRPr sz="2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86200" y="5227648"/>
            <a:ext cx="90996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dismantling of the research budget makes it difficult to find a vaccine and medicines 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Covid-19: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funding agency (Capes) budget was</a:t>
            </a:r>
            <a:r>
              <a:rPr lang="en-US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halved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between 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2015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2019.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150" y="1778973"/>
            <a:ext cx="5087256" cy="508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53525" y="212100"/>
            <a:ext cx="115245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E95A0C"/>
                </a:solidFill>
                <a:latin typeface="Montserrat"/>
                <a:ea typeface="Montserrat"/>
                <a:cs typeface="Montserrat"/>
                <a:sym typeface="Montserrat"/>
              </a:rPr>
              <a:t>The austerity measures increase the vulnerability of the most vulnerable</a:t>
            </a:r>
            <a:endParaRPr lang="en-US"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353525" y="1668575"/>
            <a:ext cx="115245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Funding for the </a:t>
            </a: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Function Urbanism was cut in 20%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represents less budget for sanitation, transport and houses. Poor people, mostly black people living in favelas, do not have ways to follows the hygiene standards recommended by health authorities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Funds to fight child labor was totally cut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2019 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a single real was spent.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Today Brazil has 1.8 million children aged 5-17 who are working;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dismantling of </a:t>
            </a: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racial equality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policies hampers the fight against the structural racism that characterizes Brazilian society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Spending on this area dropped by  80% between 2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014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2019.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2019, 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only 1 million dollars were spent on </a:t>
            </a: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oversight of indigenous lands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whose goals are to block deforestation and protect indigenous peoples. At the same time, we have the highest rate of indigenous people’s murders in Brazil in 11 years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4742" y="1770742"/>
            <a:ext cx="5087257" cy="5087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360761" y="2100557"/>
            <a:ext cx="116322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746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not </a:t>
            </a:r>
            <a:r>
              <a:rPr lang="en-US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fairly funded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since the poorest pay proportionally more in taxes;</a:t>
            </a:r>
            <a:endParaRPr sz="2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4650">
              <a:spcAft>
                <a:spcPts val="60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does not mobilize the </a:t>
            </a:r>
            <a:r>
              <a:rPr lang="en-US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maximum of available resources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for it is subject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the “Spending Cap” (Constitutional Amendment 95) and other austerity measures, which reduce resources for those who need them most;</a:t>
            </a:r>
            <a:endParaRPr sz="2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does not </a:t>
            </a:r>
            <a:r>
              <a:rPr lang="en-US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progressively realize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rights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because in addition to cutting spending, it dismantles policies;</a:t>
            </a:r>
            <a:endParaRPr sz="2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does not meet the </a:t>
            </a:r>
            <a:r>
              <a:rPr lang="en-US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nondiscrimination principle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for it dismantles policies focusing on women, blacks, and indigenous people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746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300"/>
              <a:buFont typeface="Montserrat"/>
              <a:buChar char="●"/>
            </a:pP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does not </a:t>
            </a:r>
            <a:r>
              <a:rPr lang="en-US" sz="2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promote social engagement</a:t>
            </a:r>
            <a:r>
              <a:rPr lang="en-US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for the mechanisms to ensure this right have been eliminated or have become inoperative</a:t>
            </a:r>
            <a:r>
              <a:rPr lang="pt-BR" sz="2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132150" y="301300"/>
            <a:ext cx="119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C2D3"/>
              </a:buClr>
              <a:buSzPts val="4000"/>
              <a:buFont typeface="Montserrat"/>
              <a:buNone/>
            </a:pPr>
            <a:r>
              <a:rPr lang="en-US" sz="4000" b="1" dirty="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Due to the austerity measures, the federal government’s budget fails Inesc’s test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53986" y="-74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Montserrat"/>
              <a:buNone/>
            </a:pPr>
            <a:r>
              <a:rPr lang="en-US" sz="4000" b="1" dirty="0">
                <a:solidFill>
                  <a:srgbClr val="44C2D3"/>
                </a:solidFill>
                <a:latin typeface="Montserrat"/>
                <a:ea typeface="Montserrat"/>
                <a:cs typeface="Montserrat"/>
                <a:sym typeface="Montserrat"/>
              </a:rPr>
              <a:t>What Inesc proposes</a:t>
            </a:r>
            <a:endParaRPr lang="en-US" sz="4000" dirty="0">
              <a:solidFill>
                <a:srgbClr val="44C2D3"/>
              </a:solidFill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624675" y="2231525"/>
            <a:ext cx="5183100" cy="360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Suspension of “Spending Cap” Amendment and changes in other fiscal/tax rules;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Montserrat"/>
              <a:buChar char="●"/>
            </a:pP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Massive injection of funds in health, social assistance (emergency cash transfer), labor market (protection of income and jobs, and of small and medium enterprises);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Montserrat"/>
              <a:buChar char="●"/>
            </a:pP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Budget 2021 considers the impacts of pandemic. </a:t>
            </a: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553986" y="1147598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face the consequences of the pandemic</a:t>
            </a:r>
          </a:p>
        </p:txBody>
      </p:sp>
      <p:sp>
        <p:nvSpPr>
          <p:cNvPr id="138" name="Google Shape;138;p6"/>
          <p:cNvSpPr txBox="1"/>
          <p:nvPr/>
        </p:nvSpPr>
        <p:spPr>
          <a:xfrm>
            <a:off x="6646811" y="1127578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fight the crisis in the medium and long term</a:t>
            </a:r>
          </a:p>
        </p:txBody>
      </p:sp>
      <p:sp>
        <p:nvSpPr>
          <p:cNvPr id="139" name="Google Shape;139;p6"/>
          <p:cNvSpPr txBox="1"/>
          <p:nvPr/>
        </p:nvSpPr>
        <p:spPr>
          <a:xfrm>
            <a:off x="5970600" y="2036498"/>
            <a:ext cx="6069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Promote a progressive tax reform;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Transparency of tax expenditures to improve revenues;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 the institutional framework to promote the rights of children, youth, women, blacks, and indigenous peoples</a:t>
            </a:r>
            <a:r>
              <a:rPr lang="pt-BR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Regulate the law that determined the public mobility as a social right and provide universal basic sanitation.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en-US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6270478" y="56976"/>
            <a:ext cx="65405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ctrTitle"/>
          </p:nvPr>
        </p:nvSpPr>
        <p:spPr>
          <a:xfrm>
            <a:off x="8108442" y="2450473"/>
            <a:ext cx="3425371" cy="81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Montserrat"/>
              <a:buNone/>
            </a:pPr>
            <a:r>
              <a:rPr lang="en-US" sz="432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r>
              <a:rPr lang="pt-BR" sz="432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32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endParaRPr lang="en-US" dirty="0"/>
          </a:p>
        </p:txBody>
      </p:sp>
      <p:sp>
        <p:nvSpPr>
          <p:cNvPr id="146" name="Google Shape;146;p8"/>
          <p:cNvSpPr txBox="1">
            <a:spLocks noGrp="1"/>
          </p:cNvSpPr>
          <p:nvPr>
            <p:ph type="subTitle" idx="1"/>
          </p:nvPr>
        </p:nvSpPr>
        <p:spPr>
          <a:xfrm>
            <a:off x="7269401" y="5467069"/>
            <a:ext cx="4264412" cy="133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lang="en-US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further</a:t>
            </a:r>
            <a:r>
              <a:rPr lang="pt-BR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</a:t>
            </a:r>
            <a:r>
              <a:rPr lang="pt-BR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visit</a:t>
            </a:r>
            <a:r>
              <a:rPr lang="pt-BR" sz="16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u="sng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www.Inesc.org.br</a:t>
            </a:r>
            <a:r>
              <a:rPr lang="pt-BR" sz="1600" i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sp>
        <p:nvSpPr>
          <p:cNvPr id="147" name="Google Shape;147;p8"/>
          <p:cNvSpPr/>
          <p:nvPr/>
        </p:nvSpPr>
        <p:spPr>
          <a:xfrm>
            <a:off x="5535837" y="0"/>
            <a:ext cx="617312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73" y="5010703"/>
            <a:ext cx="2284916" cy="1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4889043" y="0"/>
            <a:ext cx="646794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4271731" y="0"/>
            <a:ext cx="646794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3624937" y="0"/>
            <a:ext cx="646794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173" y="436512"/>
            <a:ext cx="1844934" cy="1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7503885" y="3429000"/>
            <a:ext cx="3846286" cy="18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Carmela </a:t>
            </a:r>
            <a:r>
              <a:rPr lang="pt-BR" sz="20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Zigoni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carmela@inesc.org.br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721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Montserrat</vt:lpstr>
      <vt:lpstr>Calibri</vt:lpstr>
      <vt:lpstr>Tema do Office</vt:lpstr>
      <vt:lpstr>Brazil with low immunity</vt:lpstr>
      <vt:lpstr>An annual report on the relation between budget and human rights</vt:lpstr>
      <vt:lpstr>The austerity measures have left “Brazil without immunity” to face the impacts of the Covid-19 pandemic.</vt:lpstr>
      <vt:lpstr>Apresentação do PowerPoint</vt:lpstr>
      <vt:lpstr>Due to the austerity measures, the federal government’s budget fails Inesc’s test</vt:lpstr>
      <vt:lpstr>What Inesc proposes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Brasil com baixa imunidade</dc:title>
  <dc:creator>Thaís Andrade Vivas</dc:creator>
  <cp:lastModifiedBy>Admin</cp:lastModifiedBy>
  <cp:revision>38</cp:revision>
  <dcterms:created xsi:type="dcterms:W3CDTF">2019-07-16T16:55:19Z</dcterms:created>
  <dcterms:modified xsi:type="dcterms:W3CDTF">2020-08-27T13:43:23Z</dcterms:modified>
</cp:coreProperties>
</file>