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358" r:id="rId2"/>
    <p:sldId id="359" r:id="rId3"/>
    <p:sldId id="360" r:id="rId4"/>
    <p:sldId id="362" r:id="rId5"/>
    <p:sldId id="3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1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sv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 Id="rId14" Type="http://schemas.openxmlformats.org/officeDocument/2006/relationships/image" Target="../media/image20.svg"/></Relationships>
</file>

<file path=ppt/diagrams/_rels/data2.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10" Type="http://schemas.openxmlformats.org/officeDocument/2006/relationships/image" Target="../media/image30.svg"/><Relationship Id="rId4" Type="http://schemas.openxmlformats.org/officeDocument/2006/relationships/image" Target="../media/image24.svg"/><Relationship Id="rId9" Type="http://schemas.openxmlformats.org/officeDocument/2006/relationships/image" Target="../media/image29.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sv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 Id="rId14" Type="http://schemas.openxmlformats.org/officeDocument/2006/relationships/image" Target="../media/image20.svg"/></Relationships>
</file>

<file path=ppt/diagrams/_rels/drawing2.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10" Type="http://schemas.openxmlformats.org/officeDocument/2006/relationships/image" Target="../media/image30.svg"/><Relationship Id="rId4" Type="http://schemas.openxmlformats.org/officeDocument/2006/relationships/image" Target="../media/image24.svg"/><Relationship Id="rId9" Type="http://schemas.openxmlformats.org/officeDocument/2006/relationships/image" Target="../media/image29.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BB595E-9FFE-474A-ADDC-55A53BC36FF4}"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ZA"/>
        </a:p>
      </dgm:t>
    </dgm:pt>
    <dgm:pt modelId="{A9551E20-3393-457F-8276-7406C2238B51}">
      <dgm:prSet/>
      <dgm:spPr/>
      <dgm:t>
        <a:bodyPr/>
        <a:lstStyle/>
        <a:p>
          <a:r>
            <a:rPr lang="en-ZA" dirty="0"/>
            <a:t>Absence of legal and regulatory framework</a:t>
          </a:r>
        </a:p>
      </dgm:t>
    </dgm:pt>
    <dgm:pt modelId="{E2DFA582-B2C9-44CA-A428-86028A033EA1}" type="parTrans" cxnId="{69A9986D-7B71-4627-9BD6-CF1C6CD58D6F}">
      <dgm:prSet/>
      <dgm:spPr/>
      <dgm:t>
        <a:bodyPr/>
        <a:lstStyle/>
        <a:p>
          <a:endParaRPr lang="en-ZA"/>
        </a:p>
      </dgm:t>
    </dgm:pt>
    <dgm:pt modelId="{1BA953B9-3AA2-4711-885D-C98EE33298D9}" type="sibTrans" cxnId="{69A9986D-7B71-4627-9BD6-CF1C6CD58D6F}">
      <dgm:prSet/>
      <dgm:spPr/>
      <dgm:t>
        <a:bodyPr/>
        <a:lstStyle/>
        <a:p>
          <a:endParaRPr lang="en-ZA"/>
        </a:p>
      </dgm:t>
    </dgm:pt>
    <dgm:pt modelId="{C6A6411A-4AC8-4654-946A-567CF04AE4FB}">
      <dgm:prSet/>
      <dgm:spPr/>
      <dgm:t>
        <a:bodyPr/>
        <a:lstStyle/>
        <a:p>
          <a:r>
            <a:rPr lang="en-ZA" dirty="0"/>
            <a:t>Fragmented accounting systems compromise budget estimates and reporting of public entities</a:t>
          </a:r>
        </a:p>
      </dgm:t>
    </dgm:pt>
    <dgm:pt modelId="{D0044321-B971-4536-8FE4-DDEC85EC418F}" type="parTrans" cxnId="{13CF4FC6-7016-4A24-ACBE-84AA9EA9B9E6}">
      <dgm:prSet/>
      <dgm:spPr/>
      <dgm:t>
        <a:bodyPr/>
        <a:lstStyle/>
        <a:p>
          <a:endParaRPr lang="en-ZA"/>
        </a:p>
      </dgm:t>
    </dgm:pt>
    <dgm:pt modelId="{3BC8470A-51A2-444D-ADCD-395520C40ADC}" type="sibTrans" cxnId="{13CF4FC6-7016-4A24-ACBE-84AA9EA9B9E6}">
      <dgm:prSet/>
      <dgm:spPr/>
      <dgm:t>
        <a:bodyPr/>
        <a:lstStyle/>
        <a:p>
          <a:endParaRPr lang="en-ZA"/>
        </a:p>
      </dgm:t>
    </dgm:pt>
    <dgm:pt modelId="{BB3B6672-9117-4063-A8E9-28E415CFD7DE}">
      <dgm:prSet/>
      <dgm:spPr/>
      <dgm:t>
        <a:bodyPr/>
        <a:lstStyle/>
        <a:p>
          <a:r>
            <a:rPr lang="en-ZA" dirty="0"/>
            <a:t>Unable to verify in-year data as no </a:t>
          </a:r>
          <a:r>
            <a:rPr lang="en-ZA" b="0" dirty="0"/>
            <a:t>interfacing monitoring tool</a:t>
          </a:r>
        </a:p>
      </dgm:t>
    </dgm:pt>
    <dgm:pt modelId="{A6F41A45-6090-4A59-B776-FE58F3B416E6}" type="parTrans" cxnId="{F5FD6011-2369-45D0-9DEA-C57F4E2E8747}">
      <dgm:prSet/>
      <dgm:spPr/>
      <dgm:t>
        <a:bodyPr/>
        <a:lstStyle/>
        <a:p>
          <a:endParaRPr lang="en-ZA"/>
        </a:p>
      </dgm:t>
    </dgm:pt>
    <dgm:pt modelId="{091BB530-FB53-42F7-9C04-2098B8009F46}" type="sibTrans" cxnId="{F5FD6011-2369-45D0-9DEA-C57F4E2E8747}">
      <dgm:prSet/>
      <dgm:spPr/>
      <dgm:t>
        <a:bodyPr/>
        <a:lstStyle/>
        <a:p>
          <a:endParaRPr lang="en-ZA"/>
        </a:p>
      </dgm:t>
    </dgm:pt>
    <dgm:pt modelId="{C581DC08-7C09-43F4-9841-B42F73129674}">
      <dgm:prSet/>
      <dgm:spPr/>
      <dgm:t>
        <a:bodyPr/>
        <a:lstStyle/>
        <a:p>
          <a:r>
            <a:rPr lang="en-ZA" dirty="0"/>
            <a:t>Smaller entities lack capacity to report to boards and oversight bodies</a:t>
          </a:r>
        </a:p>
      </dgm:t>
    </dgm:pt>
    <dgm:pt modelId="{A4262AFD-303B-4790-80A0-D7E06C948BE9}" type="parTrans" cxnId="{C6B9F4FB-A264-4310-952D-B7A1505C3444}">
      <dgm:prSet/>
      <dgm:spPr/>
      <dgm:t>
        <a:bodyPr/>
        <a:lstStyle/>
        <a:p>
          <a:endParaRPr lang="en-ZA"/>
        </a:p>
      </dgm:t>
    </dgm:pt>
    <dgm:pt modelId="{090016DD-4B46-465C-BB5D-37EC5BC1D8C0}" type="sibTrans" cxnId="{C6B9F4FB-A264-4310-952D-B7A1505C3444}">
      <dgm:prSet/>
      <dgm:spPr/>
      <dgm:t>
        <a:bodyPr/>
        <a:lstStyle/>
        <a:p>
          <a:endParaRPr lang="en-ZA"/>
        </a:p>
      </dgm:t>
    </dgm:pt>
    <dgm:pt modelId="{FB66B24C-43A2-4A9B-B630-BD8DF15F4C32}">
      <dgm:prSet/>
      <dgm:spPr/>
      <dgm:t>
        <a:bodyPr/>
        <a:lstStyle/>
        <a:p>
          <a:r>
            <a:rPr lang="en-US" dirty="0"/>
            <a:t>Contingent liabilities treated as off-balance sheet items, so transparency often neglected</a:t>
          </a:r>
          <a:endParaRPr lang="en-ZA" dirty="0"/>
        </a:p>
      </dgm:t>
    </dgm:pt>
    <dgm:pt modelId="{BF08F94B-3C75-49CC-A2E3-7BF2A0AD3FF7}" type="parTrans" cxnId="{A5B6D6DF-8E1C-4E97-BA74-C3AFEFDE7BD0}">
      <dgm:prSet/>
      <dgm:spPr/>
      <dgm:t>
        <a:bodyPr/>
        <a:lstStyle/>
        <a:p>
          <a:endParaRPr lang="en-ZA"/>
        </a:p>
      </dgm:t>
    </dgm:pt>
    <dgm:pt modelId="{71856052-69E2-4055-B6A1-E33D72ABFB61}" type="sibTrans" cxnId="{A5B6D6DF-8E1C-4E97-BA74-C3AFEFDE7BD0}">
      <dgm:prSet/>
      <dgm:spPr/>
      <dgm:t>
        <a:bodyPr/>
        <a:lstStyle/>
        <a:p>
          <a:endParaRPr lang="en-ZA"/>
        </a:p>
      </dgm:t>
    </dgm:pt>
    <dgm:pt modelId="{51BD297F-9176-431D-8C60-53AD52CDCCDE}">
      <dgm:prSet/>
      <dgm:spPr/>
      <dgm:t>
        <a:bodyPr/>
        <a:lstStyle/>
        <a:p>
          <a:r>
            <a:rPr lang="en-ZA" dirty="0"/>
            <a:t>Limited information sharing and monitoring of servicing of guaranteed loans</a:t>
          </a:r>
        </a:p>
      </dgm:t>
    </dgm:pt>
    <dgm:pt modelId="{4B945DE8-4BAD-415A-A25E-D1D5B4E35F2B}" type="parTrans" cxnId="{28025D6F-5633-4281-AF16-13007D02222C}">
      <dgm:prSet/>
      <dgm:spPr/>
      <dgm:t>
        <a:bodyPr/>
        <a:lstStyle/>
        <a:p>
          <a:endParaRPr lang="en-ZA"/>
        </a:p>
      </dgm:t>
    </dgm:pt>
    <dgm:pt modelId="{7CC9FD75-663C-49E2-A670-ACEBD745D5A8}" type="sibTrans" cxnId="{28025D6F-5633-4281-AF16-13007D02222C}">
      <dgm:prSet/>
      <dgm:spPr/>
      <dgm:t>
        <a:bodyPr/>
        <a:lstStyle/>
        <a:p>
          <a:endParaRPr lang="en-ZA"/>
        </a:p>
      </dgm:t>
    </dgm:pt>
    <dgm:pt modelId="{AEDA3871-1F6C-4492-93AC-6CB4B4ABB9A1}">
      <dgm:prSet/>
      <dgm:spPr/>
      <dgm:t>
        <a:bodyPr/>
        <a:lstStyle/>
        <a:p>
          <a:r>
            <a:rPr lang="en-ZA" dirty="0"/>
            <a:t>Poor quality data on risk, limits continuous risk assessment on financial soundness</a:t>
          </a:r>
        </a:p>
      </dgm:t>
    </dgm:pt>
    <dgm:pt modelId="{6ECF698D-90B9-443A-B1F7-14E68FECFC2D}" type="parTrans" cxnId="{5B61C2CD-E7B3-4711-B329-D01971EEA9CD}">
      <dgm:prSet/>
      <dgm:spPr/>
      <dgm:t>
        <a:bodyPr/>
        <a:lstStyle/>
        <a:p>
          <a:endParaRPr lang="en-ZA"/>
        </a:p>
      </dgm:t>
    </dgm:pt>
    <dgm:pt modelId="{0B7AF239-C1C3-43FB-BD99-6B13719531DF}" type="sibTrans" cxnId="{5B61C2CD-E7B3-4711-B329-D01971EEA9CD}">
      <dgm:prSet/>
      <dgm:spPr/>
      <dgm:t>
        <a:bodyPr/>
        <a:lstStyle/>
        <a:p>
          <a:endParaRPr lang="en-ZA"/>
        </a:p>
      </dgm:t>
    </dgm:pt>
    <dgm:pt modelId="{4258902E-37CB-4A70-866E-D7BABB9E46FE}" type="pres">
      <dgm:prSet presAssocID="{53BB595E-9FFE-474A-ADDC-55A53BC36FF4}" presName="linearFlow" presStyleCnt="0">
        <dgm:presLayoutVars>
          <dgm:dir/>
          <dgm:resizeHandles val="exact"/>
        </dgm:presLayoutVars>
      </dgm:prSet>
      <dgm:spPr/>
    </dgm:pt>
    <dgm:pt modelId="{565D5580-93EE-4BCE-8D49-05883076C957}" type="pres">
      <dgm:prSet presAssocID="{A9551E20-3393-457F-8276-7406C2238B51}" presName="composite" presStyleCnt="0"/>
      <dgm:spPr/>
    </dgm:pt>
    <dgm:pt modelId="{1F5F9580-CDB8-45D3-BF6B-F8B872CA62ED}" type="pres">
      <dgm:prSet presAssocID="{A9551E20-3393-457F-8276-7406C2238B51}" presName="imgShp" presStyleLbl="fgImgPlac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ourt"/>
        </a:ext>
      </dgm:extLst>
    </dgm:pt>
    <dgm:pt modelId="{34DD5A58-8A03-46F0-B2BB-D7870E314765}" type="pres">
      <dgm:prSet presAssocID="{A9551E20-3393-457F-8276-7406C2238B51}" presName="txShp" presStyleLbl="node1" presStyleIdx="0" presStyleCnt="7" custScaleX="106093">
        <dgm:presLayoutVars>
          <dgm:bulletEnabled val="1"/>
        </dgm:presLayoutVars>
      </dgm:prSet>
      <dgm:spPr/>
    </dgm:pt>
    <dgm:pt modelId="{C73F321B-02CB-448B-80FD-81952A0888A8}" type="pres">
      <dgm:prSet presAssocID="{1BA953B9-3AA2-4711-885D-C98EE33298D9}" presName="spacing" presStyleCnt="0"/>
      <dgm:spPr/>
    </dgm:pt>
    <dgm:pt modelId="{DE58682A-62B4-4E4E-8DA0-12B3219F0D48}" type="pres">
      <dgm:prSet presAssocID="{C6A6411A-4AC8-4654-946A-567CF04AE4FB}" presName="composite" presStyleCnt="0"/>
      <dgm:spPr/>
    </dgm:pt>
    <dgm:pt modelId="{3D0A2C84-7942-47D0-A9EC-CDF8E75CE4B5}" type="pres">
      <dgm:prSet presAssocID="{C6A6411A-4AC8-4654-946A-567CF04AE4FB}" presName="imgShp" presStyleLbl="fgImgPlace1" presStyleIdx="1" presStyleCnt="7" custLinFactNeighborX="-27815" custLinFactNeighborY="132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alculator"/>
        </a:ext>
      </dgm:extLst>
    </dgm:pt>
    <dgm:pt modelId="{7EC11F8B-FAC4-4772-B8FC-4B5AC6AF06A4}" type="pres">
      <dgm:prSet presAssocID="{C6A6411A-4AC8-4654-946A-567CF04AE4FB}" presName="txShp" presStyleLbl="node1" presStyleIdx="1" presStyleCnt="7" custScaleX="107520">
        <dgm:presLayoutVars>
          <dgm:bulletEnabled val="1"/>
        </dgm:presLayoutVars>
      </dgm:prSet>
      <dgm:spPr/>
    </dgm:pt>
    <dgm:pt modelId="{1B688F26-BE39-4AD0-B9FE-67F29E54BCBA}" type="pres">
      <dgm:prSet presAssocID="{3BC8470A-51A2-444D-ADCD-395520C40ADC}" presName="spacing" presStyleCnt="0"/>
      <dgm:spPr/>
    </dgm:pt>
    <dgm:pt modelId="{B7AEC9B5-4938-4CB3-8463-1510FB180116}" type="pres">
      <dgm:prSet presAssocID="{BB3B6672-9117-4063-A8E9-28E415CFD7DE}" presName="composite" presStyleCnt="0"/>
      <dgm:spPr/>
    </dgm:pt>
    <dgm:pt modelId="{1EA41F07-0E26-4918-AA8B-8FE4A8D00347}" type="pres">
      <dgm:prSet presAssocID="{BB3B6672-9117-4063-A8E9-28E415CFD7DE}" presName="imgShp" presStyleLbl="fgImgPlace1" presStyleIdx="2" presStyleCnt="7" custScaleX="116317" custScaleY="122567" custLinFactNeighborX="1359" custLinFactNeighborY="2719"/>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Magnifying glass"/>
        </a:ext>
      </dgm:extLst>
    </dgm:pt>
    <dgm:pt modelId="{7D309185-5F8B-4A79-AC6F-6B1E22F32652}" type="pres">
      <dgm:prSet presAssocID="{BB3B6672-9117-4063-A8E9-28E415CFD7DE}" presName="txShp" presStyleLbl="node1" presStyleIdx="2" presStyleCnt="7" custScaleX="105703">
        <dgm:presLayoutVars>
          <dgm:bulletEnabled val="1"/>
        </dgm:presLayoutVars>
      </dgm:prSet>
      <dgm:spPr/>
    </dgm:pt>
    <dgm:pt modelId="{2A9FB69E-575C-46A4-93E8-BA3626B46F42}" type="pres">
      <dgm:prSet presAssocID="{091BB530-FB53-42F7-9C04-2098B8009F46}" presName="spacing" presStyleCnt="0"/>
      <dgm:spPr/>
    </dgm:pt>
    <dgm:pt modelId="{C084F0B6-395D-4B41-AD78-9FC5B47B5AA4}" type="pres">
      <dgm:prSet presAssocID="{C581DC08-7C09-43F4-9841-B42F73129674}" presName="composite" presStyleCnt="0"/>
      <dgm:spPr/>
    </dgm:pt>
    <dgm:pt modelId="{1873AC2D-F9EF-4100-B601-0CAAC029C30A}" type="pres">
      <dgm:prSet presAssocID="{C581DC08-7C09-43F4-9841-B42F73129674}" presName="imgShp" presStyleLbl="fgImgPlac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Customer review"/>
        </a:ext>
      </dgm:extLst>
    </dgm:pt>
    <dgm:pt modelId="{7176F37F-5692-4DC0-91AD-DA97A74E55A9}" type="pres">
      <dgm:prSet presAssocID="{C581DC08-7C09-43F4-9841-B42F73129674}" presName="txShp" presStyleLbl="node1" presStyleIdx="3" presStyleCnt="7" custScaleX="103763">
        <dgm:presLayoutVars>
          <dgm:bulletEnabled val="1"/>
        </dgm:presLayoutVars>
      </dgm:prSet>
      <dgm:spPr/>
    </dgm:pt>
    <dgm:pt modelId="{1B20ADAF-A7F9-4A67-B93E-1D68F11D840A}" type="pres">
      <dgm:prSet presAssocID="{090016DD-4B46-465C-BB5D-37EC5BC1D8C0}" presName="spacing" presStyleCnt="0"/>
      <dgm:spPr/>
    </dgm:pt>
    <dgm:pt modelId="{C1DB940E-8B89-4772-8A82-F21641243446}" type="pres">
      <dgm:prSet presAssocID="{FB66B24C-43A2-4A9B-B630-BD8DF15F4C32}" presName="composite" presStyleCnt="0"/>
      <dgm:spPr/>
    </dgm:pt>
    <dgm:pt modelId="{8A3F4AE2-C505-4D0E-A67A-946E7A048628}" type="pres">
      <dgm:prSet presAssocID="{FB66B24C-43A2-4A9B-B630-BD8DF15F4C32}" presName="imgShp" presStyleLbl="fgImgPlac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List"/>
        </a:ext>
      </dgm:extLst>
    </dgm:pt>
    <dgm:pt modelId="{5D95A4C5-4DC1-4D75-80F5-34F35F41737A}" type="pres">
      <dgm:prSet presAssocID="{FB66B24C-43A2-4A9B-B630-BD8DF15F4C32}" presName="txShp" presStyleLbl="node1" presStyleIdx="4" presStyleCnt="7" custScaleX="104229">
        <dgm:presLayoutVars>
          <dgm:bulletEnabled val="1"/>
        </dgm:presLayoutVars>
      </dgm:prSet>
      <dgm:spPr/>
    </dgm:pt>
    <dgm:pt modelId="{5AAE6BB6-7189-4097-8775-DFFC6FD1C10B}" type="pres">
      <dgm:prSet presAssocID="{71856052-69E2-4055-B6A1-E33D72ABFB61}" presName="spacing" presStyleCnt="0"/>
      <dgm:spPr/>
    </dgm:pt>
    <dgm:pt modelId="{5F3B1E09-A98E-40AB-82BB-2A0AF8F4AAF1}" type="pres">
      <dgm:prSet presAssocID="{51BD297F-9176-431D-8C60-53AD52CDCCDE}" presName="composite" presStyleCnt="0"/>
      <dgm:spPr/>
    </dgm:pt>
    <dgm:pt modelId="{D7E8D75E-E494-4BF0-9914-89200721B368}" type="pres">
      <dgm:prSet presAssocID="{51BD297F-9176-431D-8C60-53AD52CDCCDE}" presName="imgShp" presStyleLbl="fgImgPlac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dgm:spPr>
      <dgm:extLst>
        <a:ext uri="{E40237B7-FDA0-4F09-8148-C483321AD2D9}">
          <dgm14:cNvPr xmlns:dgm14="http://schemas.microsoft.com/office/drawing/2010/diagram" id="0" name="" descr="Monitor"/>
        </a:ext>
      </dgm:extLst>
    </dgm:pt>
    <dgm:pt modelId="{5CA5E8EA-14D8-45F0-983E-35FF7B9CD2AB}" type="pres">
      <dgm:prSet presAssocID="{51BD297F-9176-431D-8C60-53AD52CDCCDE}" presName="txShp" presStyleLbl="node1" presStyleIdx="5" presStyleCnt="7" custScaleX="104128">
        <dgm:presLayoutVars>
          <dgm:bulletEnabled val="1"/>
        </dgm:presLayoutVars>
      </dgm:prSet>
      <dgm:spPr/>
    </dgm:pt>
    <dgm:pt modelId="{39A528E2-EFEB-43B8-9B61-9B7B34B214BC}" type="pres">
      <dgm:prSet presAssocID="{7CC9FD75-663C-49E2-A670-ACEBD745D5A8}" presName="spacing" presStyleCnt="0"/>
      <dgm:spPr/>
    </dgm:pt>
    <dgm:pt modelId="{1CA92054-04EB-43DB-B505-EE2B5B68C58E}" type="pres">
      <dgm:prSet presAssocID="{AEDA3871-1F6C-4492-93AC-6CB4B4ABB9A1}" presName="composite" presStyleCnt="0"/>
      <dgm:spPr/>
    </dgm:pt>
    <dgm:pt modelId="{5D2762CC-8472-43AB-B59F-F40CBE9F2175}" type="pres">
      <dgm:prSet presAssocID="{AEDA3871-1F6C-4492-93AC-6CB4B4ABB9A1}" presName="imgShp" presStyleLbl="fgImgPlac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a:fillRect/>
          </a:stretch>
        </a:blipFill>
      </dgm:spPr>
      <dgm:extLst>
        <a:ext uri="{E40237B7-FDA0-4F09-8148-C483321AD2D9}">
          <dgm14:cNvPr xmlns:dgm14="http://schemas.microsoft.com/office/drawing/2010/diagram" id="0" name="" descr="Radioactive"/>
        </a:ext>
      </dgm:extLst>
    </dgm:pt>
    <dgm:pt modelId="{2B2743FF-002E-457E-8E8E-ACD0B983AB0F}" type="pres">
      <dgm:prSet presAssocID="{AEDA3871-1F6C-4492-93AC-6CB4B4ABB9A1}" presName="txShp" presStyleLbl="node1" presStyleIdx="6" presStyleCnt="7" custScaleX="103561">
        <dgm:presLayoutVars>
          <dgm:bulletEnabled val="1"/>
        </dgm:presLayoutVars>
      </dgm:prSet>
      <dgm:spPr/>
    </dgm:pt>
  </dgm:ptLst>
  <dgm:cxnLst>
    <dgm:cxn modelId="{F96CAA07-E7F2-4D08-8375-8E20A4662616}" type="presOf" srcId="{A9551E20-3393-457F-8276-7406C2238B51}" destId="{34DD5A58-8A03-46F0-B2BB-D7870E314765}" srcOrd="0" destOrd="0" presId="urn:microsoft.com/office/officeart/2005/8/layout/vList3"/>
    <dgm:cxn modelId="{3577120F-09AE-461B-9EDD-A1C5FA63B96A}" type="presOf" srcId="{C6A6411A-4AC8-4654-946A-567CF04AE4FB}" destId="{7EC11F8B-FAC4-4772-B8FC-4B5AC6AF06A4}" srcOrd="0" destOrd="0" presId="urn:microsoft.com/office/officeart/2005/8/layout/vList3"/>
    <dgm:cxn modelId="{F5FD6011-2369-45D0-9DEA-C57F4E2E8747}" srcId="{53BB595E-9FFE-474A-ADDC-55A53BC36FF4}" destId="{BB3B6672-9117-4063-A8E9-28E415CFD7DE}" srcOrd="2" destOrd="0" parTransId="{A6F41A45-6090-4A59-B776-FE58F3B416E6}" sibTransId="{091BB530-FB53-42F7-9C04-2098B8009F46}"/>
    <dgm:cxn modelId="{5FF7185C-B362-40CA-9E1C-9B7C455194AB}" type="presOf" srcId="{51BD297F-9176-431D-8C60-53AD52CDCCDE}" destId="{5CA5E8EA-14D8-45F0-983E-35FF7B9CD2AB}" srcOrd="0" destOrd="0" presId="urn:microsoft.com/office/officeart/2005/8/layout/vList3"/>
    <dgm:cxn modelId="{69A9986D-7B71-4627-9BD6-CF1C6CD58D6F}" srcId="{53BB595E-9FFE-474A-ADDC-55A53BC36FF4}" destId="{A9551E20-3393-457F-8276-7406C2238B51}" srcOrd="0" destOrd="0" parTransId="{E2DFA582-B2C9-44CA-A428-86028A033EA1}" sibTransId="{1BA953B9-3AA2-4711-885D-C98EE33298D9}"/>
    <dgm:cxn modelId="{28025D6F-5633-4281-AF16-13007D02222C}" srcId="{53BB595E-9FFE-474A-ADDC-55A53BC36FF4}" destId="{51BD297F-9176-431D-8C60-53AD52CDCCDE}" srcOrd="5" destOrd="0" parTransId="{4B945DE8-4BAD-415A-A25E-D1D5B4E35F2B}" sibTransId="{7CC9FD75-663C-49E2-A670-ACEBD745D5A8}"/>
    <dgm:cxn modelId="{336A4F58-4FBC-4FA1-AB99-0205BC45BE9B}" type="presOf" srcId="{C581DC08-7C09-43F4-9841-B42F73129674}" destId="{7176F37F-5692-4DC0-91AD-DA97A74E55A9}" srcOrd="0" destOrd="0" presId="urn:microsoft.com/office/officeart/2005/8/layout/vList3"/>
    <dgm:cxn modelId="{286A968B-F8DA-489A-A4AE-C1F3AEAADC0F}" type="presOf" srcId="{FB66B24C-43A2-4A9B-B630-BD8DF15F4C32}" destId="{5D95A4C5-4DC1-4D75-80F5-34F35F41737A}" srcOrd="0" destOrd="0" presId="urn:microsoft.com/office/officeart/2005/8/layout/vList3"/>
    <dgm:cxn modelId="{13CF4FC6-7016-4A24-ACBE-84AA9EA9B9E6}" srcId="{53BB595E-9FFE-474A-ADDC-55A53BC36FF4}" destId="{C6A6411A-4AC8-4654-946A-567CF04AE4FB}" srcOrd="1" destOrd="0" parTransId="{D0044321-B971-4536-8FE4-DDEC85EC418F}" sibTransId="{3BC8470A-51A2-444D-ADCD-395520C40ADC}"/>
    <dgm:cxn modelId="{244216CC-28CD-47A6-B3CB-56F239618BEC}" type="presOf" srcId="{53BB595E-9FFE-474A-ADDC-55A53BC36FF4}" destId="{4258902E-37CB-4A70-866E-D7BABB9E46FE}" srcOrd="0" destOrd="0" presId="urn:microsoft.com/office/officeart/2005/8/layout/vList3"/>
    <dgm:cxn modelId="{5B61C2CD-E7B3-4711-B329-D01971EEA9CD}" srcId="{53BB595E-9FFE-474A-ADDC-55A53BC36FF4}" destId="{AEDA3871-1F6C-4492-93AC-6CB4B4ABB9A1}" srcOrd="6" destOrd="0" parTransId="{6ECF698D-90B9-443A-B1F7-14E68FECFC2D}" sibTransId="{0B7AF239-C1C3-43FB-BD99-6B13719531DF}"/>
    <dgm:cxn modelId="{A5B6D6DF-8E1C-4E97-BA74-C3AFEFDE7BD0}" srcId="{53BB595E-9FFE-474A-ADDC-55A53BC36FF4}" destId="{FB66B24C-43A2-4A9B-B630-BD8DF15F4C32}" srcOrd="4" destOrd="0" parTransId="{BF08F94B-3C75-49CC-A2E3-7BF2A0AD3FF7}" sibTransId="{71856052-69E2-4055-B6A1-E33D72ABFB61}"/>
    <dgm:cxn modelId="{2AD77DE7-A247-4347-843D-2F72A07981D0}" type="presOf" srcId="{AEDA3871-1F6C-4492-93AC-6CB4B4ABB9A1}" destId="{2B2743FF-002E-457E-8E8E-ACD0B983AB0F}" srcOrd="0" destOrd="0" presId="urn:microsoft.com/office/officeart/2005/8/layout/vList3"/>
    <dgm:cxn modelId="{2B3717F0-2010-45AA-AF30-ACC20EA62780}" type="presOf" srcId="{BB3B6672-9117-4063-A8E9-28E415CFD7DE}" destId="{7D309185-5F8B-4A79-AC6F-6B1E22F32652}" srcOrd="0" destOrd="0" presId="urn:microsoft.com/office/officeart/2005/8/layout/vList3"/>
    <dgm:cxn modelId="{C6B9F4FB-A264-4310-952D-B7A1505C3444}" srcId="{53BB595E-9FFE-474A-ADDC-55A53BC36FF4}" destId="{C581DC08-7C09-43F4-9841-B42F73129674}" srcOrd="3" destOrd="0" parTransId="{A4262AFD-303B-4790-80A0-D7E06C948BE9}" sibTransId="{090016DD-4B46-465C-BB5D-37EC5BC1D8C0}"/>
    <dgm:cxn modelId="{D26646C0-2C7A-4217-A18C-993EC33EE54E}" type="presParOf" srcId="{4258902E-37CB-4A70-866E-D7BABB9E46FE}" destId="{565D5580-93EE-4BCE-8D49-05883076C957}" srcOrd="0" destOrd="0" presId="urn:microsoft.com/office/officeart/2005/8/layout/vList3"/>
    <dgm:cxn modelId="{F2397865-FAE6-4FFB-9484-968205278231}" type="presParOf" srcId="{565D5580-93EE-4BCE-8D49-05883076C957}" destId="{1F5F9580-CDB8-45D3-BF6B-F8B872CA62ED}" srcOrd="0" destOrd="0" presId="urn:microsoft.com/office/officeart/2005/8/layout/vList3"/>
    <dgm:cxn modelId="{FA9204CF-00A6-4FBA-8B5A-6CF3A70F06F1}" type="presParOf" srcId="{565D5580-93EE-4BCE-8D49-05883076C957}" destId="{34DD5A58-8A03-46F0-B2BB-D7870E314765}" srcOrd="1" destOrd="0" presId="urn:microsoft.com/office/officeart/2005/8/layout/vList3"/>
    <dgm:cxn modelId="{0860CED5-E0E5-4C9E-9923-69E4297DAC20}" type="presParOf" srcId="{4258902E-37CB-4A70-866E-D7BABB9E46FE}" destId="{C73F321B-02CB-448B-80FD-81952A0888A8}" srcOrd="1" destOrd="0" presId="urn:microsoft.com/office/officeart/2005/8/layout/vList3"/>
    <dgm:cxn modelId="{410ACD72-6B79-444E-9150-9EE37EE55874}" type="presParOf" srcId="{4258902E-37CB-4A70-866E-D7BABB9E46FE}" destId="{DE58682A-62B4-4E4E-8DA0-12B3219F0D48}" srcOrd="2" destOrd="0" presId="urn:microsoft.com/office/officeart/2005/8/layout/vList3"/>
    <dgm:cxn modelId="{9D0772F1-504A-480C-9C88-4D8C93C0BDD5}" type="presParOf" srcId="{DE58682A-62B4-4E4E-8DA0-12B3219F0D48}" destId="{3D0A2C84-7942-47D0-A9EC-CDF8E75CE4B5}" srcOrd="0" destOrd="0" presId="urn:microsoft.com/office/officeart/2005/8/layout/vList3"/>
    <dgm:cxn modelId="{B086AE40-1E46-4669-842A-1203A4FA9E82}" type="presParOf" srcId="{DE58682A-62B4-4E4E-8DA0-12B3219F0D48}" destId="{7EC11F8B-FAC4-4772-B8FC-4B5AC6AF06A4}" srcOrd="1" destOrd="0" presId="urn:microsoft.com/office/officeart/2005/8/layout/vList3"/>
    <dgm:cxn modelId="{97010CB3-780B-4FEC-8681-49760EDCF1F6}" type="presParOf" srcId="{4258902E-37CB-4A70-866E-D7BABB9E46FE}" destId="{1B688F26-BE39-4AD0-B9FE-67F29E54BCBA}" srcOrd="3" destOrd="0" presId="urn:microsoft.com/office/officeart/2005/8/layout/vList3"/>
    <dgm:cxn modelId="{A12A5EA9-F239-45C1-B256-0B2DCFD62F46}" type="presParOf" srcId="{4258902E-37CB-4A70-866E-D7BABB9E46FE}" destId="{B7AEC9B5-4938-4CB3-8463-1510FB180116}" srcOrd="4" destOrd="0" presId="urn:microsoft.com/office/officeart/2005/8/layout/vList3"/>
    <dgm:cxn modelId="{9036742A-F8C2-4FBC-8F7C-3127A109BAFE}" type="presParOf" srcId="{B7AEC9B5-4938-4CB3-8463-1510FB180116}" destId="{1EA41F07-0E26-4918-AA8B-8FE4A8D00347}" srcOrd="0" destOrd="0" presId="urn:microsoft.com/office/officeart/2005/8/layout/vList3"/>
    <dgm:cxn modelId="{FB43ACD6-94EC-4ED2-AD4D-4B935D26F3FB}" type="presParOf" srcId="{B7AEC9B5-4938-4CB3-8463-1510FB180116}" destId="{7D309185-5F8B-4A79-AC6F-6B1E22F32652}" srcOrd="1" destOrd="0" presId="urn:microsoft.com/office/officeart/2005/8/layout/vList3"/>
    <dgm:cxn modelId="{27D63968-5914-4F5A-8EA0-F8B6BDFC1E5C}" type="presParOf" srcId="{4258902E-37CB-4A70-866E-D7BABB9E46FE}" destId="{2A9FB69E-575C-46A4-93E8-BA3626B46F42}" srcOrd="5" destOrd="0" presId="urn:microsoft.com/office/officeart/2005/8/layout/vList3"/>
    <dgm:cxn modelId="{A8121DC9-7B69-4DFF-9583-8542CEADF21A}" type="presParOf" srcId="{4258902E-37CB-4A70-866E-D7BABB9E46FE}" destId="{C084F0B6-395D-4B41-AD78-9FC5B47B5AA4}" srcOrd="6" destOrd="0" presId="urn:microsoft.com/office/officeart/2005/8/layout/vList3"/>
    <dgm:cxn modelId="{A6EE44E1-2ABD-430E-A828-5E7E6370C236}" type="presParOf" srcId="{C084F0B6-395D-4B41-AD78-9FC5B47B5AA4}" destId="{1873AC2D-F9EF-4100-B601-0CAAC029C30A}" srcOrd="0" destOrd="0" presId="urn:microsoft.com/office/officeart/2005/8/layout/vList3"/>
    <dgm:cxn modelId="{84DA1083-BE7A-4670-A904-63914EEFE05D}" type="presParOf" srcId="{C084F0B6-395D-4B41-AD78-9FC5B47B5AA4}" destId="{7176F37F-5692-4DC0-91AD-DA97A74E55A9}" srcOrd="1" destOrd="0" presId="urn:microsoft.com/office/officeart/2005/8/layout/vList3"/>
    <dgm:cxn modelId="{25AB3A45-4ADC-493F-AED7-764ED5A0D5F8}" type="presParOf" srcId="{4258902E-37CB-4A70-866E-D7BABB9E46FE}" destId="{1B20ADAF-A7F9-4A67-B93E-1D68F11D840A}" srcOrd="7" destOrd="0" presId="urn:microsoft.com/office/officeart/2005/8/layout/vList3"/>
    <dgm:cxn modelId="{33B49A78-DC5E-40A0-8186-660626BD2632}" type="presParOf" srcId="{4258902E-37CB-4A70-866E-D7BABB9E46FE}" destId="{C1DB940E-8B89-4772-8A82-F21641243446}" srcOrd="8" destOrd="0" presId="urn:microsoft.com/office/officeart/2005/8/layout/vList3"/>
    <dgm:cxn modelId="{6C250E11-B5EB-4507-80DC-1C98BA6C470D}" type="presParOf" srcId="{C1DB940E-8B89-4772-8A82-F21641243446}" destId="{8A3F4AE2-C505-4D0E-A67A-946E7A048628}" srcOrd="0" destOrd="0" presId="urn:microsoft.com/office/officeart/2005/8/layout/vList3"/>
    <dgm:cxn modelId="{CA514154-9D7E-4571-A4B4-364D15110D2D}" type="presParOf" srcId="{C1DB940E-8B89-4772-8A82-F21641243446}" destId="{5D95A4C5-4DC1-4D75-80F5-34F35F41737A}" srcOrd="1" destOrd="0" presId="urn:microsoft.com/office/officeart/2005/8/layout/vList3"/>
    <dgm:cxn modelId="{39B36789-6A0F-410A-A659-1D0B01CC373C}" type="presParOf" srcId="{4258902E-37CB-4A70-866E-D7BABB9E46FE}" destId="{5AAE6BB6-7189-4097-8775-DFFC6FD1C10B}" srcOrd="9" destOrd="0" presId="urn:microsoft.com/office/officeart/2005/8/layout/vList3"/>
    <dgm:cxn modelId="{BB0BB07B-F415-4B72-A189-90D93E88BCC7}" type="presParOf" srcId="{4258902E-37CB-4A70-866E-D7BABB9E46FE}" destId="{5F3B1E09-A98E-40AB-82BB-2A0AF8F4AAF1}" srcOrd="10" destOrd="0" presId="urn:microsoft.com/office/officeart/2005/8/layout/vList3"/>
    <dgm:cxn modelId="{039C4F4B-F5EB-481C-848D-DB7B7A6C4D53}" type="presParOf" srcId="{5F3B1E09-A98E-40AB-82BB-2A0AF8F4AAF1}" destId="{D7E8D75E-E494-4BF0-9914-89200721B368}" srcOrd="0" destOrd="0" presId="urn:microsoft.com/office/officeart/2005/8/layout/vList3"/>
    <dgm:cxn modelId="{FB046181-0A03-4330-A7C2-14CC7644A376}" type="presParOf" srcId="{5F3B1E09-A98E-40AB-82BB-2A0AF8F4AAF1}" destId="{5CA5E8EA-14D8-45F0-983E-35FF7B9CD2AB}" srcOrd="1" destOrd="0" presId="urn:microsoft.com/office/officeart/2005/8/layout/vList3"/>
    <dgm:cxn modelId="{D2D4110F-D078-4070-9295-E7C57AF85726}" type="presParOf" srcId="{4258902E-37CB-4A70-866E-D7BABB9E46FE}" destId="{39A528E2-EFEB-43B8-9B61-9B7B34B214BC}" srcOrd="11" destOrd="0" presId="urn:microsoft.com/office/officeart/2005/8/layout/vList3"/>
    <dgm:cxn modelId="{E1A3D922-55A6-46C3-9570-C52CCFDFF8D9}" type="presParOf" srcId="{4258902E-37CB-4A70-866E-D7BABB9E46FE}" destId="{1CA92054-04EB-43DB-B505-EE2B5B68C58E}" srcOrd="12" destOrd="0" presId="urn:microsoft.com/office/officeart/2005/8/layout/vList3"/>
    <dgm:cxn modelId="{DD47E7B5-0C47-46F6-A9D4-85F5BC831334}" type="presParOf" srcId="{1CA92054-04EB-43DB-B505-EE2B5B68C58E}" destId="{5D2762CC-8472-43AB-B59F-F40CBE9F2175}" srcOrd="0" destOrd="0" presId="urn:microsoft.com/office/officeart/2005/8/layout/vList3"/>
    <dgm:cxn modelId="{AE29B7F1-7641-466F-975E-39A8A41C9D92}" type="presParOf" srcId="{1CA92054-04EB-43DB-B505-EE2B5B68C58E}" destId="{2B2743FF-002E-457E-8E8E-ACD0B983AB0F}"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957BF4-3B2A-441E-86CD-ACD842B0C04D}"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ZA"/>
        </a:p>
      </dgm:t>
    </dgm:pt>
    <dgm:pt modelId="{AED022FF-05ED-4B06-B1A3-7423C97DF1F1}">
      <dgm:prSet custT="1"/>
      <dgm:spPr/>
      <dgm:t>
        <a:bodyPr/>
        <a:lstStyle/>
        <a:p>
          <a:r>
            <a:rPr lang="en-ZA" sz="1600" dirty="0"/>
            <a:t>Not typically subject to accounting and auditing standards. </a:t>
          </a:r>
          <a:r>
            <a:rPr lang="en-ZA" sz="1600" dirty="0" err="1"/>
            <a:t>SCOA</a:t>
          </a:r>
          <a:r>
            <a:rPr lang="en-ZA" sz="1600" dirty="0"/>
            <a:t> not commonplace, often lack internal audit function, AFS not subject to an external audit</a:t>
          </a:r>
        </a:p>
      </dgm:t>
    </dgm:pt>
    <dgm:pt modelId="{370F3E38-9364-4D43-9F0F-13029DBE712D}" type="parTrans" cxnId="{F4F86481-9369-472A-B357-46C1C000375A}">
      <dgm:prSet/>
      <dgm:spPr/>
      <dgm:t>
        <a:bodyPr/>
        <a:lstStyle/>
        <a:p>
          <a:endParaRPr lang="en-ZA"/>
        </a:p>
      </dgm:t>
    </dgm:pt>
    <dgm:pt modelId="{CA0025B1-73C4-47B8-AB48-557803E18C79}" type="sibTrans" cxnId="{F4F86481-9369-472A-B357-46C1C000375A}">
      <dgm:prSet/>
      <dgm:spPr/>
      <dgm:t>
        <a:bodyPr/>
        <a:lstStyle/>
        <a:p>
          <a:endParaRPr lang="en-ZA"/>
        </a:p>
      </dgm:t>
    </dgm:pt>
    <dgm:pt modelId="{A8BE1967-D33C-43F4-84DC-D821DB3B5C40}">
      <dgm:prSet custT="1"/>
      <dgm:spPr/>
      <dgm:t>
        <a:bodyPr/>
        <a:lstStyle/>
        <a:p>
          <a:r>
            <a:rPr lang="en-ZA" sz="1600" dirty="0"/>
            <a:t>Few countries produce aggregate reports on </a:t>
          </a:r>
          <a:r>
            <a:rPr lang="en-ZA" sz="1600" dirty="0" err="1"/>
            <a:t>SOEs</a:t>
          </a:r>
          <a:r>
            <a:rPr lang="en-ZA" sz="1600" dirty="0"/>
            <a:t>, preventing holistic picture of </a:t>
          </a:r>
          <a:r>
            <a:rPr lang="en-ZA" sz="1600" dirty="0" err="1"/>
            <a:t>SOE</a:t>
          </a:r>
          <a:r>
            <a:rPr lang="en-ZA" sz="1600" dirty="0"/>
            <a:t> sector</a:t>
          </a:r>
        </a:p>
      </dgm:t>
    </dgm:pt>
    <dgm:pt modelId="{C5B2999C-160C-454F-AC7D-D3515242A0FF}" type="parTrans" cxnId="{4D31DCBC-A773-409A-B1C0-5D58842FFD8A}">
      <dgm:prSet/>
      <dgm:spPr/>
      <dgm:t>
        <a:bodyPr/>
        <a:lstStyle/>
        <a:p>
          <a:endParaRPr lang="en-ZA"/>
        </a:p>
      </dgm:t>
    </dgm:pt>
    <dgm:pt modelId="{E86DFF59-7255-4B27-8BCE-A50379F313B1}" type="sibTrans" cxnId="{4D31DCBC-A773-409A-B1C0-5D58842FFD8A}">
      <dgm:prSet/>
      <dgm:spPr/>
      <dgm:t>
        <a:bodyPr/>
        <a:lstStyle/>
        <a:p>
          <a:endParaRPr lang="en-ZA"/>
        </a:p>
      </dgm:t>
    </dgm:pt>
    <dgm:pt modelId="{73DBB1E7-6BF4-4630-B857-401515F54E2E}">
      <dgm:prSet custT="1"/>
      <dgm:spPr/>
      <dgm:t>
        <a:bodyPr/>
        <a:lstStyle/>
        <a:p>
          <a:r>
            <a:rPr lang="en-ZA" sz="1600" dirty="0"/>
            <a:t>Limited access to data prevents improvement of business models and capital structures</a:t>
          </a:r>
        </a:p>
      </dgm:t>
    </dgm:pt>
    <dgm:pt modelId="{2AC180EA-01A3-4E38-81CE-F726C0511B29}" type="parTrans" cxnId="{ADC6420B-B71D-4271-974B-96D3C2906023}">
      <dgm:prSet/>
      <dgm:spPr/>
      <dgm:t>
        <a:bodyPr/>
        <a:lstStyle/>
        <a:p>
          <a:endParaRPr lang="en-ZA"/>
        </a:p>
      </dgm:t>
    </dgm:pt>
    <dgm:pt modelId="{BF75A1A1-B2AF-43D5-A24D-7C4FB1E4DF1C}" type="sibTrans" cxnId="{ADC6420B-B71D-4271-974B-96D3C2906023}">
      <dgm:prSet/>
      <dgm:spPr/>
      <dgm:t>
        <a:bodyPr/>
        <a:lstStyle/>
        <a:p>
          <a:endParaRPr lang="en-ZA"/>
        </a:p>
      </dgm:t>
    </dgm:pt>
    <dgm:pt modelId="{83DADAEB-DD08-4C05-A29D-186D667F156A}">
      <dgm:prSet custT="1"/>
      <dgm:spPr/>
      <dgm:t>
        <a:bodyPr/>
        <a:lstStyle/>
        <a:p>
          <a:r>
            <a:rPr lang="en-ZA" sz="1600" dirty="0"/>
            <a:t>Ineffective and </a:t>
          </a:r>
          <a:r>
            <a:rPr lang="en-ZA" sz="1600" dirty="0" err="1"/>
            <a:t>fragemented</a:t>
          </a:r>
          <a:r>
            <a:rPr lang="en-ZA" sz="1600" dirty="0"/>
            <a:t> information systems inaccurate, outdated, missing, or unusable data)</a:t>
          </a:r>
        </a:p>
      </dgm:t>
    </dgm:pt>
    <dgm:pt modelId="{68523882-8B35-4F72-9430-F37C43125D4E}" type="parTrans" cxnId="{BE0C3672-40E0-4AE6-B46F-81549D07A638}">
      <dgm:prSet/>
      <dgm:spPr/>
      <dgm:t>
        <a:bodyPr/>
        <a:lstStyle/>
        <a:p>
          <a:endParaRPr lang="en-ZA"/>
        </a:p>
      </dgm:t>
    </dgm:pt>
    <dgm:pt modelId="{C67F2BE4-42CE-4852-852F-9F627188928E}" type="sibTrans" cxnId="{BE0C3672-40E0-4AE6-B46F-81549D07A638}">
      <dgm:prSet/>
      <dgm:spPr/>
      <dgm:t>
        <a:bodyPr/>
        <a:lstStyle/>
        <a:p>
          <a:endParaRPr lang="en-ZA"/>
        </a:p>
      </dgm:t>
    </dgm:pt>
    <dgm:pt modelId="{CBC55725-79D9-4168-B12F-956C96A928CC}">
      <dgm:prSet custT="1"/>
      <dgm:spPr/>
      <dgm:t>
        <a:bodyPr/>
        <a:lstStyle/>
        <a:p>
          <a:r>
            <a:rPr lang="en-ZA" sz="1600" dirty="0"/>
            <a:t>Ineffective institutional structures to collect and analyse information</a:t>
          </a:r>
        </a:p>
      </dgm:t>
    </dgm:pt>
    <dgm:pt modelId="{DC9F70A2-E85D-4171-9BFF-DF5ECE77CD95}" type="parTrans" cxnId="{4B6EE33B-B361-4E11-A282-174738CDF8FB}">
      <dgm:prSet/>
      <dgm:spPr/>
      <dgm:t>
        <a:bodyPr/>
        <a:lstStyle/>
        <a:p>
          <a:endParaRPr lang="en-ZA"/>
        </a:p>
      </dgm:t>
    </dgm:pt>
    <dgm:pt modelId="{3DA5D5F3-9D6F-43CC-9820-A91F9A226D1D}" type="sibTrans" cxnId="{4B6EE33B-B361-4E11-A282-174738CDF8FB}">
      <dgm:prSet/>
      <dgm:spPr/>
      <dgm:t>
        <a:bodyPr/>
        <a:lstStyle/>
        <a:p>
          <a:endParaRPr lang="en-ZA"/>
        </a:p>
      </dgm:t>
    </dgm:pt>
    <dgm:pt modelId="{0C600359-2F7F-4213-ACD5-463336C5EC30}" type="pres">
      <dgm:prSet presAssocID="{E1957BF4-3B2A-441E-86CD-ACD842B0C04D}" presName="linearFlow" presStyleCnt="0">
        <dgm:presLayoutVars>
          <dgm:dir/>
          <dgm:resizeHandles val="exact"/>
        </dgm:presLayoutVars>
      </dgm:prSet>
      <dgm:spPr/>
    </dgm:pt>
    <dgm:pt modelId="{794E7E37-2DFE-4021-AA4B-AEA8313D4EFB}" type="pres">
      <dgm:prSet presAssocID="{AED022FF-05ED-4B06-B1A3-7423C97DF1F1}" presName="composite" presStyleCnt="0"/>
      <dgm:spPr/>
    </dgm:pt>
    <dgm:pt modelId="{5EA34B5E-2985-44A3-85AA-B2CE26F6C789}" type="pres">
      <dgm:prSet presAssocID="{AED022FF-05ED-4B06-B1A3-7423C97DF1F1}" presName="imgShp" presStyleLbl="fgImgPlace1" presStyleIdx="0" presStyleCnt="5" custScaleX="146445" custScaleY="169319" custLinFactX="-66004" custLinFactNeighborX="-100000" custLinFactNeighborY="-398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Bank"/>
        </a:ext>
      </dgm:extLst>
    </dgm:pt>
    <dgm:pt modelId="{92C9CBC1-45C5-40B3-8BB3-BAB99D947CB7}" type="pres">
      <dgm:prSet presAssocID="{AED022FF-05ED-4B06-B1A3-7423C97DF1F1}" presName="txShp" presStyleLbl="node1" presStyleIdx="0" presStyleCnt="5" custScaleX="128141" custScaleY="142914">
        <dgm:presLayoutVars>
          <dgm:bulletEnabled val="1"/>
        </dgm:presLayoutVars>
      </dgm:prSet>
      <dgm:spPr/>
    </dgm:pt>
    <dgm:pt modelId="{412D7CCB-0999-49FB-9A99-756946902A22}" type="pres">
      <dgm:prSet presAssocID="{CA0025B1-73C4-47B8-AB48-557803E18C79}" presName="spacing" presStyleCnt="0"/>
      <dgm:spPr/>
    </dgm:pt>
    <dgm:pt modelId="{66E01FC9-6945-428D-B70E-C61963C5F139}" type="pres">
      <dgm:prSet presAssocID="{A8BE1967-D33C-43F4-84DC-D821DB3B5C40}" presName="composite" presStyleCnt="0"/>
      <dgm:spPr/>
    </dgm:pt>
    <dgm:pt modelId="{E0839700-0548-49A5-B0CC-6C31D3223132}" type="pres">
      <dgm:prSet presAssocID="{A8BE1967-D33C-43F4-84DC-D821DB3B5C40}" presName="imgShp" presStyleLbl="fgImgPlace1" presStyleIdx="1" presStyleCnt="5" custScaleX="165035" custScaleY="168960" custLinFactX="-48260" custLinFactNeighborX="-100000" custLinFactNeighborY="-1784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Document"/>
        </a:ext>
      </dgm:extLst>
    </dgm:pt>
    <dgm:pt modelId="{06329DC3-27B5-44D8-AA71-B370E563E23F}" type="pres">
      <dgm:prSet presAssocID="{A8BE1967-D33C-43F4-84DC-D821DB3B5C40}" presName="txShp" presStyleLbl="node1" presStyleIdx="1" presStyleCnt="5" custScaleX="127756" custScaleY="126710" custLinFactNeighborX="469" custLinFactNeighborY="-26284">
        <dgm:presLayoutVars>
          <dgm:bulletEnabled val="1"/>
        </dgm:presLayoutVars>
      </dgm:prSet>
      <dgm:spPr/>
    </dgm:pt>
    <dgm:pt modelId="{22BFDBC6-CD9E-4FA3-B406-C1C46EFF3EB9}" type="pres">
      <dgm:prSet presAssocID="{E86DFF59-7255-4B27-8BCE-A50379F313B1}" presName="spacing" presStyleCnt="0"/>
      <dgm:spPr/>
    </dgm:pt>
    <dgm:pt modelId="{92DFAA6A-0461-46BE-A8DD-F821A04E731D}" type="pres">
      <dgm:prSet presAssocID="{73DBB1E7-6BF4-4630-B857-401515F54E2E}" presName="composite" presStyleCnt="0"/>
      <dgm:spPr/>
    </dgm:pt>
    <dgm:pt modelId="{0846BF41-19CB-4421-AF57-713D1F06315B}" type="pres">
      <dgm:prSet presAssocID="{73DBB1E7-6BF4-4630-B857-401515F54E2E}" presName="imgShp" presStyleLbl="fgImgPlace1" presStyleIdx="2" presStyleCnt="5" custScaleX="162708" custScaleY="155896" custLinFactX="-38999" custLinFactNeighborX="-100000" custLinFactNeighborY="-29509"/>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Group brainstorm"/>
        </a:ext>
      </dgm:extLst>
    </dgm:pt>
    <dgm:pt modelId="{C19221CF-E6EF-4554-9E8F-FC34F580E508}" type="pres">
      <dgm:prSet presAssocID="{73DBB1E7-6BF4-4630-B857-401515F54E2E}" presName="txShp" presStyleLbl="node1" presStyleIdx="2" presStyleCnt="5" custScaleX="127707" custScaleY="134450" custLinFactNeighborX="469" custLinFactNeighborY="-29509">
        <dgm:presLayoutVars>
          <dgm:bulletEnabled val="1"/>
        </dgm:presLayoutVars>
      </dgm:prSet>
      <dgm:spPr/>
    </dgm:pt>
    <dgm:pt modelId="{7FF84357-B038-4A66-872B-623833F93702}" type="pres">
      <dgm:prSet presAssocID="{BF75A1A1-B2AF-43D5-A24D-7C4FB1E4DF1C}" presName="spacing" presStyleCnt="0"/>
      <dgm:spPr/>
    </dgm:pt>
    <dgm:pt modelId="{E1EE0E9F-3B25-4104-AA40-2C53FABEB4EE}" type="pres">
      <dgm:prSet presAssocID="{83DADAEB-DD08-4C05-A29D-186D667F156A}" presName="composite" presStyleCnt="0"/>
      <dgm:spPr/>
    </dgm:pt>
    <dgm:pt modelId="{0C8804FC-1933-434B-AAEA-56258C8E722F}" type="pres">
      <dgm:prSet presAssocID="{83DADAEB-DD08-4C05-A29D-186D667F156A}" presName="imgShp" presStyleLbl="fgImgPlace1" presStyleIdx="3" presStyleCnt="5" custScaleX="127160" custScaleY="140065" custLinFactX="-33687" custLinFactNeighborX="-100000" custLinFactNeighborY="-3325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Cloud Computing"/>
        </a:ext>
      </dgm:extLst>
    </dgm:pt>
    <dgm:pt modelId="{4A9CFF83-B17F-4E7F-BD9B-48E55F03213B}" type="pres">
      <dgm:prSet presAssocID="{83DADAEB-DD08-4C05-A29D-186D667F156A}" presName="txShp" presStyleLbl="node1" presStyleIdx="3" presStyleCnt="5" custScaleX="127058" custScaleY="125697" custLinFactNeighborX="469" custLinFactNeighborY="-35278">
        <dgm:presLayoutVars>
          <dgm:bulletEnabled val="1"/>
        </dgm:presLayoutVars>
      </dgm:prSet>
      <dgm:spPr/>
    </dgm:pt>
    <dgm:pt modelId="{50378F20-AE8A-4787-B438-0579E0A7A814}" type="pres">
      <dgm:prSet presAssocID="{C67F2BE4-42CE-4852-852F-9F627188928E}" presName="spacing" presStyleCnt="0"/>
      <dgm:spPr/>
    </dgm:pt>
    <dgm:pt modelId="{59C43C15-5500-46BF-8A73-65E1880CA92E}" type="pres">
      <dgm:prSet presAssocID="{CBC55725-79D9-4168-B12F-956C96A928CC}" presName="composite" presStyleCnt="0"/>
      <dgm:spPr/>
    </dgm:pt>
    <dgm:pt modelId="{48AB72C6-ED56-485C-A98B-4E7846EF1500}" type="pres">
      <dgm:prSet presAssocID="{CBC55725-79D9-4168-B12F-956C96A928CC}" presName="imgShp" presStyleLbl="fgImgPlace1" presStyleIdx="4" presStyleCnt="5" custScaleX="130244" custScaleY="139196" custLinFactX="-57906" custLinFactNeighborX="-100000" custLinFactNeighborY="-3770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Upward trend"/>
        </a:ext>
      </dgm:extLst>
    </dgm:pt>
    <dgm:pt modelId="{916F5F65-723D-456E-949E-9508D905FB06}" type="pres">
      <dgm:prSet presAssocID="{CBC55725-79D9-4168-B12F-956C96A928CC}" presName="txShp" presStyleLbl="node1" presStyleIdx="4" presStyleCnt="5" custScaleX="127274" custScaleY="95854" custLinFactNeighborX="469" custLinFactNeighborY="-48507">
        <dgm:presLayoutVars>
          <dgm:bulletEnabled val="1"/>
        </dgm:presLayoutVars>
      </dgm:prSet>
      <dgm:spPr/>
    </dgm:pt>
  </dgm:ptLst>
  <dgm:cxnLst>
    <dgm:cxn modelId="{ADC6420B-B71D-4271-974B-96D3C2906023}" srcId="{E1957BF4-3B2A-441E-86CD-ACD842B0C04D}" destId="{73DBB1E7-6BF4-4630-B857-401515F54E2E}" srcOrd="2" destOrd="0" parTransId="{2AC180EA-01A3-4E38-81CE-F726C0511B29}" sibTransId="{BF75A1A1-B2AF-43D5-A24D-7C4FB1E4DF1C}"/>
    <dgm:cxn modelId="{68A45414-2DDF-4AE0-8A8B-7C49DE631569}" type="presOf" srcId="{83DADAEB-DD08-4C05-A29D-186D667F156A}" destId="{4A9CFF83-B17F-4E7F-BD9B-48E55F03213B}" srcOrd="0" destOrd="0" presId="urn:microsoft.com/office/officeart/2005/8/layout/vList3"/>
    <dgm:cxn modelId="{4B6EE33B-B361-4E11-A282-174738CDF8FB}" srcId="{E1957BF4-3B2A-441E-86CD-ACD842B0C04D}" destId="{CBC55725-79D9-4168-B12F-956C96A928CC}" srcOrd="4" destOrd="0" parTransId="{DC9F70A2-E85D-4171-9BFF-DF5ECE77CD95}" sibTransId="{3DA5D5F3-9D6F-43CC-9820-A91F9A226D1D}"/>
    <dgm:cxn modelId="{A2A8F645-091C-4405-9540-DCAACEC1504C}" type="presOf" srcId="{AED022FF-05ED-4B06-B1A3-7423C97DF1F1}" destId="{92C9CBC1-45C5-40B3-8BB3-BAB99D947CB7}" srcOrd="0" destOrd="0" presId="urn:microsoft.com/office/officeart/2005/8/layout/vList3"/>
    <dgm:cxn modelId="{AF77BB50-3CC5-4025-895B-8E85B3722202}" type="presOf" srcId="{CBC55725-79D9-4168-B12F-956C96A928CC}" destId="{916F5F65-723D-456E-949E-9508D905FB06}" srcOrd="0" destOrd="0" presId="urn:microsoft.com/office/officeart/2005/8/layout/vList3"/>
    <dgm:cxn modelId="{BE0C3672-40E0-4AE6-B46F-81549D07A638}" srcId="{E1957BF4-3B2A-441E-86CD-ACD842B0C04D}" destId="{83DADAEB-DD08-4C05-A29D-186D667F156A}" srcOrd="3" destOrd="0" parTransId="{68523882-8B35-4F72-9430-F37C43125D4E}" sibTransId="{C67F2BE4-42CE-4852-852F-9F627188928E}"/>
    <dgm:cxn modelId="{F4F86481-9369-472A-B357-46C1C000375A}" srcId="{E1957BF4-3B2A-441E-86CD-ACD842B0C04D}" destId="{AED022FF-05ED-4B06-B1A3-7423C97DF1F1}" srcOrd="0" destOrd="0" parTransId="{370F3E38-9364-4D43-9F0F-13029DBE712D}" sibTransId="{CA0025B1-73C4-47B8-AB48-557803E18C79}"/>
    <dgm:cxn modelId="{F0F6DBA6-99BF-4FCA-BBD8-84BC1B045515}" type="presOf" srcId="{A8BE1967-D33C-43F4-84DC-D821DB3B5C40}" destId="{06329DC3-27B5-44D8-AA71-B370E563E23F}" srcOrd="0" destOrd="0" presId="urn:microsoft.com/office/officeart/2005/8/layout/vList3"/>
    <dgm:cxn modelId="{4D31DCBC-A773-409A-B1C0-5D58842FFD8A}" srcId="{E1957BF4-3B2A-441E-86CD-ACD842B0C04D}" destId="{A8BE1967-D33C-43F4-84DC-D821DB3B5C40}" srcOrd="1" destOrd="0" parTransId="{C5B2999C-160C-454F-AC7D-D3515242A0FF}" sibTransId="{E86DFF59-7255-4B27-8BCE-A50379F313B1}"/>
    <dgm:cxn modelId="{16E011D1-DA5E-4203-A253-691753C112B9}" type="presOf" srcId="{E1957BF4-3B2A-441E-86CD-ACD842B0C04D}" destId="{0C600359-2F7F-4213-ACD5-463336C5EC30}" srcOrd="0" destOrd="0" presId="urn:microsoft.com/office/officeart/2005/8/layout/vList3"/>
    <dgm:cxn modelId="{BE9F99DE-9644-4CEF-BFB7-6412F779BBDC}" type="presOf" srcId="{73DBB1E7-6BF4-4630-B857-401515F54E2E}" destId="{C19221CF-E6EF-4554-9E8F-FC34F580E508}" srcOrd="0" destOrd="0" presId="urn:microsoft.com/office/officeart/2005/8/layout/vList3"/>
    <dgm:cxn modelId="{7CFD1EBC-5051-4ABD-A434-A869E9B9D847}" type="presParOf" srcId="{0C600359-2F7F-4213-ACD5-463336C5EC30}" destId="{794E7E37-2DFE-4021-AA4B-AEA8313D4EFB}" srcOrd="0" destOrd="0" presId="urn:microsoft.com/office/officeart/2005/8/layout/vList3"/>
    <dgm:cxn modelId="{5569453A-E163-4C1B-98C8-1BFB13E971C6}" type="presParOf" srcId="{794E7E37-2DFE-4021-AA4B-AEA8313D4EFB}" destId="{5EA34B5E-2985-44A3-85AA-B2CE26F6C789}" srcOrd="0" destOrd="0" presId="urn:microsoft.com/office/officeart/2005/8/layout/vList3"/>
    <dgm:cxn modelId="{10C60CA6-4115-40FB-9BC8-AAA34FF0AAAD}" type="presParOf" srcId="{794E7E37-2DFE-4021-AA4B-AEA8313D4EFB}" destId="{92C9CBC1-45C5-40B3-8BB3-BAB99D947CB7}" srcOrd="1" destOrd="0" presId="urn:microsoft.com/office/officeart/2005/8/layout/vList3"/>
    <dgm:cxn modelId="{DF2F1C3B-AC6B-4CAC-AF78-BE44E29F87BC}" type="presParOf" srcId="{0C600359-2F7F-4213-ACD5-463336C5EC30}" destId="{412D7CCB-0999-49FB-9A99-756946902A22}" srcOrd="1" destOrd="0" presId="urn:microsoft.com/office/officeart/2005/8/layout/vList3"/>
    <dgm:cxn modelId="{0D38EF91-F4D9-42AE-B77D-C40A79C27B8B}" type="presParOf" srcId="{0C600359-2F7F-4213-ACD5-463336C5EC30}" destId="{66E01FC9-6945-428D-B70E-C61963C5F139}" srcOrd="2" destOrd="0" presId="urn:microsoft.com/office/officeart/2005/8/layout/vList3"/>
    <dgm:cxn modelId="{4352D219-5209-4AB9-A16D-49832005EFCE}" type="presParOf" srcId="{66E01FC9-6945-428D-B70E-C61963C5F139}" destId="{E0839700-0548-49A5-B0CC-6C31D3223132}" srcOrd="0" destOrd="0" presId="urn:microsoft.com/office/officeart/2005/8/layout/vList3"/>
    <dgm:cxn modelId="{6730AD76-EC93-435A-82F5-25CCEAF9215E}" type="presParOf" srcId="{66E01FC9-6945-428D-B70E-C61963C5F139}" destId="{06329DC3-27B5-44D8-AA71-B370E563E23F}" srcOrd="1" destOrd="0" presId="urn:microsoft.com/office/officeart/2005/8/layout/vList3"/>
    <dgm:cxn modelId="{A501FE0D-7BC3-4479-B52C-22B5A98FBEAC}" type="presParOf" srcId="{0C600359-2F7F-4213-ACD5-463336C5EC30}" destId="{22BFDBC6-CD9E-4FA3-B406-C1C46EFF3EB9}" srcOrd="3" destOrd="0" presId="urn:microsoft.com/office/officeart/2005/8/layout/vList3"/>
    <dgm:cxn modelId="{807F2BB9-0522-4DB9-AE49-7C96CFF8444B}" type="presParOf" srcId="{0C600359-2F7F-4213-ACD5-463336C5EC30}" destId="{92DFAA6A-0461-46BE-A8DD-F821A04E731D}" srcOrd="4" destOrd="0" presId="urn:microsoft.com/office/officeart/2005/8/layout/vList3"/>
    <dgm:cxn modelId="{7FE8B8A6-4729-4575-87CA-3B36A8C01C8B}" type="presParOf" srcId="{92DFAA6A-0461-46BE-A8DD-F821A04E731D}" destId="{0846BF41-19CB-4421-AF57-713D1F06315B}" srcOrd="0" destOrd="0" presId="urn:microsoft.com/office/officeart/2005/8/layout/vList3"/>
    <dgm:cxn modelId="{750312BC-2F7A-497F-B344-ABB346670E89}" type="presParOf" srcId="{92DFAA6A-0461-46BE-A8DD-F821A04E731D}" destId="{C19221CF-E6EF-4554-9E8F-FC34F580E508}" srcOrd="1" destOrd="0" presId="urn:microsoft.com/office/officeart/2005/8/layout/vList3"/>
    <dgm:cxn modelId="{3EEE129B-91E2-4B7F-BD50-1D3A91FF4F7B}" type="presParOf" srcId="{0C600359-2F7F-4213-ACD5-463336C5EC30}" destId="{7FF84357-B038-4A66-872B-623833F93702}" srcOrd="5" destOrd="0" presId="urn:microsoft.com/office/officeart/2005/8/layout/vList3"/>
    <dgm:cxn modelId="{ABDF8F0A-2072-4533-BF1F-EA6D01CFB1CF}" type="presParOf" srcId="{0C600359-2F7F-4213-ACD5-463336C5EC30}" destId="{E1EE0E9F-3B25-4104-AA40-2C53FABEB4EE}" srcOrd="6" destOrd="0" presId="urn:microsoft.com/office/officeart/2005/8/layout/vList3"/>
    <dgm:cxn modelId="{91BD8520-2141-41E1-BFDB-825CA410D34A}" type="presParOf" srcId="{E1EE0E9F-3B25-4104-AA40-2C53FABEB4EE}" destId="{0C8804FC-1933-434B-AAEA-56258C8E722F}" srcOrd="0" destOrd="0" presId="urn:microsoft.com/office/officeart/2005/8/layout/vList3"/>
    <dgm:cxn modelId="{F0460C30-0BB6-4158-9619-5567B621B70F}" type="presParOf" srcId="{E1EE0E9F-3B25-4104-AA40-2C53FABEB4EE}" destId="{4A9CFF83-B17F-4E7F-BD9B-48E55F03213B}" srcOrd="1" destOrd="0" presId="urn:microsoft.com/office/officeart/2005/8/layout/vList3"/>
    <dgm:cxn modelId="{BE95DB09-9D4C-428E-A8DF-7482EE316196}" type="presParOf" srcId="{0C600359-2F7F-4213-ACD5-463336C5EC30}" destId="{50378F20-AE8A-4787-B438-0579E0A7A814}" srcOrd="7" destOrd="0" presId="urn:microsoft.com/office/officeart/2005/8/layout/vList3"/>
    <dgm:cxn modelId="{18D19675-1A51-4282-95EA-C41C5CFED9B3}" type="presParOf" srcId="{0C600359-2F7F-4213-ACD5-463336C5EC30}" destId="{59C43C15-5500-46BF-8A73-65E1880CA92E}" srcOrd="8" destOrd="0" presId="urn:microsoft.com/office/officeart/2005/8/layout/vList3"/>
    <dgm:cxn modelId="{B7E8B697-F793-4062-BA1F-370AEFBF0517}" type="presParOf" srcId="{59C43C15-5500-46BF-8A73-65E1880CA92E}" destId="{48AB72C6-ED56-485C-A98B-4E7846EF1500}" srcOrd="0" destOrd="0" presId="urn:microsoft.com/office/officeart/2005/8/layout/vList3"/>
    <dgm:cxn modelId="{21BF897D-21DD-410B-AFFE-8ED7BF7771C6}" type="presParOf" srcId="{59C43C15-5500-46BF-8A73-65E1880CA92E}" destId="{916F5F65-723D-456E-949E-9508D905FB06}"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DD5A58-8A03-46F0-B2BB-D7870E314765}">
      <dsp:nvSpPr>
        <dsp:cNvPr id="0" name=""/>
        <dsp:cNvSpPr/>
      </dsp:nvSpPr>
      <dsp:spPr>
        <a:xfrm rot="10800000">
          <a:off x="1766813" y="3443"/>
          <a:ext cx="8338957" cy="58484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7902" tIns="60960" rIns="113792" bIns="60960" numCol="1" spcCol="1270" anchor="ctr" anchorCtr="0">
          <a:noAutofit/>
        </a:bodyPr>
        <a:lstStyle/>
        <a:p>
          <a:pPr marL="0" lvl="0" indent="0" algn="ctr" defTabSz="711200">
            <a:lnSpc>
              <a:spcPct val="90000"/>
            </a:lnSpc>
            <a:spcBef>
              <a:spcPct val="0"/>
            </a:spcBef>
            <a:spcAft>
              <a:spcPct val="35000"/>
            </a:spcAft>
            <a:buNone/>
          </a:pPr>
          <a:r>
            <a:rPr lang="en-ZA" sz="1600" kern="1200" dirty="0"/>
            <a:t>Absence of legal and regulatory framework</a:t>
          </a:r>
        </a:p>
      </dsp:txBody>
      <dsp:txXfrm rot="10800000">
        <a:off x="1913025" y="3443"/>
        <a:ext cx="8192745" cy="584848"/>
      </dsp:txXfrm>
    </dsp:sp>
    <dsp:sp modelId="{1F5F9580-CDB8-45D3-BF6B-F8B872CA62ED}">
      <dsp:nvSpPr>
        <dsp:cNvPr id="0" name=""/>
        <dsp:cNvSpPr/>
      </dsp:nvSpPr>
      <dsp:spPr>
        <a:xfrm>
          <a:off x="1713845" y="3443"/>
          <a:ext cx="584848" cy="584848"/>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EC11F8B-FAC4-4772-B8FC-4B5AC6AF06A4}">
      <dsp:nvSpPr>
        <dsp:cNvPr id="0" name=""/>
        <dsp:cNvSpPr/>
      </dsp:nvSpPr>
      <dsp:spPr>
        <a:xfrm rot="10800000">
          <a:off x="1684248" y="762874"/>
          <a:ext cx="8451119" cy="58484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7902" tIns="60960" rIns="113792" bIns="60960" numCol="1" spcCol="1270" anchor="ctr" anchorCtr="0">
          <a:noAutofit/>
        </a:bodyPr>
        <a:lstStyle/>
        <a:p>
          <a:pPr marL="0" lvl="0" indent="0" algn="ctr" defTabSz="711200">
            <a:lnSpc>
              <a:spcPct val="90000"/>
            </a:lnSpc>
            <a:spcBef>
              <a:spcPct val="0"/>
            </a:spcBef>
            <a:spcAft>
              <a:spcPct val="35000"/>
            </a:spcAft>
            <a:buNone/>
          </a:pPr>
          <a:r>
            <a:rPr lang="en-ZA" sz="1600" kern="1200" dirty="0"/>
            <a:t>Fragmented accounting systems compromise budget estimates and reporting of public entities</a:t>
          </a:r>
        </a:p>
      </dsp:txBody>
      <dsp:txXfrm rot="10800000">
        <a:off x="1830460" y="762874"/>
        <a:ext cx="8304907" cy="584848"/>
      </dsp:txXfrm>
    </dsp:sp>
    <dsp:sp modelId="{3D0A2C84-7942-47D0-A9EC-CDF8E75CE4B5}">
      <dsp:nvSpPr>
        <dsp:cNvPr id="0" name=""/>
        <dsp:cNvSpPr/>
      </dsp:nvSpPr>
      <dsp:spPr>
        <a:xfrm>
          <a:off x="1524685" y="770617"/>
          <a:ext cx="584848" cy="584848"/>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309185-5F8B-4A79-AC6F-6B1E22F32652}">
      <dsp:nvSpPr>
        <dsp:cNvPr id="0" name=""/>
        <dsp:cNvSpPr/>
      </dsp:nvSpPr>
      <dsp:spPr>
        <a:xfrm rot="10800000">
          <a:off x="1813661" y="1588296"/>
          <a:ext cx="8308302" cy="58484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7902" tIns="60960" rIns="113792" bIns="60960" numCol="1" spcCol="1270" anchor="ctr" anchorCtr="0">
          <a:noAutofit/>
        </a:bodyPr>
        <a:lstStyle/>
        <a:p>
          <a:pPr marL="0" lvl="0" indent="0" algn="ctr" defTabSz="711200">
            <a:lnSpc>
              <a:spcPct val="90000"/>
            </a:lnSpc>
            <a:spcBef>
              <a:spcPct val="0"/>
            </a:spcBef>
            <a:spcAft>
              <a:spcPct val="35000"/>
            </a:spcAft>
            <a:buNone/>
          </a:pPr>
          <a:r>
            <a:rPr lang="en-ZA" sz="1600" kern="1200" dirty="0"/>
            <a:t>Unable to verify in-year data as no </a:t>
          </a:r>
          <a:r>
            <a:rPr lang="en-ZA" sz="1600" b="0" kern="1200" dirty="0"/>
            <a:t>interfacing monitoring tool</a:t>
          </a:r>
        </a:p>
      </dsp:txBody>
      <dsp:txXfrm rot="10800000">
        <a:off x="1959873" y="1588296"/>
        <a:ext cx="8162090" cy="584848"/>
      </dsp:txXfrm>
    </dsp:sp>
    <dsp:sp modelId="{1EA41F07-0E26-4918-AA8B-8FE4A8D00347}">
      <dsp:nvSpPr>
        <dsp:cNvPr id="0" name=""/>
        <dsp:cNvSpPr/>
      </dsp:nvSpPr>
      <dsp:spPr>
        <a:xfrm>
          <a:off x="1705599" y="1538206"/>
          <a:ext cx="680278" cy="716831"/>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76F37F-5692-4DC0-91AD-DA97A74E55A9}">
      <dsp:nvSpPr>
        <dsp:cNvPr id="0" name=""/>
        <dsp:cNvSpPr/>
      </dsp:nvSpPr>
      <dsp:spPr>
        <a:xfrm rot="10800000">
          <a:off x="1904167" y="2413718"/>
          <a:ext cx="8155818" cy="58484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7902" tIns="60960" rIns="113792" bIns="60960" numCol="1" spcCol="1270" anchor="ctr" anchorCtr="0">
          <a:noAutofit/>
        </a:bodyPr>
        <a:lstStyle/>
        <a:p>
          <a:pPr marL="0" lvl="0" indent="0" algn="ctr" defTabSz="711200">
            <a:lnSpc>
              <a:spcPct val="90000"/>
            </a:lnSpc>
            <a:spcBef>
              <a:spcPct val="0"/>
            </a:spcBef>
            <a:spcAft>
              <a:spcPct val="35000"/>
            </a:spcAft>
            <a:buNone/>
          </a:pPr>
          <a:r>
            <a:rPr lang="en-ZA" sz="1600" kern="1200" dirty="0"/>
            <a:t>Smaller entities lack capacity to report to boards and oversight bodies</a:t>
          </a:r>
        </a:p>
      </dsp:txBody>
      <dsp:txXfrm rot="10800000">
        <a:off x="2050379" y="2413718"/>
        <a:ext cx="8009606" cy="584848"/>
      </dsp:txXfrm>
    </dsp:sp>
    <dsp:sp modelId="{1873AC2D-F9EF-4100-B601-0CAAC029C30A}">
      <dsp:nvSpPr>
        <dsp:cNvPr id="0" name=""/>
        <dsp:cNvSpPr/>
      </dsp:nvSpPr>
      <dsp:spPr>
        <a:xfrm>
          <a:off x="1759630" y="2413718"/>
          <a:ext cx="584848" cy="584848"/>
        </a:xfrm>
        <a:prstGeom prst="ellipse">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95A4C5-4DC1-4D75-80F5-34F35F41737A}">
      <dsp:nvSpPr>
        <dsp:cNvPr id="0" name=""/>
        <dsp:cNvSpPr/>
      </dsp:nvSpPr>
      <dsp:spPr>
        <a:xfrm rot="10800000">
          <a:off x="1876696" y="3173148"/>
          <a:ext cx="8192445" cy="58484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7902" tIns="60960" rIns="113792" bIns="60960" numCol="1" spcCol="1270" anchor="ctr" anchorCtr="0">
          <a:noAutofit/>
        </a:bodyPr>
        <a:lstStyle/>
        <a:p>
          <a:pPr marL="0" lvl="0" indent="0" algn="ctr" defTabSz="711200">
            <a:lnSpc>
              <a:spcPct val="90000"/>
            </a:lnSpc>
            <a:spcBef>
              <a:spcPct val="0"/>
            </a:spcBef>
            <a:spcAft>
              <a:spcPct val="35000"/>
            </a:spcAft>
            <a:buNone/>
          </a:pPr>
          <a:r>
            <a:rPr lang="en-US" sz="1600" kern="1200" dirty="0"/>
            <a:t>Contingent liabilities treated as off-balance sheet items, so transparency often neglected</a:t>
          </a:r>
          <a:endParaRPr lang="en-ZA" sz="1600" kern="1200" dirty="0"/>
        </a:p>
      </dsp:txBody>
      <dsp:txXfrm rot="10800000">
        <a:off x="2022908" y="3173148"/>
        <a:ext cx="8046233" cy="584848"/>
      </dsp:txXfrm>
    </dsp:sp>
    <dsp:sp modelId="{8A3F4AE2-C505-4D0E-A67A-946E7A048628}">
      <dsp:nvSpPr>
        <dsp:cNvPr id="0" name=""/>
        <dsp:cNvSpPr/>
      </dsp:nvSpPr>
      <dsp:spPr>
        <a:xfrm>
          <a:off x="1750473" y="3173148"/>
          <a:ext cx="584848" cy="584848"/>
        </a:xfrm>
        <a:prstGeom prst="ellipse">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A5E8EA-14D8-45F0-983E-35FF7B9CD2AB}">
      <dsp:nvSpPr>
        <dsp:cNvPr id="0" name=""/>
        <dsp:cNvSpPr/>
      </dsp:nvSpPr>
      <dsp:spPr>
        <a:xfrm rot="10800000">
          <a:off x="1882650" y="3932579"/>
          <a:ext cx="8184507" cy="58484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7902" tIns="60960" rIns="113792" bIns="60960" numCol="1" spcCol="1270" anchor="ctr" anchorCtr="0">
          <a:noAutofit/>
        </a:bodyPr>
        <a:lstStyle/>
        <a:p>
          <a:pPr marL="0" lvl="0" indent="0" algn="ctr" defTabSz="711200">
            <a:lnSpc>
              <a:spcPct val="90000"/>
            </a:lnSpc>
            <a:spcBef>
              <a:spcPct val="0"/>
            </a:spcBef>
            <a:spcAft>
              <a:spcPct val="35000"/>
            </a:spcAft>
            <a:buNone/>
          </a:pPr>
          <a:r>
            <a:rPr lang="en-ZA" sz="1600" kern="1200" dirty="0"/>
            <a:t>Limited information sharing and monitoring of servicing of guaranteed loans</a:t>
          </a:r>
        </a:p>
      </dsp:txBody>
      <dsp:txXfrm rot="10800000">
        <a:off x="2028862" y="3932579"/>
        <a:ext cx="8038295" cy="584848"/>
      </dsp:txXfrm>
    </dsp:sp>
    <dsp:sp modelId="{D7E8D75E-E494-4BF0-9914-89200721B368}">
      <dsp:nvSpPr>
        <dsp:cNvPr id="0" name=""/>
        <dsp:cNvSpPr/>
      </dsp:nvSpPr>
      <dsp:spPr>
        <a:xfrm>
          <a:off x="1752457" y="3932579"/>
          <a:ext cx="584848" cy="584848"/>
        </a:xfrm>
        <a:prstGeom prst="ellipse">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B2743FF-002E-457E-8E8E-ACD0B983AB0F}">
      <dsp:nvSpPr>
        <dsp:cNvPr id="0" name=""/>
        <dsp:cNvSpPr/>
      </dsp:nvSpPr>
      <dsp:spPr>
        <a:xfrm rot="10800000">
          <a:off x="1916075" y="4692009"/>
          <a:ext cx="8139940" cy="58484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7902" tIns="60960" rIns="113792" bIns="60960" numCol="1" spcCol="1270" anchor="ctr" anchorCtr="0">
          <a:noAutofit/>
        </a:bodyPr>
        <a:lstStyle/>
        <a:p>
          <a:pPr marL="0" lvl="0" indent="0" algn="ctr" defTabSz="711200">
            <a:lnSpc>
              <a:spcPct val="90000"/>
            </a:lnSpc>
            <a:spcBef>
              <a:spcPct val="0"/>
            </a:spcBef>
            <a:spcAft>
              <a:spcPct val="35000"/>
            </a:spcAft>
            <a:buNone/>
          </a:pPr>
          <a:r>
            <a:rPr lang="en-ZA" sz="1600" kern="1200" dirty="0"/>
            <a:t>Poor quality data on risk, limits continuous risk assessment on financial soundness</a:t>
          </a:r>
        </a:p>
      </dsp:txBody>
      <dsp:txXfrm rot="10800000">
        <a:off x="2062287" y="4692009"/>
        <a:ext cx="7993728" cy="584848"/>
      </dsp:txXfrm>
    </dsp:sp>
    <dsp:sp modelId="{5D2762CC-8472-43AB-B59F-F40CBE9F2175}">
      <dsp:nvSpPr>
        <dsp:cNvPr id="0" name=""/>
        <dsp:cNvSpPr/>
      </dsp:nvSpPr>
      <dsp:spPr>
        <a:xfrm>
          <a:off x="1763599" y="4692009"/>
          <a:ext cx="584848" cy="584848"/>
        </a:xfrm>
        <a:prstGeom prst="ellipse">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C9CBC1-45C5-40B3-8BB3-BAB99D947CB7}">
      <dsp:nvSpPr>
        <dsp:cNvPr id="0" name=""/>
        <dsp:cNvSpPr/>
      </dsp:nvSpPr>
      <dsp:spPr>
        <a:xfrm rot="10800000">
          <a:off x="816320" y="74905"/>
          <a:ext cx="9408983" cy="773071"/>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8537" tIns="60960" rIns="113792" bIns="60960" numCol="1" spcCol="1270" anchor="ctr" anchorCtr="0">
          <a:noAutofit/>
        </a:bodyPr>
        <a:lstStyle/>
        <a:p>
          <a:pPr marL="0" lvl="0" indent="0" algn="ctr" defTabSz="711200">
            <a:lnSpc>
              <a:spcPct val="90000"/>
            </a:lnSpc>
            <a:spcBef>
              <a:spcPct val="0"/>
            </a:spcBef>
            <a:spcAft>
              <a:spcPct val="35000"/>
            </a:spcAft>
            <a:buNone/>
          </a:pPr>
          <a:r>
            <a:rPr lang="en-ZA" sz="1600" kern="1200" dirty="0"/>
            <a:t>Not typically subject to accounting and auditing standards. </a:t>
          </a:r>
          <a:r>
            <a:rPr lang="en-ZA" sz="1600" kern="1200" dirty="0" err="1"/>
            <a:t>SCOA</a:t>
          </a:r>
          <a:r>
            <a:rPr lang="en-ZA" sz="1600" kern="1200" dirty="0"/>
            <a:t> not commonplace, often lack internal audit function, AFS not subject to an external audit</a:t>
          </a:r>
        </a:p>
      </dsp:txBody>
      <dsp:txXfrm rot="10800000">
        <a:off x="1009588" y="74905"/>
        <a:ext cx="9215715" cy="773071"/>
      </dsp:txXfrm>
    </dsp:sp>
    <dsp:sp modelId="{5EA34B5E-2985-44A3-85AA-B2CE26F6C789}">
      <dsp:nvSpPr>
        <dsp:cNvPr id="0" name=""/>
        <dsp:cNvSpPr/>
      </dsp:nvSpPr>
      <dsp:spPr>
        <a:xfrm>
          <a:off x="555413" y="0"/>
          <a:ext cx="792171" cy="915904"/>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329DC3-27B5-44D8-AA71-B370E563E23F}">
      <dsp:nvSpPr>
        <dsp:cNvPr id="0" name=""/>
        <dsp:cNvSpPr/>
      </dsp:nvSpPr>
      <dsp:spPr>
        <a:xfrm rot="10800000">
          <a:off x="864892" y="1052959"/>
          <a:ext cx="9380714" cy="68541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8537" tIns="60960" rIns="113792" bIns="60960" numCol="1" spcCol="1270" anchor="ctr" anchorCtr="0">
          <a:noAutofit/>
        </a:bodyPr>
        <a:lstStyle/>
        <a:p>
          <a:pPr marL="0" lvl="0" indent="0" algn="ctr" defTabSz="711200">
            <a:lnSpc>
              <a:spcPct val="90000"/>
            </a:lnSpc>
            <a:spcBef>
              <a:spcPct val="0"/>
            </a:spcBef>
            <a:spcAft>
              <a:spcPct val="35000"/>
            </a:spcAft>
            <a:buNone/>
          </a:pPr>
          <a:r>
            <a:rPr lang="en-ZA" sz="1600" kern="1200" dirty="0"/>
            <a:t>Few countries produce aggregate reports on </a:t>
          </a:r>
          <a:r>
            <a:rPr lang="en-ZA" sz="1600" kern="1200" dirty="0" err="1"/>
            <a:t>SOEs</a:t>
          </a:r>
          <a:r>
            <a:rPr lang="en-ZA" sz="1600" kern="1200" dirty="0"/>
            <a:t>, preventing holistic picture of </a:t>
          </a:r>
          <a:r>
            <a:rPr lang="en-ZA" sz="1600" kern="1200" dirty="0" err="1"/>
            <a:t>SOE</a:t>
          </a:r>
          <a:r>
            <a:rPr lang="en-ZA" sz="1600" kern="1200" dirty="0"/>
            <a:t> sector</a:t>
          </a:r>
        </a:p>
      </dsp:txBody>
      <dsp:txXfrm rot="10800000">
        <a:off x="1036246" y="1052959"/>
        <a:ext cx="9209360" cy="685418"/>
      </dsp:txXfrm>
    </dsp:sp>
    <dsp:sp modelId="{E0839700-0548-49A5-B0CC-6C31D3223132}">
      <dsp:nvSpPr>
        <dsp:cNvPr id="0" name=""/>
        <dsp:cNvSpPr/>
      </dsp:nvSpPr>
      <dsp:spPr>
        <a:xfrm>
          <a:off x="601117" y="984363"/>
          <a:ext cx="892731" cy="913962"/>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9221CF-E6EF-4554-9E8F-FC34F580E508}">
      <dsp:nvSpPr>
        <dsp:cNvPr id="0" name=""/>
        <dsp:cNvSpPr/>
      </dsp:nvSpPr>
      <dsp:spPr>
        <a:xfrm rot="10800000">
          <a:off x="866691" y="2054681"/>
          <a:ext cx="9377116" cy="72728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8537" tIns="60960" rIns="113792" bIns="60960" numCol="1" spcCol="1270" anchor="ctr" anchorCtr="0">
          <a:noAutofit/>
        </a:bodyPr>
        <a:lstStyle/>
        <a:p>
          <a:pPr marL="0" lvl="0" indent="0" algn="ctr" defTabSz="711200">
            <a:lnSpc>
              <a:spcPct val="90000"/>
            </a:lnSpc>
            <a:spcBef>
              <a:spcPct val="0"/>
            </a:spcBef>
            <a:spcAft>
              <a:spcPct val="35000"/>
            </a:spcAft>
            <a:buNone/>
          </a:pPr>
          <a:r>
            <a:rPr lang="en-ZA" sz="1600" kern="1200" dirty="0"/>
            <a:t>Limited access to data prevents improvement of business models and capital structures</a:t>
          </a:r>
        </a:p>
      </dsp:txBody>
      <dsp:txXfrm rot="10800000">
        <a:off x="1048512" y="2054681"/>
        <a:ext cx="9195295" cy="727286"/>
      </dsp:txXfrm>
    </dsp:sp>
    <dsp:sp modelId="{0846BF41-19CB-4421-AF57-713D1F06315B}">
      <dsp:nvSpPr>
        <dsp:cNvPr id="0" name=""/>
        <dsp:cNvSpPr/>
      </dsp:nvSpPr>
      <dsp:spPr>
        <a:xfrm>
          <a:off x="657506" y="1996677"/>
          <a:ext cx="880143" cy="843295"/>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A9CFF83-B17F-4E7F-BD9B-48E55F03213B}">
      <dsp:nvSpPr>
        <dsp:cNvPr id="0" name=""/>
        <dsp:cNvSpPr/>
      </dsp:nvSpPr>
      <dsp:spPr>
        <a:xfrm rot="10800000">
          <a:off x="890518" y="3009099"/>
          <a:ext cx="9329462" cy="67993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8537" tIns="60960" rIns="113792" bIns="60960" numCol="1" spcCol="1270" anchor="ctr" anchorCtr="0">
          <a:noAutofit/>
        </a:bodyPr>
        <a:lstStyle/>
        <a:p>
          <a:pPr marL="0" lvl="0" indent="0" algn="ctr" defTabSz="711200">
            <a:lnSpc>
              <a:spcPct val="90000"/>
            </a:lnSpc>
            <a:spcBef>
              <a:spcPct val="0"/>
            </a:spcBef>
            <a:spcAft>
              <a:spcPct val="35000"/>
            </a:spcAft>
            <a:buNone/>
          </a:pPr>
          <a:r>
            <a:rPr lang="en-ZA" sz="1600" kern="1200" dirty="0"/>
            <a:t>Ineffective and </a:t>
          </a:r>
          <a:r>
            <a:rPr lang="en-ZA" sz="1600" kern="1200" dirty="0" err="1"/>
            <a:t>fragemented</a:t>
          </a:r>
          <a:r>
            <a:rPr lang="en-ZA" sz="1600" kern="1200" dirty="0"/>
            <a:t> information systems inaccurate, outdated, missing, or unusable data)</a:t>
          </a:r>
        </a:p>
      </dsp:txBody>
      <dsp:txXfrm rot="10800000">
        <a:off x="1060502" y="3009099"/>
        <a:ext cx="9159478" cy="679938"/>
      </dsp:txXfrm>
    </dsp:sp>
    <dsp:sp modelId="{0C8804FC-1933-434B-AAEA-56258C8E722F}">
      <dsp:nvSpPr>
        <dsp:cNvPr id="0" name=""/>
        <dsp:cNvSpPr/>
      </dsp:nvSpPr>
      <dsp:spPr>
        <a:xfrm>
          <a:off x="782386" y="2981182"/>
          <a:ext cx="687852" cy="757659"/>
        </a:xfrm>
        <a:prstGeom prst="ellipse">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6F5F65-723D-456E-949E-9508D905FB06}">
      <dsp:nvSpPr>
        <dsp:cNvPr id="0" name=""/>
        <dsp:cNvSpPr/>
      </dsp:nvSpPr>
      <dsp:spPr>
        <a:xfrm rot="10800000">
          <a:off x="882587" y="3935037"/>
          <a:ext cx="9345322" cy="51850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8537" tIns="60960" rIns="113792" bIns="60960" numCol="1" spcCol="1270" anchor="ctr" anchorCtr="0">
          <a:noAutofit/>
        </a:bodyPr>
        <a:lstStyle/>
        <a:p>
          <a:pPr marL="0" lvl="0" indent="0" algn="ctr" defTabSz="711200">
            <a:lnSpc>
              <a:spcPct val="90000"/>
            </a:lnSpc>
            <a:spcBef>
              <a:spcPct val="0"/>
            </a:spcBef>
            <a:spcAft>
              <a:spcPct val="35000"/>
            </a:spcAft>
            <a:buNone/>
          </a:pPr>
          <a:r>
            <a:rPr lang="en-ZA" sz="1600" kern="1200" dirty="0"/>
            <a:t>Ineffective institutional structures to collect and analyse information</a:t>
          </a:r>
        </a:p>
      </dsp:txBody>
      <dsp:txXfrm rot="10800000">
        <a:off x="1012214" y="3935037"/>
        <a:ext cx="9215695" cy="518507"/>
      </dsp:txXfrm>
    </dsp:sp>
    <dsp:sp modelId="{48AB72C6-ED56-485C-A98B-4E7846EF1500}">
      <dsp:nvSpPr>
        <dsp:cNvPr id="0" name=""/>
        <dsp:cNvSpPr/>
      </dsp:nvSpPr>
      <dsp:spPr>
        <a:xfrm>
          <a:off x="643036" y="3876232"/>
          <a:ext cx="704534" cy="752959"/>
        </a:xfrm>
        <a:prstGeom prst="ellipse">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F29CC2-DFBC-43BE-8E96-DFCAFC5B9422}" type="datetimeFigureOut">
              <a:rPr lang="en-ZA" smtClean="0"/>
              <a:t>2020/10/20</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FA04DA-680D-4C15-B830-933938B22A53}" type="slidenum">
              <a:rPr lang="en-ZA" smtClean="0"/>
              <a:t>‹#›</a:t>
            </a:fld>
            <a:endParaRPr lang="en-ZA"/>
          </a:p>
        </p:txBody>
      </p:sp>
    </p:spTree>
    <p:extLst>
      <p:ext uri="{BB962C8B-B14F-4D97-AF65-F5344CB8AC3E}">
        <p14:creationId xmlns:p14="http://schemas.microsoft.com/office/powerpoint/2010/main" val="2970678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b="0" i="0" u="none" strike="noStrike" kern="1200" baseline="0" dirty="0">
                <a:solidFill>
                  <a:schemeClr val="tx1"/>
                </a:solidFill>
                <a:latin typeface="+mn-lt"/>
                <a:ea typeface="+mn-ea"/>
                <a:cs typeface="+mn-cs"/>
              </a:rPr>
              <a:t>Communication and co-ordination between </a:t>
            </a:r>
            <a:r>
              <a:rPr lang="en-US" sz="1200" b="0" i="0" u="none" strike="noStrike" kern="1200" baseline="0" dirty="0">
                <a:solidFill>
                  <a:schemeClr val="tx1"/>
                </a:solidFill>
                <a:latin typeface="+mn-lt"/>
                <a:ea typeface="+mn-ea"/>
                <a:cs typeface="+mn-cs"/>
              </a:rPr>
              <a:t>the ministry of finance and </a:t>
            </a:r>
            <a:r>
              <a:rPr lang="en-US" sz="1200" b="0" i="0" u="none" strike="noStrike" kern="1200" baseline="0" dirty="0" err="1">
                <a:solidFill>
                  <a:schemeClr val="tx1"/>
                </a:solidFill>
                <a:latin typeface="+mn-lt"/>
                <a:ea typeface="+mn-ea"/>
                <a:cs typeface="+mn-cs"/>
              </a:rPr>
              <a:t>SOEs</a:t>
            </a:r>
            <a:r>
              <a:rPr lang="en-US" sz="1200" b="0" i="0" u="none" strike="noStrike" kern="1200" baseline="0" dirty="0">
                <a:solidFill>
                  <a:schemeClr val="tx1"/>
                </a:solidFill>
                <a:latin typeface="+mn-lt"/>
                <a:ea typeface="+mn-ea"/>
                <a:cs typeface="+mn-cs"/>
              </a:rPr>
              <a:t> ensures that policy makers are </a:t>
            </a:r>
            <a:r>
              <a:rPr lang="en-US" sz="1200" b="0" i="0" u="none" strike="noStrike" kern="1200" baseline="0" dirty="0" err="1">
                <a:solidFill>
                  <a:schemeClr val="tx1"/>
                </a:solidFill>
                <a:latin typeface="+mn-lt"/>
                <a:ea typeface="+mn-ea"/>
                <a:cs typeface="+mn-cs"/>
              </a:rPr>
              <a:t>cognisant</a:t>
            </a:r>
            <a:r>
              <a:rPr lang="en-US" sz="1200" b="0" i="0" u="none" strike="noStrike" kern="1200" baseline="0" dirty="0">
                <a:solidFill>
                  <a:schemeClr val="tx1"/>
                </a:solidFill>
                <a:latin typeface="+mn-lt"/>
                <a:ea typeface="+mn-ea"/>
                <a:cs typeface="+mn-cs"/>
              </a:rPr>
              <a:t> of </a:t>
            </a:r>
            <a:r>
              <a:rPr lang="en-US" sz="1200" b="0" i="0" u="none" strike="noStrike" kern="1200" baseline="0" dirty="0" err="1">
                <a:solidFill>
                  <a:schemeClr val="tx1"/>
                </a:solidFill>
                <a:latin typeface="+mn-lt"/>
                <a:ea typeface="+mn-ea"/>
                <a:cs typeface="+mn-cs"/>
              </a:rPr>
              <a:t>SOEs</a:t>
            </a:r>
            <a:r>
              <a:rPr lang="en-US" sz="1200" b="0" i="0" u="none" strike="noStrike" kern="1200" baseline="0" dirty="0">
                <a:solidFill>
                  <a:schemeClr val="tx1"/>
                </a:solidFill>
                <a:latin typeface="+mn-lt"/>
                <a:ea typeface="+mn-ea"/>
                <a:cs typeface="+mn-cs"/>
              </a:rPr>
              <a:t>’ needs and are less likely to implement policies that will negatively </a:t>
            </a:r>
            <a:r>
              <a:rPr lang="en-ZA" sz="1200" b="0" i="0" u="none" strike="noStrike" kern="1200" baseline="0" dirty="0">
                <a:solidFill>
                  <a:schemeClr val="tx1"/>
                </a:solidFill>
                <a:latin typeface="+mn-lt"/>
                <a:ea typeface="+mn-ea"/>
                <a:cs typeface="+mn-cs"/>
              </a:rPr>
              <a:t>impact </a:t>
            </a:r>
            <a:r>
              <a:rPr lang="en-ZA" sz="1200" b="0" i="0" u="none" strike="noStrike" kern="1200" baseline="0" dirty="0" err="1">
                <a:solidFill>
                  <a:schemeClr val="tx1"/>
                </a:solidFill>
                <a:latin typeface="+mn-lt"/>
                <a:ea typeface="+mn-ea"/>
                <a:cs typeface="+mn-cs"/>
              </a:rPr>
              <a:t>SOEs</a:t>
            </a:r>
            <a:r>
              <a:rPr lang="en-ZA" sz="1200" b="0" i="0" u="none" strike="noStrike" kern="1200" baseline="0" dirty="0">
                <a:solidFill>
                  <a:schemeClr val="tx1"/>
                </a:solidFill>
                <a:latin typeface="+mn-lt"/>
                <a:ea typeface="+mn-ea"/>
                <a:cs typeface="+mn-cs"/>
              </a:rPr>
              <a:t>’ commercial viability. </a:t>
            </a:r>
            <a:r>
              <a:rPr lang="en-US" dirty="0"/>
              <a:t>The dominance of </a:t>
            </a:r>
            <a:r>
              <a:rPr lang="en-US" dirty="0" err="1"/>
              <a:t>SOE</a:t>
            </a:r>
            <a:r>
              <a:rPr lang="en-US" dirty="0"/>
              <a:t> debt in the banking system is a considerable financial stability risk in countries that don’t have deep financial markets.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fiscal activities undertaken outside the government sector, typically by (</a:t>
            </a:r>
            <a:r>
              <a:rPr lang="en-US" dirty="0" err="1"/>
              <a:t>SOEs</a:t>
            </a:r>
            <a:r>
              <a:rPr lang="en-US" dirty="0"/>
              <a:t>).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There has been a substantial shift, over the last few years,</a:t>
            </a:r>
          </a:p>
          <a:p>
            <a:r>
              <a:rPr lang="en-US" sz="1200" b="0" i="0" u="none" strike="noStrike" kern="1200" baseline="0" dirty="0">
                <a:solidFill>
                  <a:schemeClr val="tx1"/>
                </a:solidFill>
                <a:latin typeface="+mn-lt"/>
                <a:ea typeface="+mn-ea"/>
                <a:cs typeface="+mn-cs"/>
              </a:rPr>
              <a:t>in the structure and function of the state. This has been</a:t>
            </a:r>
          </a:p>
          <a:p>
            <a:r>
              <a:rPr lang="en-US" sz="1200" b="0" i="0" u="none" strike="noStrike" kern="1200" baseline="0" dirty="0" err="1">
                <a:solidFill>
                  <a:schemeClr val="tx1"/>
                </a:solidFill>
                <a:latin typeface="+mn-lt"/>
                <a:ea typeface="+mn-ea"/>
                <a:cs typeface="+mn-cs"/>
              </a:rPr>
              <a:t>characterised</a:t>
            </a:r>
            <a:r>
              <a:rPr lang="en-US" sz="1200" b="0" i="0" u="none" strike="noStrike" kern="1200" baseline="0" dirty="0">
                <a:solidFill>
                  <a:schemeClr val="tx1"/>
                </a:solidFill>
                <a:latin typeface="+mn-lt"/>
                <a:ea typeface="+mn-ea"/>
                <a:cs typeface="+mn-cs"/>
              </a:rPr>
              <a:t> by a transition from the direct provision of</a:t>
            </a:r>
          </a:p>
          <a:p>
            <a:r>
              <a:rPr lang="en-US" sz="1200" b="0" i="0" u="none" strike="noStrike" kern="1200" baseline="0" dirty="0">
                <a:solidFill>
                  <a:schemeClr val="tx1"/>
                </a:solidFill>
                <a:latin typeface="+mn-lt"/>
                <a:ea typeface="+mn-ea"/>
                <a:cs typeface="+mn-cs"/>
              </a:rPr>
              <a:t>services to the facilitation of services through new fiscal</a:t>
            </a:r>
          </a:p>
          <a:p>
            <a:r>
              <a:rPr lang="en-US" sz="1200" b="0" i="0" u="none" strike="noStrike" kern="1200" baseline="0" dirty="0">
                <a:solidFill>
                  <a:schemeClr val="tx1"/>
                </a:solidFill>
                <a:latin typeface="+mn-lt"/>
                <a:ea typeface="+mn-ea"/>
                <a:cs typeface="+mn-cs"/>
              </a:rPr>
              <a:t>tools. These tools include debt service or credit guarantees</a:t>
            </a:r>
          </a:p>
          <a:p>
            <a:r>
              <a:rPr lang="en-US" sz="1200" b="0" i="0" u="none" strike="noStrike" kern="1200" baseline="0" dirty="0">
                <a:solidFill>
                  <a:schemeClr val="tx1"/>
                </a:solidFill>
                <a:latin typeface="+mn-lt"/>
                <a:ea typeface="+mn-ea"/>
                <a:cs typeface="+mn-cs"/>
              </a:rPr>
              <a:t>to public and private entities, </a:t>
            </a:r>
            <a:r>
              <a:rPr lang="en-US" sz="1200" b="0" i="0" u="none" strike="noStrike" kern="1200" baseline="0" dirty="0" err="1">
                <a:solidFill>
                  <a:schemeClr val="tx1"/>
                </a:solidFill>
                <a:latin typeface="+mn-lt"/>
                <a:ea typeface="+mn-ea"/>
                <a:cs typeface="+mn-cs"/>
              </a:rPr>
              <a:t>programme</a:t>
            </a:r>
            <a:r>
              <a:rPr lang="en-US" sz="1200" b="0" i="0" u="none" strike="noStrike" kern="1200" baseline="0" dirty="0">
                <a:solidFill>
                  <a:schemeClr val="tx1"/>
                </a:solidFill>
                <a:latin typeface="+mn-lt"/>
                <a:ea typeface="+mn-ea"/>
                <a:cs typeface="+mn-cs"/>
              </a:rPr>
              <a:t> loan guarantees</a:t>
            </a:r>
          </a:p>
          <a:p>
            <a:r>
              <a:rPr lang="en-US" sz="1200" b="0" i="0" u="none" strike="noStrike" kern="1200" baseline="0" dirty="0">
                <a:solidFill>
                  <a:schemeClr val="tx1"/>
                </a:solidFill>
                <a:latin typeface="+mn-lt"/>
                <a:ea typeface="+mn-ea"/>
                <a:cs typeface="+mn-cs"/>
              </a:rPr>
              <a:t>and guaranteed bonds provided to banks. This has resulted</a:t>
            </a:r>
          </a:p>
          <a:p>
            <a:r>
              <a:rPr lang="en-US" sz="1200" b="0" i="0" u="none" strike="noStrike" kern="1200" baseline="0" dirty="0">
                <a:solidFill>
                  <a:schemeClr val="tx1"/>
                </a:solidFill>
                <a:latin typeface="+mn-lt"/>
                <a:ea typeface="+mn-ea"/>
                <a:cs typeface="+mn-cs"/>
              </a:rPr>
              <a:t>in a significant increase in government exposure to explicit</a:t>
            </a:r>
          </a:p>
          <a:p>
            <a:r>
              <a:rPr lang="en-US" sz="1200" b="0" i="0" u="none" strike="noStrike" kern="1200" baseline="0" dirty="0">
                <a:solidFill>
                  <a:schemeClr val="tx1"/>
                </a:solidFill>
                <a:latin typeface="+mn-lt"/>
                <a:ea typeface="+mn-ea"/>
                <a:cs typeface="+mn-cs"/>
              </a:rPr>
              <a:t>(legal) and implicit (circumstantial) contingent liabilities.</a:t>
            </a:r>
          </a:p>
          <a:p>
            <a:r>
              <a:rPr lang="en-US" sz="1200" b="0" i="0" u="none" strike="noStrike" kern="1200" baseline="0" dirty="0">
                <a:solidFill>
                  <a:schemeClr val="tx1"/>
                </a:solidFill>
                <a:latin typeface="+mn-lt"/>
                <a:ea typeface="+mn-ea"/>
                <a:cs typeface="+mn-cs"/>
              </a:rPr>
              <a:t>This governance structure results in a repositioning of</a:t>
            </a:r>
          </a:p>
          <a:p>
            <a:r>
              <a:rPr lang="en-US" sz="1200" b="0" i="0" u="none" strike="noStrike" kern="1200" baseline="0" dirty="0">
                <a:solidFill>
                  <a:schemeClr val="tx1"/>
                </a:solidFill>
                <a:latin typeface="+mn-lt"/>
                <a:ea typeface="+mn-ea"/>
                <a:cs typeface="+mn-cs"/>
              </a:rPr>
              <a:t>credit risk (the risk of an entity’s defaulting on its debt) to</a:t>
            </a:r>
          </a:p>
          <a:p>
            <a:r>
              <a:rPr lang="en-US" sz="1200" b="0" i="0" u="none" strike="noStrike" kern="1200" baseline="0" dirty="0">
                <a:solidFill>
                  <a:schemeClr val="tx1"/>
                </a:solidFill>
                <a:latin typeface="+mn-lt"/>
                <a:ea typeface="+mn-ea"/>
                <a:cs typeface="+mn-cs"/>
              </a:rPr>
              <a:t>the government..</a:t>
            </a:r>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FD9046-ACFB-432D-8846-A6DEF987A593}"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9200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The challenge is to establish proper monitoring mechanisms to track the regular servicing of these loans. Liberia is planning the opening of an escrow account with the Central Bank where interest payments to service debt by </a:t>
            </a:r>
            <a:r>
              <a:rPr lang="en-ZA" dirty="0" err="1"/>
              <a:t>SOEs</a:t>
            </a:r>
            <a:r>
              <a:rPr lang="en-ZA" dirty="0"/>
              <a:t> will be deposited and paid from. This will make the monitoring of payments easier and reduce the risks posed by contingent liabilities.</a:t>
            </a:r>
          </a:p>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FD9046-ACFB-432D-8846-A6DEF987A593}"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5964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Regular aggregate reporting on the activities and performance of the </a:t>
            </a:r>
            <a:r>
              <a:rPr lang="en-ZA" dirty="0" err="1"/>
              <a:t>SOEs</a:t>
            </a:r>
            <a:r>
              <a:rPr lang="en-ZA" dirty="0"/>
              <a:t> is central to ensuring transparency and accountability in the </a:t>
            </a:r>
            <a:r>
              <a:rPr lang="en-ZA" dirty="0" err="1"/>
              <a:t>SOE</a:t>
            </a:r>
            <a:r>
              <a:rPr lang="en-ZA" dirty="0"/>
              <a:t> sector. Aggregate reporting allows for a comprehensive picture of the overall performance of </a:t>
            </a:r>
            <a:r>
              <a:rPr lang="en-ZA" dirty="0" err="1"/>
              <a:t>SOEs</a:t>
            </a:r>
            <a:r>
              <a:rPr lang="en-ZA" dirty="0"/>
              <a:t> and evolution of the </a:t>
            </a:r>
            <a:r>
              <a:rPr lang="en-ZA" dirty="0" err="1"/>
              <a:t>SOEs</a:t>
            </a:r>
            <a:r>
              <a:rPr lang="en-ZA" dirty="0"/>
              <a:t>. According to the </a:t>
            </a:r>
            <a:r>
              <a:rPr lang="en-ZA" dirty="0" err="1"/>
              <a:t>SOE</a:t>
            </a:r>
            <a:r>
              <a:rPr lang="en-ZA" dirty="0"/>
              <a:t> Guidelines, the process of developing aggregate reports is instrumental for the ownership entity in improving company reporting systems and consistency in information as well as deepening its understanding of </a:t>
            </a:r>
            <a:r>
              <a:rPr lang="en-ZA" dirty="0" err="1"/>
              <a:t>SOE</a:t>
            </a:r>
            <a:r>
              <a:rPr lang="en-ZA" dirty="0"/>
              <a:t> performance and clarifying its own policy Also, disclosing aggregate information to the public encourages the ownership entity to communicate its activities and pursue reforms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FD9046-ACFB-432D-8846-A6DEF987A593}"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83244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p:spTree>
      <p:nvGrpSpPr>
        <p:cNvPr id="1" name=""/>
        <p:cNvGrpSpPr/>
        <p:nvPr/>
      </p:nvGrpSpPr>
      <p:grpSpPr>
        <a:xfrm>
          <a:off x="0" y="0"/>
          <a:ext cx="0" cy="0"/>
          <a:chOff x="0" y="0"/>
          <a:chExt cx="0" cy="0"/>
        </a:xfrm>
      </p:grpSpPr>
      <p:pic>
        <p:nvPicPr>
          <p:cNvPr id="9" name="Picture 8" descr="Cabri style sheet-0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240000" cy="6885000"/>
          </a:xfrm>
          <a:prstGeom prst="rect">
            <a:avLst/>
          </a:prstGeom>
        </p:spPr>
      </p:pic>
      <p:pic>
        <p:nvPicPr>
          <p:cNvPr id="8" name="Picture 7" descr="Cabri style sheet-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712552" y="2750824"/>
            <a:ext cx="7565048" cy="456977"/>
          </a:xfrm>
        </p:spPr>
        <p:txBody>
          <a:bodyPr>
            <a:noAutofit/>
          </a:bodyPr>
          <a:lstStyle>
            <a:lvl1pPr algn="l">
              <a:defRPr sz="32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3712552" y="3640800"/>
            <a:ext cx="6650648" cy="430340"/>
          </a:xfrm>
        </p:spPr>
        <p:txBody>
          <a:bodyPr>
            <a:normAutofit/>
          </a:bodyPr>
          <a:lstStyle>
            <a:lvl1pPr marL="0" indent="0" algn="l">
              <a:buNone/>
              <a:defRPr sz="22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F13C76FC-7DA1-BE49-9DA8-1401EE593554}" type="slidenum">
              <a:rPr lang="en-US" smtClean="0"/>
              <a:pPr/>
              <a:t>‹#›</a:t>
            </a:fld>
            <a:endParaRPr lang="en-US"/>
          </a:p>
        </p:txBody>
      </p:sp>
    </p:spTree>
    <p:extLst>
      <p:ext uri="{BB962C8B-B14F-4D97-AF65-F5344CB8AC3E}">
        <p14:creationId xmlns:p14="http://schemas.microsoft.com/office/powerpoint/2010/main" val="2555417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ing only">
    <p:spTree>
      <p:nvGrpSpPr>
        <p:cNvPr id="1" name=""/>
        <p:cNvGrpSpPr/>
        <p:nvPr/>
      </p:nvGrpSpPr>
      <p:grpSpPr>
        <a:xfrm>
          <a:off x="0" y="0"/>
          <a:ext cx="0" cy="0"/>
          <a:chOff x="0" y="0"/>
          <a:chExt cx="0" cy="0"/>
        </a:xfrm>
      </p:grpSpPr>
      <p:pic>
        <p:nvPicPr>
          <p:cNvPr id="6" name="Picture 5" descr="Cabri Style Sheet-0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3C76FC-7DA1-BE49-9DA8-1401EE593554}" type="slidenum">
              <a:rPr lang="en-US" smtClean="0"/>
              <a:pPr/>
              <a:t>‹#›</a:t>
            </a:fld>
            <a:endParaRPr lang="en-US"/>
          </a:p>
        </p:txBody>
      </p:sp>
      <p:sp>
        <p:nvSpPr>
          <p:cNvPr id="9" name="Title 70"/>
          <p:cNvSpPr>
            <a:spLocks noGrp="1"/>
          </p:cNvSpPr>
          <p:nvPr>
            <p:ph type="title"/>
          </p:nvPr>
        </p:nvSpPr>
        <p:spPr>
          <a:xfrm>
            <a:off x="997889" y="376700"/>
            <a:ext cx="10629020" cy="1143000"/>
          </a:xfrm>
        </p:spPr>
        <p:txBody>
          <a:bodyPr>
            <a:normAutofit/>
          </a:bodyPr>
          <a:lstStyle>
            <a:lvl1pPr algn="l">
              <a:defRPr sz="3200">
                <a:solidFill>
                  <a:srgbClr val="006383"/>
                </a:solidFill>
              </a:defRPr>
            </a:lvl1pPr>
          </a:lstStyle>
          <a:p>
            <a:r>
              <a:rPr lang="en-US" dirty="0"/>
              <a:t>Click to edit Master title style</a:t>
            </a:r>
          </a:p>
        </p:txBody>
      </p:sp>
    </p:spTree>
    <p:extLst>
      <p:ext uri="{BB962C8B-B14F-4D97-AF65-F5344CB8AC3E}">
        <p14:creationId xmlns:p14="http://schemas.microsoft.com/office/powerpoint/2010/main" val="1835766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3C76FC-7DA1-BE49-9DA8-1401EE593554}" type="slidenum">
              <a:rPr lang="en-US" smtClean="0"/>
              <a:pPr/>
              <a:t>‹#›</a:t>
            </a:fld>
            <a:endParaRPr lang="en-US"/>
          </a:p>
        </p:txBody>
      </p:sp>
    </p:spTree>
    <p:extLst>
      <p:ext uri="{BB962C8B-B14F-4D97-AF65-F5344CB8AC3E}">
        <p14:creationId xmlns:p14="http://schemas.microsoft.com/office/powerpoint/2010/main" val="36173776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untry's ">
    <p:spTree>
      <p:nvGrpSpPr>
        <p:cNvPr id="1" name=""/>
        <p:cNvGrpSpPr/>
        <p:nvPr/>
      </p:nvGrpSpPr>
      <p:grpSpPr>
        <a:xfrm>
          <a:off x="0" y="0"/>
          <a:ext cx="0" cy="0"/>
          <a:chOff x="0" y="0"/>
          <a:chExt cx="0" cy="0"/>
        </a:xfrm>
      </p:grpSpPr>
      <p:sp>
        <p:nvSpPr>
          <p:cNvPr id="117" name="Text Placeholder 12"/>
          <p:cNvSpPr>
            <a:spLocks noGrp="1"/>
          </p:cNvSpPr>
          <p:nvPr>
            <p:ph type="body" sz="half" idx="35"/>
          </p:nvPr>
        </p:nvSpPr>
        <p:spPr>
          <a:xfrm>
            <a:off x="1006014" y="3060246"/>
            <a:ext cx="2861333" cy="570134"/>
          </a:xfrm>
        </p:spPr>
        <p:txBody>
          <a:bodyPr>
            <a:noAutofit/>
          </a:bodyPr>
          <a:lstStyle>
            <a:lvl1pPr marL="0" indent="0">
              <a:buNone/>
              <a:defRPr sz="1800" b="1">
                <a:solidFill>
                  <a:srgbClr val="006383"/>
                </a:solidFill>
              </a:defRPr>
            </a:lvl1pPr>
          </a:lstStyle>
          <a:p>
            <a:r>
              <a:rPr lang="en-US" dirty="0"/>
              <a:t>Name of country</a:t>
            </a:r>
          </a:p>
        </p:txBody>
      </p:sp>
      <p:sp>
        <p:nvSpPr>
          <p:cNvPr id="118" name="Picture Placeholder 19"/>
          <p:cNvSpPr>
            <a:spLocks noGrp="1"/>
          </p:cNvSpPr>
          <p:nvPr>
            <p:ph type="pic" idx="36"/>
          </p:nvPr>
        </p:nvSpPr>
        <p:spPr>
          <a:xfrm>
            <a:off x="985730" y="1774070"/>
            <a:ext cx="2878372" cy="1205634"/>
          </a:xfrm>
        </p:spPr>
      </p:sp>
      <p:sp>
        <p:nvSpPr>
          <p:cNvPr id="140" name="Title 70"/>
          <p:cNvSpPr>
            <a:spLocks noGrp="1"/>
          </p:cNvSpPr>
          <p:nvPr>
            <p:ph type="title"/>
          </p:nvPr>
        </p:nvSpPr>
        <p:spPr>
          <a:xfrm>
            <a:off x="997889" y="376700"/>
            <a:ext cx="10629020" cy="1143000"/>
          </a:xfrm>
        </p:spPr>
        <p:txBody>
          <a:bodyPr>
            <a:normAutofit/>
          </a:bodyPr>
          <a:lstStyle>
            <a:lvl1pPr algn="l">
              <a:defRPr sz="3200">
                <a:solidFill>
                  <a:srgbClr val="006383"/>
                </a:solidFill>
              </a:defRPr>
            </a:lvl1pPr>
          </a:lstStyle>
          <a:p>
            <a:r>
              <a:rPr lang="en-US" dirty="0"/>
              <a:t>Click to edit Master title style</a:t>
            </a:r>
          </a:p>
        </p:txBody>
      </p:sp>
      <p:sp>
        <p:nvSpPr>
          <p:cNvPr id="43" name="Text Placeholder 2"/>
          <p:cNvSpPr>
            <a:spLocks noGrp="1"/>
          </p:cNvSpPr>
          <p:nvPr>
            <p:ph type="body" sz="half" idx="43"/>
          </p:nvPr>
        </p:nvSpPr>
        <p:spPr>
          <a:xfrm>
            <a:off x="1006014" y="3711151"/>
            <a:ext cx="2861333" cy="266413"/>
          </a:xfrm>
        </p:spPr>
        <p:txBody>
          <a:bodyPr>
            <a:noAutofit/>
          </a:bodyPr>
          <a:lstStyle>
            <a:lvl1pPr marL="0" indent="0">
              <a:buNone/>
              <a:defRPr sz="1800"/>
            </a:lvl1pPr>
          </a:lstStyle>
          <a:p>
            <a:r>
              <a:rPr lang="en-US" dirty="0"/>
              <a:t>25/July/2016</a:t>
            </a:r>
          </a:p>
        </p:txBody>
      </p:sp>
      <p:sp>
        <p:nvSpPr>
          <p:cNvPr id="53" name="Text Placeholder 12"/>
          <p:cNvSpPr>
            <a:spLocks noGrp="1"/>
          </p:cNvSpPr>
          <p:nvPr>
            <p:ph type="body" sz="half" idx="53"/>
          </p:nvPr>
        </p:nvSpPr>
        <p:spPr>
          <a:xfrm>
            <a:off x="8762330" y="3060246"/>
            <a:ext cx="2861333" cy="570134"/>
          </a:xfrm>
        </p:spPr>
        <p:txBody>
          <a:bodyPr>
            <a:noAutofit/>
          </a:bodyPr>
          <a:lstStyle>
            <a:lvl1pPr marL="0" indent="0">
              <a:buNone/>
              <a:defRPr sz="1800" b="1">
                <a:solidFill>
                  <a:srgbClr val="006383"/>
                </a:solidFill>
              </a:defRPr>
            </a:lvl1pPr>
          </a:lstStyle>
          <a:p>
            <a:r>
              <a:rPr lang="en-US" dirty="0"/>
              <a:t>Name of country</a:t>
            </a:r>
          </a:p>
        </p:txBody>
      </p:sp>
      <p:sp>
        <p:nvSpPr>
          <p:cNvPr id="54" name="Picture Placeholder 19"/>
          <p:cNvSpPr>
            <a:spLocks noGrp="1"/>
          </p:cNvSpPr>
          <p:nvPr>
            <p:ph type="pic" idx="54"/>
          </p:nvPr>
        </p:nvSpPr>
        <p:spPr>
          <a:xfrm>
            <a:off x="8742046" y="1774070"/>
            <a:ext cx="2878372" cy="1205634"/>
          </a:xfrm>
        </p:spPr>
      </p:sp>
      <p:sp>
        <p:nvSpPr>
          <p:cNvPr id="55" name="Text Placeholder 2"/>
          <p:cNvSpPr>
            <a:spLocks noGrp="1"/>
          </p:cNvSpPr>
          <p:nvPr>
            <p:ph type="body" sz="half" idx="55"/>
          </p:nvPr>
        </p:nvSpPr>
        <p:spPr>
          <a:xfrm>
            <a:off x="8762330" y="3711151"/>
            <a:ext cx="2861333" cy="266413"/>
          </a:xfrm>
        </p:spPr>
        <p:txBody>
          <a:bodyPr>
            <a:noAutofit/>
          </a:bodyPr>
          <a:lstStyle>
            <a:lvl1pPr marL="0" indent="0">
              <a:buNone/>
              <a:defRPr sz="1800"/>
            </a:lvl1pPr>
          </a:lstStyle>
          <a:p>
            <a:r>
              <a:rPr lang="en-US" dirty="0"/>
              <a:t>25/July/2016</a:t>
            </a:r>
          </a:p>
        </p:txBody>
      </p:sp>
      <p:sp>
        <p:nvSpPr>
          <p:cNvPr id="56" name="Text Placeholder 12"/>
          <p:cNvSpPr>
            <a:spLocks noGrp="1"/>
          </p:cNvSpPr>
          <p:nvPr>
            <p:ph type="body" sz="half" idx="56"/>
          </p:nvPr>
        </p:nvSpPr>
        <p:spPr>
          <a:xfrm>
            <a:off x="5021084" y="3060246"/>
            <a:ext cx="2861333" cy="570134"/>
          </a:xfrm>
        </p:spPr>
        <p:txBody>
          <a:bodyPr>
            <a:noAutofit/>
          </a:bodyPr>
          <a:lstStyle>
            <a:lvl1pPr marL="0" indent="0">
              <a:buNone/>
              <a:defRPr sz="1800" b="1">
                <a:solidFill>
                  <a:srgbClr val="006383"/>
                </a:solidFill>
              </a:defRPr>
            </a:lvl1pPr>
          </a:lstStyle>
          <a:p>
            <a:r>
              <a:rPr lang="en-US" dirty="0"/>
              <a:t>Name of country</a:t>
            </a:r>
          </a:p>
        </p:txBody>
      </p:sp>
      <p:sp>
        <p:nvSpPr>
          <p:cNvPr id="57" name="Picture Placeholder 19"/>
          <p:cNvSpPr>
            <a:spLocks noGrp="1"/>
          </p:cNvSpPr>
          <p:nvPr>
            <p:ph type="pic" idx="57"/>
          </p:nvPr>
        </p:nvSpPr>
        <p:spPr>
          <a:xfrm>
            <a:off x="5000801" y="1774070"/>
            <a:ext cx="2878372" cy="1205634"/>
          </a:xfrm>
        </p:spPr>
      </p:sp>
      <p:sp>
        <p:nvSpPr>
          <p:cNvPr id="58" name="Text Placeholder 2"/>
          <p:cNvSpPr>
            <a:spLocks noGrp="1"/>
          </p:cNvSpPr>
          <p:nvPr>
            <p:ph type="body" sz="half" idx="58"/>
          </p:nvPr>
        </p:nvSpPr>
        <p:spPr>
          <a:xfrm>
            <a:off x="5021084" y="3711151"/>
            <a:ext cx="2861333" cy="266413"/>
          </a:xfrm>
        </p:spPr>
        <p:txBody>
          <a:bodyPr>
            <a:noAutofit/>
          </a:bodyPr>
          <a:lstStyle>
            <a:lvl1pPr marL="0" indent="0">
              <a:buNone/>
              <a:defRPr sz="1800"/>
            </a:lvl1pPr>
          </a:lstStyle>
          <a:p>
            <a:r>
              <a:rPr lang="en-US" dirty="0"/>
              <a:t>25/July/2016</a:t>
            </a:r>
          </a:p>
        </p:txBody>
      </p:sp>
    </p:spTree>
    <p:extLst>
      <p:ext uri="{BB962C8B-B14F-4D97-AF65-F5344CB8AC3E}">
        <p14:creationId xmlns:p14="http://schemas.microsoft.com/office/powerpoint/2010/main" val="32555862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 New Employees 4">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497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with logo">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240000" cy="6885000"/>
          </a:xfrm>
          <a:prstGeom prst="rect">
            <a:avLst/>
          </a:prstGeom>
        </p:spPr>
      </p:pic>
      <p:sp>
        <p:nvSpPr>
          <p:cNvPr id="4" name="Date Placeholder 3"/>
          <p:cNvSpPr>
            <a:spLocks noGrp="1"/>
          </p:cNvSpPr>
          <p:nvPr>
            <p:ph type="dt" sz="half" idx="10"/>
          </p:nvPr>
        </p:nvSpPr>
        <p:spPr/>
        <p:txBody>
          <a:bodyPr/>
          <a:lstStyle>
            <a:lvl1pPr>
              <a:defRPr>
                <a:solidFill>
                  <a:schemeClr val="tx1"/>
                </a:solidFill>
              </a:defRPr>
            </a:lvl1pPr>
          </a:lstStyle>
          <a:p>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13C76FC-7DA1-BE49-9DA8-1401EE593554}" type="slidenum">
              <a:rPr lang="en-US" smtClean="0"/>
              <a:pPr/>
              <a:t>‹#›</a:t>
            </a:fld>
            <a:endParaRPr lang="en-US"/>
          </a:p>
        </p:txBody>
      </p:sp>
      <p:sp>
        <p:nvSpPr>
          <p:cNvPr id="12" name="Title 1"/>
          <p:cNvSpPr>
            <a:spLocks noGrp="1"/>
          </p:cNvSpPr>
          <p:nvPr>
            <p:ph type="ctrTitle"/>
          </p:nvPr>
        </p:nvSpPr>
        <p:spPr>
          <a:xfrm>
            <a:off x="3712552" y="2979589"/>
            <a:ext cx="7565048" cy="456977"/>
          </a:xfrm>
        </p:spPr>
        <p:txBody>
          <a:bodyPr>
            <a:noAutofit/>
          </a:bodyPr>
          <a:lstStyle>
            <a:lvl1pPr algn="l">
              <a:defRPr sz="3200">
                <a:solidFill>
                  <a:srgbClr val="006383"/>
                </a:solidFill>
              </a:defRPr>
            </a:lvl1pPr>
          </a:lstStyle>
          <a:p>
            <a:r>
              <a:rPr lang="en-US" dirty="0"/>
              <a:t>Click to edit Master title style</a:t>
            </a:r>
          </a:p>
        </p:txBody>
      </p:sp>
    </p:spTree>
    <p:extLst>
      <p:ext uri="{BB962C8B-B14F-4D97-AF65-F5344CB8AC3E}">
        <p14:creationId xmlns:p14="http://schemas.microsoft.com/office/powerpoint/2010/main" val="1118238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ithout logo">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08" y="0"/>
            <a:ext cx="12234584" cy="6885000"/>
          </a:xfrm>
          <a:prstGeom prst="rect">
            <a:avLst/>
          </a:prstGeom>
        </p:spPr>
      </p:pic>
      <p:sp>
        <p:nvSpPr>
          <p:cNvPr id="4" name="Date Placeholder 3"/>
          <p:cNvSpPr>
            <a:spLocks noGrp="1"/>
          </p:cNvSpPr>
          <p:nvPr>
            <p:ph type="dt" sz="half" idx="10"/>
          </p:nvPr>
        </p:nvSpPr>
        <p:spPr/>
        <p:txBody>
          <a:bodyPr/>
          <a:lstStyle>
            <a:lvl1pPr>
              <a:defRPr>
                <a:solidFill>
                  <a:srgbClr val="444444"/>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444444"/>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444444"/>
                </a:solidFill>
              </a:defRPr>
            </a:lvl1pPr>
          </a:lstStyle>
          <a:p>
            <a:fld id="{F13C76FC-7DA1-BE49-9DA8-1401EE593554}" type="slidenum">
              <a:rPr lang="en-US" smtClean="0"/>
              <a:pPr/>
              <a:t>‹#›</a:t>
            </a:fld>
            <a:endParaRPr lang="en-US"/>
          </a:p>
        </p:txBody>
      </p:sp>
      <p:sp>
        <p:nvSpPr>
          <p:cNvPr id="12" name="Title 1"/>
          <p:cNvSpPr>
            <a:spLocks noGrp="1"/>
          </p:cNvSpPr>
          <p:nvPr>
            <p:ph type="ctrTitle"/>
          </p:nvPr>
        </p:nvSpPr>
        <p:spPr>
          <a:xfrm>
            <a:off x="3712552" y="2979589"/>
            <a:ext cx="7565048" cy="456977"/>
          </a:xfrm>
        </p:spPr>
        <p:txBody>
          <a:bodyPr>
            <a:noAutofit/>
          </a:bodyPr>
          <a:lstStyle>
            <a:lvl1pPr algn="l">
              <a:defRPr sz="3200">
                <a:solidFill>
                  <a:srgbClr val="006383"/>
                </a:solidFill>
              </a:defRPr>
            </a:lvl1pPr>
          </a:lstStyle>
          <a:p>
            <a:r>
              <a:rPr lang="en-US" dirty="0"/>
              <a:t>Click to edit Master title style</a:t>
            </a:r>
          </a:p>
        </p:txBody>
      </p:sp>
    </p:spTree>
    <p:extLst>
      <p:ext uri="{BB962C8B-B14F-4D97-AF65-F5344CB8AC3E}">
        <p14:creationId xmlns:p14="http://schemas.microsoft.com/office/powerpoint/2010/main" val="3082697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graph with caption ">
    <p:spTree>
      <p:nvGrpSpPr>
        <p:cNvPr id="1" name=""/>
        <p:cNvGrpSpPr/>
        <p:nvPr/>
      </p:nvGrpSpPr>
      <p:grpSpPr>
        <a:xfrm>
          <a:off x="0" y="0"/>
          <a:ext cx="0" cy="0"/>
          <a:chOff x="0" y="0"/>
          <a:chExt cx="0" cy="0"/>
        </a:xfrm>
      </p:grpSpPr>
      <p:pic>
        <p:nvPicPr>
          <p:cNvPr id="9" name="Picture 8" descr="Cabri style sheet-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82092" y="5598423"/>
            <a:ext cx="6163045" cy="342411"/>
          </a:xfrm>
        </p:spPr>
        <p:txBody>
          <a:bodyPr anchor="b">
            <a:noAutofit/>
          </a:bodyPr>
          <a:lstStyle>
            <a:lvl1pPr algn="l">
              <a:defRPr sz="2200" b="0">
                <a:solidFill>
                  <a:schemeClr val="accent2"/>
                </a:solidFill>
              </a:defRPr>
            </a:lvl1pPr>
          </a:lstStyle>
          <a:p>
            <a:r>
              <a:rPr lang="en-US" dirty="0"/>
              <a:t>Click to edit Master title style</a:t>
            </a:r>
          </a:p>
        </p:txBody>
      </p:sp>
      <p:sp>
        <p:nvSpPr>
          <p:cNvPr id="3" name="Picture Placeholder 2"/>
          <p:cNvSpPr>
            <a:spLocks noGrp="1"/>
          </p:cNvSpPr>
          <p:nvPr>
            <p:ph type="pic" idx="1"/>
          </p:nvPr>
        </p:nvSpPr>
        <p:spPr>
          <a:xfrm>
            <a:off x="882092" y="489082"/>
            <a:ext cx="10578501" cy="5010926"/>
          </a:xfrm>
          <a:ln>
            <a:noFill/>
          </a:ln>
        </p:spPr>
        <p:txBody>
          <a:bodyPr/>
          <a:lstStyle>
            <a:lvl1pPr marL="0" indent="0">
              <a:buNone/>
              <a:defRPr sz="3200">
                <a:ln>
                  <a:noFill/>
                </a:ln>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82092" y="5940834"/>
            <a:ext cx="6163045" cy="281469"/>
          </a:xfrm>
        </p:spPr>
        <p:txBody>
          <a:bodyPr>
            <a:noAutofit/>
          </a:bodyPr>
          <a:lstStyle>
            <a:lvl1pPr marL="0" indent="0">
              <a:buNone/>
              <a:defRPr sz="18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lvl1pPr>
              <a:defRPr>
                <a:solidFill>
                  <a:srgbClr val="444444"/>
                </a:solidFill>
              </a:defRPr>
            </a:lvl1pPr>
          </a:lstStyle>
          <a:p>
            <a:endParaRPr lang="en-US" dirty="0"/>
          </a:p>
        </p:txBody>
      </p:sp>
      <p:sp>
        <p:nvSpPr>
          <p:cNvPr id="6" name="Footer Placeholder 5"/>
          <p:cNvSpPr>
            <a:spLocks noGrp="1"/>
          </p:cNvSpPr>
          <p:nvPr>
            <p:ph type="ftr" sz="quarter" idx="11"/>
          </p:nvPr>
        </p:nvSpPr>
        <p:spPr/>
        <p:txBody>
          <a:bodyPr/>
          <a:lstStyle>
            <a:lvl1pPr>
              <a:defRPr>
                <a:solidFill>
                  <a:srgbClr val="444444"/>
                </a:solidFill>
              </a:defRPr>
            </a:lvl1pPr>
          </a:lstStyle>
          <a:p>
            <a:endParaRPr lang="en-US"/>
          </a:p>
        </p:txBody>
      </p:sp>
      <p:sp>
        <p:nvSpPr>
          <p:cNvPr id="7" name="Slide Number Placeholder 6"/>
          <p:cNvSpPr>
            <a:spLocks noGrp="1"/>
          </p:cNvSpPr>
          <p:nvPr>
            <p:ph type="sldNum" sz="quarter" idx="12"/>
          </p:nvPr>
        </p:nvSpPr>
        <p:spPr/>
        <p:txBody>
          <a:bodyPr/>
          <a:lstStyle>
            <a:lvl1pPr>
              <a:defRPr>
                <a:solidFill>
                  <a:srgbClr val="444444"/>
                </a:solidFill>
              </a:defRPr>
            </a:lvl1pPr>
          </a:lstStyle>
          <a:p>
            <a:fld id="{F13C76FC-7DA1-BE49-9DA8-1401EE593554}" type="slidenum">
              <a:rPr lang="en-US" smtClean="0"/>
              <a:pPr/>
              <a:t>‹#›</a:t>
            </a:fld>
            <a:endParaRPr lang="en-US"/>
          </a:p>
        </p:txBody>
      </p:sp>
    </p:spTree>
    <p:extLst>
      <p:ext uri="{BB962C8B-B14F-4D97-AF65-F5344CB8AC3E}">
        <p14:creationId xmlns:p14="http://schemas.microsoft.com/office/powerpoint/2010/main" val="4098870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and Pictur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Picture Placeholder 2"/>
          <p:cNvSpPr>
            <a:spLocks noGrp="1"/>
          </p:cNvSpPr>
          <p:nvPr>
            <p:ph type="pic" idx="1"/>
          </p:nvPr>
        </p:nvSpPr>
        <p:spPr>
          <a:xfrm>
            <a:off x="997889" y="1690102"/>
            <a:ext cx="10629020" cy="4728464"/>
          </a:xfrm>
          <a:ln>
            <a:noFill/>
          </a:ln>
        </p:spPr>
        <p:txBody>
          <a:bodyPr>
            <a:normAutofit/>
          </a:bodyPr>
          <a:lstStyle>
            <a:lvl1pPr marL="0" indent="0">
              <a:buNone/>
              <a:defRPr sz="1800">
                <a:ln>
                  <a:noFill/>
                </a:ln>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10" name="Title 70"/>
          <p:cNvSpPr>
            <a:spLocks noGrp="1"/>
          </p:cNvSpPr>
          <p:nvPr>
            <p:ph type="title"/>
          </p:nvPr>
        </p:nvSpPr>
        <p:spPr>
          <a:xfrm>
            <a:off x="997889" y="376700"/>
            <a:ext cx="10629020" cy="1143000"/>
          </a:xfrm>
        </p:spPr>
        <p:txBody>
          <a:bodyPr>
            <a:normAutofit/>
          </a:bodyPr>
          <a:lstStyle>
            <a:lvl1pPr algn="l">
              <a:defRPr sz="3200">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574726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ragraph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ontent Placeholder 9"/>
          <p:cNvSpPr>
            <a:spLocks noGrp="1"/>
          </p:cNvSpPr>
          <p:nvPr>
            <p:ph sz="quarter" idx="13"/>
          </p:nvPr>
        </p:nvSpPr>
        <p:spPr>
          <a:xfrm>
            <a:off x="997889" y="1782764"/>
            <a:ext cx="10584512" cy="3952122"/>
          </a:xfrm>
        </p:spPr>
        <p:txBody>
          <a:bodyPr>
            <a:normAutofit/>
          </a:bodyPr>
          <a:lstStyle>
            <a:lvl1pPr marL="0" indent="0">
              <a:buFont typeface="Arial"/>
              <a:buNone/>
              <a:defRPr sz="1800">
                <a:solidFill>
                  <a:srgbClr val="444444"/>
                </a:solidFill>
              </a:defRPr>
            </a:lvl1pPr>
            <a:lvl2pPr marL="457200" indent="0">
              <a:buFont typeface="Arial"/>
              <a:buNone/>
              <a:defRPr sz="1800"/>
            </a:lvl2pPr>
            <a:lvl3pPr marL="914400" indent="0">
              <a:buFont typeface="Arial"/>
              <a:buNone/>
              <a:defRPr sz="1800"/>
            </a:lvl3pPr>
            <a:lvl4pPr marL="1371600" indent="0">
              <a:buFont typeface="Arial"/>
              <a:buNone/>
              <a:defRPr sz="1800"/>
            </a:lvl4pPr>
            <a:lvl5pPr marL="1828800" indent="0">
              <a:buFont typeface="Arial"/>
              <a:buNone/>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70"/>
          <p:cNvSpPr>
            <a:spLocks noGrp="1"/>
          </p:cNvSpPr>
          <p:nvPr>
            <p:ph type="title"/>
          </p:nvPr>
        </p:nvSpPr>
        <p:spPr>
          <a:xfrm>
            <a:off x="997889" y="376700"/>
            <a:ext cx="10629020" cy="1143000"/>
          </a:xfrm>
        </p:spPr>
        <p:txBody>
          <a:bodyPr>
            <a:normAutofit/>
          </a:bodyPr>
          <a:lstStyle>
            <a:lvl1pPr algn="l">
              <a:defRPr sz="3200">
                <a:solidFill>
                  <a:srgbClr val="006383"/>
                </a:solidFill>
              </a:defRPr>
            </a:lvl1pPr>
          </a:lstStyle>
          <a:p>
            <a:r>
              <a:rPr lang="en-US" dirty="0"/>
              <a:t>Click to edit Master title style</a:t>
            </a:r>
          </a:p>
        </p:txBody>
      </p:sp>
    </p:spTree>
    <p:extLst>
      <p:ext uri="{BB962C8B-B14F-4D97-AF65-F5344CB8AC3E}">
        <p14:creationId xmlns:p14="http://schemas.microsoft.com/office/powerpoint/2010/main" val="3418761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ragraph/Sub heading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ontent Placeholder 9"/>
          <p:cNvSpPr>
            <a:spLocks noGrp="1"/>
          </p:cNvSpPr>
          <p:nvPr>
            <p:ph sz="quarter" idx="13"/>
          </p:nvPr>
        </p:nvSpPr>
        <p:spPr>
          <a:xfrm>
            <a:off x="997889" y="1787510"/>
            <a:ext cx="10584512" cy="3821936"/>
          </a:xfrm>
        </p:spPr>
        <p:txBody>
          <a:bodyPr>
            <a:normAutofit/>
          </a:bodyPr>
          <a:lstStyle>
            <a:lvl1pPr marL="0" indent="0">
              <a:buFont typeface="Arial"/>
              <a:buNone/>
              <a:defRPr sz="1800">
                <a:solidFill>
                  <a:srgbClr val="444444"/>
                </a:solidFill>
              </a:defRPr>
            </a:lvl1pPr>
            <a:lvl2pPr marL="457200" indent="0">
              <a:buFont typeface="Arial"/>
              <a:buNone/>
              <a:defRPr sz="1800"/>
            </a:lvl2pPr>
            <a:lvl3pPr marL="914400" indent="0">
              <a:buFont typeface="Arial"/>
              <a:buNone/>
              <a:defRPr sz="1800"/>
            </a:lvl3pPr>
            <a:lvl4pPr marL="1371600" indent="0">
              <a:buFont typeface="Arial"/>
              <a:buNone/>
              <a:defRPr sz="1800"/>
            </a:lvl4pPr>
            <a:lvl5pPr marL="1828800" indent="0">
              <a:buFont typeface="Arial"/>
              <a:buNone/>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70"/>
          <p:cNvSpPr>
            <a:spLocks noGrp="1"/>
          </p:cNvSpPr>
          <p:nvPr>
            <p:ph type="title"/>
          </p:nvPr>
        </p:nvSpPr>
        <p:spPr>
          <a:xfrm>
            <a:off x="997889" y="376700"/>
            <a:ext cx="10629020" cy="1143000"/>
          </a:xfrm>
        </p:spPr>
        <p:txBody>
          <a:bodyPr>
            <a:normAutofit/>
          </a:bodyPr>
          <a:lstStyle>
            <a:lvl1pPr algn="l">
              <a:defRPr sz="3200">
                <a:solidFill>
                  <a:srgbClr val="006383"/>
                </a:solidFill>
              </a:defRPr>
            </a:lvl1pPr>
          </a:lstStyle>
          <a:p>
            <a:r>
              <a:rPr lang="en-US" dirty="0"/>
              <a:t>Click to edit Master title style</a:t>
            </a:r>
          </a:p>
        </p:txBody>
      </p:sp>
      <p:sp>
        <p:nvSpPr>
          <p:cNvPr id="10" name="Subtitle 2"/>
          <p:cNvSpPr>
            <a:spLocks noGrp="1"/>
          </p:cNvSpPr>
          <p:nvPr>
            <p:ph type="subTitle" idx="1"/>
          </p:nvPr>
        </p:nvSpPr>
        <p:spPr>
          <a:xfrm>
            <a:off x="997889" y="1235038"/>
            <a:ext cx="6650648" cy="544632"/>
          </a:xfrm>
        </p:spPr>
        <p:txBody>
          <a:bodyPr>
            <a:normAutofit/>
          </a:bodyPr>
          <a:lstStyle>
            <a:lvl1pPr marL="0" indent="0" algn="l">
              <a:buNone/>
              <a:defRPr sz="22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509310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 and bullet lis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ontent Placeholder 9"/>
          <p:cNvSpPr>
            <a:spLocks noGrp="1"/>
          </p:cNvSpPr>
          <p:nvPr>
            <p:ph sz="quarter" idx="13"/>
          </p:nvPr>
        </p:nvSpPr>
        <p:spPr>
          <a:xfrm>
            <a:off x="6013237" y="1782764"/>
            <a:ext cx="5569164" cy="3952122"/>
          </a:xfrm>
        </p:spPr>
        <p:txBody>
          <a:bodyPr>
            <a:normAutofit/>
          </a:bodyPr>
          <a:lstStyle>
            <a:lvl1pPr marL="285750" indent="-285750">
              <a:buFont typeface="Arial"/>
              <a:buChar char="•"/>
              <a:defRPr sz="1600">
                <a:solidFill>
                  <a:srgbClr val="444444"/>
                </a:solidFill>
              </a:defRPr>
            </a:lvl1pPr>
            <a:lvl2pPr marL="742950" indent="-285750">
              <a:buFont typeface="Arial"/>
              <a:buChar char="•"/>
              <a:defRPr sz="1600"/>
            </a:lvl2pPr>
            <a:lvl3pPr marL="1200150" indent="-285750">
              <a:buFont typeface="Arial"/>
              <a:buChar char="•"/>
              <a:defRPr sz="1600"/>
            </a:lvl3pPr>
            <a:lvl4pPr marL="1657350" indent="-285750">
              <a:buFont typeface="Arial"/>
              <a:buChar char="•"/>
              <a:defRPr sz="1600"/>
            </a:lvl4pPr>
            <a:lvl5pPr marL="2114550" indent="-285750">
              <a:buFont typeface="Arial"/>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70"/>
          <p:cNvSpPr>
            <a:spLocks noGrp="1"/>
          </p:cNvSpPr>
          <p:nvPr>
            <p:ph type="title"/>
          </p:nvPr>
        </p:nvSpPr>
        <p:spPr>
          <a:xfrm>
            <a:off x="997889" y="376700"/>
            <a:ext cx="10629020" cy="1143000"/>
          </a:xfrm>
        </p:spPr>
        <p:txBody>
          <a:bodyPr>
            <a:normAutofit/>
          </a:bodyPr>
          <a:lstStyle>
            <a:lvl1pPr algn="l">
              <a:defRPr sz="3200">
                <a:solidFill>
                  <a:srgbClr val="006383"/>
                </a:solidFill>
              </a:defRPr>
            </a:lvl1pPr>
          </a:lstStyle>
          <a:p>
            <a:r>
              <a:rPr lang="en-US" dirty="0"/>
              <a:t>Click to edit Master title style</a:t>
            </a:r>
          </a:p>
        </p:txBody>
      </p:sp>
      <p:sp>
        <p:nvSpPr>
          <p:cNvPr id="5" name="Picture Placeholder 4"/>
          <p:cNvSpPr>
            <a:spLocks noGrp="1"/>
          </p:cNvSpPr>
          <p:nvPr>
            <p:ph type="pic" sz="quarter" idx="14"/>
          </p:nvPr>
        </p:nvSpPr>
        <p:spPr>
          <a:xfrm>
            <a:off x="996951" y="1782764"/>
            <a:ext cx="4516967" cy="3952874"/>
          </a:xfrm>
        </p:spPr>
        <p:txBody>
          <a:bodyPr/>
          <a:lstStyle/>
          <a:p>
            <a:endParaRPr lang="en-US"/>
          </a:p>
        </p:txBody>
      </p:sp>
    </p:spTree>
    <p:extLst>
      <p:ext uri="{BB962C8B-B14F-4D97-AF65-F5344CB8AC3E}">
        <p14:creationId xmlns:p14="http://schemas.microsoft.com/office/powerpoint/2010/main" val="2061161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 List">
    <p:spTree>
      <p:nvGrpSpPr>
        <p:cNvPr id="1" name=""/>
        <p:cNvGrpSpPr/>
        <p:nvPr/>
      </p:nvGrpSpPr>
      <p:grpSpPr>
        <a:xfrm>
          <a:off x="0" y="0"/>
          <a:ext cx="0" cy="0"/>
          <a:chOff x="0" y="0"/>
          <a:chExt cx="0" cy="0"/>
        </a:xfrm>
      </p:grpSpPr>
      <p:pic>
        <p:nvPicPr>
          <p:cNvPr id="6" name="Picture 5" descr="Cabri Style Sheet-0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3C76FC-7DA1-BE49-9DA8-1401EE593554}" type="slidenum">
              <a:rPr lang="en-US" smtClean="0"/>
              <a:pPr/>
              <a:t>‹#›</a:t>
            </a:fld>
            <a:endParaRPr lang="en-US"/>
          </a:p>
        </p:txBody>
      </p:sp>
      <p:sp>
        <p:nvSpPr>
          <p:cNvPr id="14" name="Content Placeholder 9"/>
          <p:cNvSpPr>
            <a:spLocks noGrp="1"/>
          </p:cNvSpPr>
          <p:nvPr>
            <p:ph sz="quarter" idx="13"/>
          </p:nvPr>
        </p:nvSpPr>
        <p:spPr>
          <a:xfrm>
            <a:off x="997889" y="1782764"/>
            <a:ext cx="10584512" cy="3952122"/>
          </a:xfrm>
        </p:spPr>
        <p:txBody>
          <a:bodyPr>
            <a:normAutofit/>
          </a:bodyPr>
          <a:lstStyle>
            <a:lvl1pPr>
              <a:buFont typeface="Arial"/>
              <a:buChar char="•"/>
              <a:defRPr sz="1800"/>
            </a:lvl1pPr>
            <a:lvl2pPr>
              <a:buFont typeface="Arial"/>
              <a:buChar char="•"/>
              <a:defRPr sz="1800"/>
            </a:lvl2pPr>
            <a:lvl3pPr>
              <a:buFont typeface="Arial"/>
              <a:buChar char="•"/>
              <a:defRPr sz="1800"/>
            </a:lvl3pPr>
            <a:lvl4pPr>
              <a:buFont typeface="Arial"/>
              <a:buChar char="•"/>
              <a:defRPr sz="1800"/>
            </a:lvl4pPr>
            <a:lvl5pPr>
              <a:buFont typeface="Arial"/>
              <a:buChar cha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70"/>
          <p:cNvSpPr>
            <a:spLocks noGrp="1"/>
          </p:cNvSpPr>
          <p:nvPr>
            <p:ph type="title"/>
          </p:nvPr>
        </p:nvSpPr>
        <p:spPr>
          <a:xfrm>
            <a:off x="997889" y="376700"/>
            <a:ext cx="10629020" cy="1143000"/>
          </a:xfrm>
        </p:spPr>
        <p:txBody>
          <a:bodyPr>
            <a:normAutofit/>
          </a:bodyPr>
          <a:lstStyle>
            <a:lvl1pPr algn="l">
              <a:defRPr sz="3200">
                <a:solidFill>
                  <a:srgbClr val="006383"/>
                </a:solidFill>
              </a:defRPr>
            </a:lvl1pPr>
          </a:lstStyle>
          <a:p>
            <a:r>
              <a:rPr lang="en-US" dirty="0"/>
              <a:t>Click to edit Master title style</a:t>
            </a:r>
          </a:p>
        </p:txBody>
      </p:sp>
    </p:spTree>
    <p:extLst>
      <p:ext uri="{BB962C8B-B14F-4D97-AF65-F5344CB8AC3E}">
        <p14:creationId xmlns:p14="http://schemas.microsoft.com/office/powerpoint/2010/main" val="3987874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3C76FC-7DA1-BE49-9DA8-1401EE593554}" type="slidenum">
              <a:rPr lang="en-US" smtClean="0"/>
              <a:pPr/>
              <a:t>‹#›</a:t>
            </a:fld>
            <a:endParaRPr lang="en-US"/>
          </a:p>
        </p:txBody>
      </p:sp>
    </p:spTree>
    <p:extLst>
      <p:ext uri="{BB962C8B-B14F-4D97-AF65-F5344CB8AC3E}">
        <p14:creationId xmlns:p14="http://schemas.microsoft.com/office/powerpoint/2010/main" val="317601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defTabSz="457200" rtl="0" eaLnBrk="1" latinLnBrk="0" hangingPunct="1">
        <a:spcBef>
          <a:spcPct val="0"/>
        </a:spcBef>
        <a:buNone/>
        <a:defRPr sz="3200" kern="1200">
          <a:solidFill>
            <a:srgbClr val="006383"/>
          </a:solidFill>
          <a:latin typeface="+mj-lt"/>
          <a:ea typeface="+mj-ea"/>
          <a:cs typeface="+mj-cs"/>
        </a:defRPr>
      </a:lvl1pPr>
    </p:titleStyle>
    <p:bodyStyle>
      <a:lvl1pPr marL="285750" indent="-285750" algn="l" defTabSz="457200" rtl="0" eaLnBrk="1" latinLnBrk="0" hangingPunct="1">
        <a:spcBef>
          <a:spcPct val="20000"/>
        </a:spcBef>
        <a:buFont typeface="Arial"/>
        <a:buChar char="•"/>
        <a:defRPr sz="1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1800" kern="1200">
          <a:solidFill>
            <a:schemeClr val="tx1"/>
          </a:solidFill>
          <a:latin typeface="+mn-lt"/>
          <a:ea typeface="+mn-ea"/>
          <a:cs typeface="+mn-cs"/>
        </a:defRPr>
      </a:lvl2pPr>
      <a:lvl3pPr marL="1200150" indent="-28575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57350" indent="-28575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114550" indent="-28575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172AF-49EE-4B0C-8423-EB3F74720D67}"/>
              </a:ext>
            </a:extLst>
          </p:cNvPr>
          <p:cNvSpPr>
            <a:spLocks noGrp="1"/>
          </p:cNvSpPr>
          <p:nvPr>
            <p:ph type="ctrTitle"/>
          </p:nvPr>
        </p:nvSpPr>
        <p:spPr>
          <a:xfrm>
            <a:off x="3712551" y="2750824"/>
            <a:ext cx="8095135" cy="620529"/>
          </a:xfrm>
        </p:spPr>
        <p:txBody>
          <a:bodyPr/>
          <a:lstStyle/>
          <a:p>
            <a:r>
              <a:rPr lang="en-US" b="1" dirty="0" err="1"/>
              <a:t>SOE</a:t>
            </a:r>
            <a:r>
              <a:rPr lang="en-US" b="1" dirty="0"/>
              <a:t> reporting: why it matters and where we are in </a:t>
            </a:r>
            <a:r>
              <a:rPr lang="en-US" b="1" dirty="0" err="1"/>
              <a:t>SSA</a:t>
            </a:r>
            <a:endParaRPr lang="en-ZA" dirty="0"/>
          </a:p>
        </p:txBody>
      </p:sp>
      <p:sp>
        <p:nvSpPr>
          <p:cNvPr id="3" name="Subtitle 2">
            <a:extLst>
              <a:ext uri="{FF2B5EF4-FFF2-40B4-BE49-F238E27FC236}">
                <a16:creationId xmlns:a16="http://schemas.microsoft.com/office/drawing/2014/main" id="{1AB778CC-D344-44BC-919C-782B3016D782}"/>
              </a:ext>
            </a:extLst>
          </p:cNvPr>
          <p:cNvSpPr>
            <a:spLocks noGrp="1"/>
          </p:cNvSpPr>
          <p:nvPr>
            <p:ph type="subTitle" idx="1"/>
          </p:nvPr>
        </p:nvSpPr>
        <p:spPr>
          <a:xfrm>
            <a:off x="3712552" y="3831631"/>
            <a:ext cx="6687754" cy="1328765"/>
          </a:xfrm>
        </p:spPr>
        <p:txBody>
          <a:bodyPr>
            <a:normAutofit/>
          </a:bodyPr>
          <a:lstStyle/>
          <a:p>
            <a:r>
              <a:rPr lang="en-US" b="1" dirty="0"/>
              <a:t>Framing of </a:t>
            </a:r>
            <a:r>
              <a:rPr lang="en-US" b="1" dirty="0" err="1"/>
              <a:t>SOEs</a:t>
            </a:r>
            <a:r>
              <a:rPr lang="en-US" b="1" dirty="0"/>
              <a:t> reporting in the context of Fiscal Transparency and progress in </a:t>
            </a:r>
            <a:r>
              <a:rPr lang="en-US" b="1" dirty="0" err="1"/>
              <a:t>FOA</a:t>
            </a:r>
            <a:r>
              <a:rPr lang="en-US" b="1" dirty="0"/>
              <a:t> countries</a:t>
            </a:r>
          </a:p>
          <a:p>
            <a:r>
              <a:rPr lang="en-US" b="1" dirty="0"/>
              <a:t>20 October 2020</a:t>
            </a:r>
            <a:endParaRPr lang="en-ZA" dirty="0"/>
          </a:p>
          <a:p>
            <a:endParaRPr lang="en-ZA" dirty="0"/>
          </a:p>
        </p:txBody>
      </p:sp>
      <p:sp>
        <p:nvSpPr>
          <p:cNvPr id="4" name="Slide Number Placeholder 3">
            <a:extLst>
              <a:ext uri="{FF2B5EF4-FFF2-40B4-BE49-F238E27FC236}">
                <a16:creationId xmlns:a16="http://schemas.microsoft.com/office/drawing/2014/main" id="{EB95FE56-79A7-4EE9-A609-66433839AEC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3C76FC-7DA1-BE49-9DA8-1401EE593554}" type="slidenum">
              <a:rPr kumimoji="0" lang="en-US" sz="120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1764983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0A27230-46A0-4EC4-8C96-42B3C058FE4D}"/>
              </a:ext>
            </a:extLst>
          </p:cNvPr>
          <p:cNvSpPr>
            <a:spLocks noGrp="1"/>
          </p:cNvSpPr>
          <p:nvPr>
            <p:ph type="sldNum" sz="quarter" idx="12"/>
          </p:nvPr>
        </p:nvSpPr>
        <p:spPr/>
        <p:txBody>
          <a:bodyPr/>
          <a:lstStyle/>
          <a:p>
            <a:pPr lvl="0"/>
            <a:fld id="{F13C76FC-7DA1-BE49-9DA8-1401EE593554}" type="slidenum">
              <a:rPr lang="en-US" noProof="0" smtClean="0"/>
              <a:pPr lvl="0"/>
              <a:t>2</a:t>
            </a:fld>
            <a:endParaRPr lang="en-US" noProof="0"/>
          </a:p>
        </p:txBody>
      </p:sp>
      <p:grpSp>
        <p:nvGrpSpPr>
          <p:cNvPr id="9" name="Group 8">
            <a:extLst>
              <a:ext uri="{FF2B5EF4-FFF2-40B4-BE49-F238E27FC236}">
                <a16:creationId xmlns:a16="http://schemas.microsoft.com/office/drawing/2014/main" id="{FC8DB5FC-C807-4069-9860-BF5957DA08F4}"/>
              </a:ext>
            </a:extLst>
          </p:cNvPr>
          <p:cNvGrpSpPr/>
          <p:nvPr/>
        </p:nvGrpSpPr>
        <p:grpSpPr>
          <a:xfrm>
            <a:off x="997889" y="1294145"/>
            <a:ext cx="10435043" cy="4932516"/>
            <a:chOff x="992119" y="2345087"/>
            <a:chExt cx="10603115" cy="4127221"/>
          </a:xfrm>
        </p:grpSpPr>
        <p:sp>
          <p:nvSpPr>
            <p:cNvPr id="10" name="Freeform: Shape 9">
              <a:extLst>
                <a:ext uri="{FF2B5EF4-FFF2-40B4-BE49-F238E27FC236}">
                  <a16:creationId xmlns:a16="http://schemas.microsoft.com/office/drawing/2014/main" id="{95D2CCCA-4F92-437E-B9EE-34CBC64CB80B}"/>
                </a:ext>
              </a:extLst>
            </p:cNvPr>
            <p:cNvSpPr/>
            <p:nvPr/>
          </p:nvSpPr>
          <p:spPr>
            <a:xfrm>
              <a:off x="992119" y="5253615"/>
              <a:ext cx="10583862" cy="394002"/>
            </a:xfrm>
            <a:custGeom>
              <a:avLst/>
              <a:gdLst>
                <a:gd name="connsiteX0" fmla="*/ 0 w 10583862"/>
                <a:gd name="connsiteY0" fmla="*/ 119178 h 715052"/>
                <a:gd name="connsiteX1" fmla="*/ 119178 w 10583862"/>
                <a:gd name="connsiteY1" fmla="*/ 0 h 715052"/>
                <a:gd name="connsiteX2" fmla="*/ 10464684 w 10583862"/>
                <a:gd name="connsiteY2" fmla="*/ 0 h 715052"/>
                <a:gd name="connsiteX3" fmla="*/ 10583862 w 10583862"/>
                <a:gd name="connsiteY3" fmla="*/ 119178 h 715052"/>
                <a:gd name="connsiteX4" fmla="*/ 10583862 w 10583862"/>
                <a:gd name="connsiteY4" fmla="*/ 595874 h 715052"/>
                <a:gd name="connsiteX5" fmla="*/ 10464684 w 10583862"/>
                <a:gd name="connsiteY5" fmla="*/ 715052 h 715052"/>
                <a:gd name="connsiteX6" fmla="*/ 119178 w 10583862"/>
                <a:gd name="connsiteY6" fmla="*/ 715052 h 715052"/>
                <a:gd name="connsiteX7" fmla="*/ 0 w 10583862"/>
                <a:gd name="connsiteY7" fmla="*/ 595874 h 715052"/>
                <a:gd name="connsiteX8" fmla="*/ 0 w 10583862"/>
                <a:gd name="connsiteY8" fmla="*/ 119178 h 715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83862" h="715052">
                  <a:moveTo>
                    <a:pt x="0" y="119178"/>
                  </a:moveTo>
                  <a:cubicBezTo>
                    <a:pt x="0" y="53358"/>
                    <a:pt x="53358" y="0"/>
                    <a:pt x="119178" y="0"/>
                  </a:cubicBezTo>
                  <a:lnTo>
                    <a:pt x="10464684" y="0"/>
                  </a:lnTo>
                  <a:cubicBezTo>
                    <a:pt x="10530504" y="0"/>
                    <a:pt x="10583862" y="53358"/>
                    <a:pt x="10583862" y="119178"/>
                  </a:cubicBezTo>
                  <a:lnTo>
                    <a:pt x="10583862" y="595874"/>
                  </a:lnTo>
                  <a:cubicBezTo>
                    <a:pt x="10583862" y="661694"/>
                    <a:pt x="10530504" y="715052"/>
                    <a:pt x="10464684" y="715052"/>
                  </a:cubicBezTo>
                  <a:lnTo>
                    <a:pt x="119178" y="715052"/>
                  </a:lnTo>
                  <a:cubicBezTo>
                    <a:pt x="53358" y="715052"/>
                    <a:pt x="0" y="661694"/>
                    <a:pt x="0" y="595874"/>
                  </a:cubicBezTo>
                  <a:lnTo>
                    <a:pt x="0" y="119178"/>
                  </a:lnTo>
                  <a:close/>
                </a:path>
              </a:pathLst>
            </a:custGeom>
            <a:solidFill>
              <a:schemeClr val="accent4">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3486" tIns="103486" rIns="103486" bIns="103486" numCol="1" spcCol="1270" anchor="ctr" anchorCtr="0">
              <a:noAutofit/>
            </a:bodyPr>
            <a:lstStyle/>
            <a:p>
              <a:pPr marL="0" lvl="0" indent="0" algn="l" defTabSz="800100">
                <a:lnSpc>
                  <a:spcPct val="90000"/>
                </a:lnSpc>
                <a:spcBef>
                  <a:spcPct val="0"/>
                </a:spcBef>
                <a:spcAft>
                  <a:spcPct val="35000"/>
                </a:spcAft>
                <a:buNone/>
              </a:pPr>
              <a:r>
                <a:rPr lang="en-US" sz="1600" kern="1200" dirty="0"/>
                <a:t>Transparency, communication and coordination ensures government policies contribute to </a:t>
              </a:r>
              <a:r>
                <a:rPr lang="en-ZA" sz="1600" kern="1200" dirty="0" err="1"/>
                <a:t>SOEs</a:t>
              </a:r>
              <a:r>
                <a:rPr lang="en-ZA" sz="1600" kern="1200" dirty="0"/>
                <a:t>’ commercial viability.</a:t>
              </a:r>
            </a:p>
          </p:txBody>
        </p:sp>
        <p:sp>
          <p:nvSpPr>
            <p:cNvPr id="11" name="Freeform: Shape 10">
              <a:extLst>
                <a:ext uri="{FF2B5EF4-FFF2-40B4-BE49-F238E27FC236}">
                  <a16:creationId xmlns:a16="http://schemas.microsoft.com/office/drawing/2014/main" id="{F426A6B8-E4FF-47F1-BE26-EDC83C33E730}"/>
                </a:ext>
              </a:extLst>
            </p:cNvPr>
            <p:cNvSpPr/>
            <p:nvPr/>
          </p:nvSpPr>
          <p:spPr>
            <a:xfrm>
              <a:off x="1011372" y="2345087"/>
              <a:ext cx="10583862" cy="490250"/>
            </a:xfrm>
            <a:custGeom>
              <a:avLst/>
              <a:gdLst>
                <a:gd name="connsiteX0" fmla="*/ 0 w 10583862"/>
                <a:gd name="connsiteY0" fmla="*/ 119178 h 715052"/>
                <a:gd name="connsiteX1" fmla="*/ 119178 w 10583862"/>
                <a:gd name="connsiteY1" fmla="*/ 0 h 715052"/>
                <a:gd name="connsiteX2" fmla="*/ 10464684 w 10583862"/>
                <a:gd name="connsiteY2" fmla="*/ 0 h 715052"/>
                <a:gd name="connsiteX3" fmla="*/ 10583862 w 10583862"/>
                <a:gd name="connsiteY3" fmla="*/ 119178 h 715052"/>
                <a:gd name="connsiteX4" fmla="*/ 10583862 w 10583862"/>
                <a:gd name="connsiteY4" fmla="*/ 595874 h 715052"/>
                <a:gd name="connsiteX5" fmla="*/ 10464684 w 10583862"/>
                <a:gd name="connsiteY5" fmla="*/ 715052 h 715052"/>
                <a:gd name="connsiteX6" fmla="*/ 119178 w 10583862"/>
                <a:gd name="connsiteY6" fmla="*/ 715052 h 715052"/>
                <a:gd name="connsiteX7" fmla="*/ 0 w 10583862"/>
                <a:gd name="connsiteY7" fmla="*/ 595874 h 715052"/>
                <a:gd name="connsiteX8" fmla="*/ 0 w 10583862"/>
                <a:gd name="connsiteY8" fmla="*/ 119178 h 715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83862" h="715052">
                  <a:moveTo>
                    <a:pt x="0" y="119178"/>
                  </a:moveTo>
                  <a:cubicBezTo>
                    <a:pt x="0" y="53358"/>
                    <a:pt x="53358" y="0"/>
                    <a:pt x="119178" y="0"/>
                  </a:cubicBezTo>
                  <a:lnTo>
                    <a:pt x="10464684" y="0"/>
                  </a:lnTo>
                  <a:cubicBezTo>
                    <a:pt x="10530504" y="0"/>
                    <a:pt x="10583862" y="53358"/>
                    <a:pt x="10583862" y="119178"/>
                  </a:cubicBezTo>
                  <a:lnTo>
                    <a:pt x="10583862" y="595874"/>
                  </a:lnTo>
                  <a:cubicBezTo>
                    <a:pt x="10583862" y="661694"/>
                    <a:pt x="10530504" y="715052"/>
                    <a:pt x="10464684" y="715052"/>
                  </a:cubicBezTo>
                  <a:lnTo>
                    <a:pt x="119178" y="715052"/>
                  </a:lnTo>
                  <a:cubicBezTo>
                    <a:pt x="53358" y="715052"/>
                    <a:pt x="0" y="661694"/>
                    <a:pt x="0" y="595874"/>
                  </a:cubicBezTo>
                  <a:lnTo>
                    <a:pt x="0" y="11917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3486" tIns="103486" rIns="103486" bIns="103486" numCol="1" spcCol="1270" anchor="ctr" anchorCtr="0">
              <a:noAutofit/>
            </a:bodyPr>
            <a:lstStyle/>
            <a:p>
              <a:r>
                <a:rPr lang="en-US" sz="1600" dirty="0" err="1"/>
                <a:t>SOES</a:t>
              </a:r>
              <a:r>
                <a:rPr lang="en-US" sz="1600" dirty="0"/>
                <a:t> account for significant share of </a:t>
              </a:r>
              <a:r>
                <a:rPr lang="en-US" sz="1600" dirty="0" err="1"/>
                <a:t>PSBSs</a:t>
              </a:r>
              <a:r>
                <a:rPr lang="en-US" sz="1600" dirty="0"/>
                <a:t> in </a:t>
              </a:r>
              <a:r>
                <a:rPr lang="en-US" sz="1600" dirty="0" err="1"/>
                <a:t>SSA</a:t>
              </a:r>
              <a:r>
                <a:rPr lang="en-US" sz="1600" dirty="0"/>
                <a:t> and contribute significantly to revenue in some countries</a:t>
              </a:r>
              <a:endParaRPr lang="en-ZA" sz="1600" dirty="0"/>
            </a:p>
          </p:txBody>
        </p:sp>
        <p:sp>
          <p:nvSpPr>
            <p:cNvPr id="13" name="Freeform: Shape 12">
              <a:extLst>
                <a:ext uri="{FF2B5EF4-FFF2-40B4-BE49-F238E27FC236}">
                  <a16:creationId xmlns:a16="http://schemas.microsoft.com/office/drawing/2014/main" id="{B5BACDF4-B643-42E3-A822-C0785825B6BC}"/>
                </a:ext>
              </a:extLst>
            </p:cNvPr>
            <p:cNvSpPr/>
            <p:nvPr/>
          </p:nvSpPr>
          <p:spPr>
            <a:xfrm>
              <a:off x="1011371" y="3422499"/>
              <a:ext cx="10583862" cy="394002"/>
            </a:xfrm>
            <a:custGeom>
              <a:avLst/>
              <a:gdLst>
                <a:gd name="connsiteX0" fmla="*/ 0 w 10583862"/>
                <a:gd name="connsiteY0" fmla="*/ 119178 h 715052"/>
                <a:gd name="connsiteX1" fmla="*/ 119178 w 10583862"/>
                <a:gd name="connsiteY1" fmla="*/ 0 h 715052"/>
                <a:gd name="connsiteX2" fmla="*/ 10464684 w 10583862"/>
                <a:gd name="connsiteY2" fmla="*/ 0 h 715052"/>
                <a:gd name="connsiteX3" fmla="*/ 10583862 w 10583862"/>
                <a:gd name="connsiteY3" fmla="*/ 119178 h 715052"/>
                <a:gd name="connsiteX4" fmla="*/ 10583862 w 10583862"/>
                <a:gd name="connsiteY4" fmla="*/ 595874 h 715052"/>
                <a:gd name="connsiteX5" fmla="*/ 10464684 w 10583862"/>
                <a:gd name="connsiteY5" fmla="*/ 715052 h 715052"/>
                <a:gd name="connsiteX6" fmla="*/ 119178 w 10583862"/>
                <a:gd name="connsiteY6" fmla="*/ 715052 h 715052"/>
                <a:gd name="connsiteX7" fmla="*/ 0 w 10583862"/>
                <a:gd name="connsiteY7" fmla="*/ 595874 h 715052"/>
                <a:gd name="connsiteX8" fmla="*/ 0 w 10583862"/>
                <a:gd name="connsiteY8" fmla="*/ 119178 h 715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83862" h="715052">
                  <a:moveTo>
                    <a:pt x="0" y="119178"/>
                  </a:moveTo>
                  <a:cubicBezTo>
                    <a:pt x="0" y="53358"/>
                    <a:pt x="53358" y="0"/>
                    <a:pt x="119178" y="0"/>
                  </a:cubicBezTo>
                  <a:lnTo>
                    <a:pt x="10464684" y="0"/>
                  </a:lnTo>
                  <a:cubicBezTo>
                    <a:pt x="10530504" y="0"/>
                    <a:pt x="10583862" y="53358"/>
                    <a:pt x="10583862" y="119178"/>
                  </a:cubicBezTo>
                  <a:lnTo>
                    <a:pt x="10583862" y="595874"/>
                  </a:lnTo>
                  <a:cubicBezTo>
                    <a:pt x="10583862" y="661694"/>
                    <a:pt x="10530504" y="715052"/>
                    <a:pt x="10464684" y="715052"/>
                  </a:cubicBezTo>
                  <a:lnTo>
                    <a:pt x="119178" y="715052"/>
                  </a:lnTo>
                  <a:cubicBezTo>
                    <a:pt x="53358" y="715052"/>
                    <a:pt x="0" y="661694"/>
                    <a:pt x="0" y="595874"/>
                  </a:cubicBezTo>
                  <a:lnTo>
                    <a:pt x="0" y="119178"/>
                  </a:ln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3486" tIns="103486" rIns="103486" bIns="103486" numCol="1" spcCol="1270" anchor="ctr" anchorCtr="0">
              <a:noAutofit/>
            </a:bodyPr>
            <a:lstStyle/>
            <a:p>
              <a:pPr marL="0" lvl="0" indent="0" algn="l" defTabSz="800100">
                <a:lnSpc>
                  <a:spcPct val="90000"/>
                </a:lnSpc>
                <a:spcBef>
                  <a:spcPct val="0"/>
                </a:spcBef>
                <a:spcAft>
                  <a:spcPct val="35000"/>
                </a:spcAft>
                <a:buNone/>
              </a:pPr>
              <a:r>
                <a:rPr lang="en-ZA" sz="1600" kern="1200" dirty="0"/>
                <a:t>Timeous, accurate and comprehensive information on quasi-fiscal activities limits fiscal risk and increases budget credibility</a:t>
              </a:r>
            </a:p>
          </p:txBody>
        </p:sp>
        <p:sp>
          <p:nvSpPr>
            <p:cNvPr id="14" name="Freeform: Shape 13">
              <a:extLst>
                <a:ext uri="{FF2B5EF4-FFF2-40B4-BE49-F238E27FC236}">
                  <a16:creationId xmlns:a16="http://schemas.microsoft.com/office/drawing/2014/main" id="{3586F046-52BE-4ECB-940A-9638BC02A39E}"/>
                </a:ext>
              </a:extLst>
            </p:cNvPr>
            <p:cNvSpPr/>
            <p:nvPr/>
          </p:nvSpPr>
          <p:spPr>
            <a:xfrm>
              <a:off x="998538" y="4285928"/>
              <a:ext cx="10583862" cy="726570"/>
            </a:xfrm>
            <a:custGeom>
              <a:avLst/>
              <a:gdLst>
                <a:gd name="connsiteX0" fmla="*/ 0 w 10583862"/>
                <a:gd name="connsiteY0" fmla="*/ 0 h 726570"/>
                <a:gd name="connsiteX1" fmla="*/ 10583862 w 10583862"/>
                <a:gd name="connsiteY1" fmla="*/ 0 h 726570"/>
                <a:gd name="connsiteX2" fmla="*/ 10583862 w 10583862"/>
                <a:gd name="connsiteY2" fmla="*/ 726570 h 726570"/>
                <a:gd name="connsiteX3" fmla="*/ 0 w 10583862"/>
                <a:gd name="connsiteY3" fmla="*/ 726570 h 726570"/>
                <a:gd name="connsiteX4" fmla="*/ 0 w 10583862"/>
                <a:gd name="connsiteY4" fmla="*/ 0 h 7265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83862" h="726570">
                  <a:moveTo>
                    <a:pt x="0" y="0"/>
                  </a:moveTo>
                  <a:lnTo>
                    <a:pt x="10583862" y="0"/>
                  </a:lnTo>
                  <a:lnTo>
                    <a:pt x="10583862" y="726570"/>
                  </a:lnTo>
                  <a:lnTo>
                    <a:pt x="0" y="72657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36038" tIns="22860" rIns="128016" bIns="22860" numCol="1" spcCol="1270" anchor="t" anchorCtr="0">
              <a:noAutofit/>
            </a:bodyPr>
            <a:lstStyle/>
            <a:p>
              <a:pPr marL="114300" lvl="1" indent="-114300" algn="l" defTabSz="622300">
                <a:lnSpc>
                  <a:spcPct val="90000"/>
                </a:lnSpc>
                <a:spcBef>
                  <a:spcPct val="0"/>
                </a:spcBef>
                <a:spcAft>
                  <a:spcPct val="20000"/>
                </a:spcAft>
                <a:buChar char="•"/>
              </a:pPr>
              <a:endParaRPr lang="en-ZA" sz="1400" kern="1200" dirty="0"/>
            </a:p>
          </p:txBody>
        </p:sp>
        <p:sp>
          <p:nvSpPr>
            <p:cNvPr id="15" name="Freeform: Shape 14">
              <a:extLst>
                <a:ext uri="{FF2B5EF4-FFF2-40B4-BE49-F238E27FC236}">
                  <a16:creationId xmlns:a16="http://schemas.microsoft.com/office/drawing/2014/main" id="{F5E156D1-32CD-4AFE-8FEB-68CFD1174F1B}"/>
                </a:ext>
              </a:extLst>
            </p:cNvPr>
            <p:cNvSpPr/>
            <p:nvPr/>
          </p:nvSpPr>
          <p:spPr>
            <a:xfrm>
              <a:off x="992119" y="5757256"/>
              <a:ext cx="10583862" cy="715052"/>
            </a:xfrm>
            <a:custGeom>
              <a:avLst/>
              <a:gdLst>
                <a:gd name="connsiteX0" fmla="*/ 0 w 10583862"/>
                <a:gd name="connsiteY0" fmla="*/ 119178 h 715052"/>
                <a:gd name="connsiteX1" fmla="*/ 119178 w 10583862"/>
                <a:gd name="connsiteY1" fmla="*/ 0 h 715052"/>
                <a:gd name="connsiteX2" fmla="*/ 10464684 w 10583862"/>
                <a:gd name="connsiteY2" fmla="*/ 0 h 715052"/>
                <a:gd name="connsiteX3" fmla="*/ 10583862 w 10583862"/>
                <a:gd name="connsiteY3" fmla="*/ 119178 h 715052"/>
                <a:gd name="connsiteX4" fmla="*/ 10583862 w 10583862"/>
                <a:gd name="connsiteY4" fmla="*/ 595874 h 715052"/>
                <a:gd name="connsiteX5" fmla="*/ 10464684 w 10583862"/>
                <a:gd name="connsiteY5" fmla="*/ 715052 h 715052"/>
                <a:gd name="connsiteX6" fmla="*/ 119178 w 10583862"/>
                <a:gd name="connsiteY6" fmla="*/ 715052 h 715052"/>
                <a:gd name="connsiteX7" fmla="*/ 0 w 10583862"/>
                <a:gd name="connsiteY7" fmla="*/ 595874 h 715052"/>
                <a:gd name="connsiteX8" fmla="*/ 0 w 10583862"/>
                <a:gd name="connsiteY8" fmla="*/ 119178 h 715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83862" h="715052">
                  <a:moveTo>
                    <a:pt x="0" y="119178"/>
                  </a:moveTo>
                  <a:cubicBezTo>
                    <a:pt x="0" y="53358"/>
                    <a:pt x="53358" y="0"/>
                    <a:pt x="119178" y="0"/>
                  </a:cubicBezTo>
                  <a:lnTo>
                    <a:pt x="10464684" y="0"/>
                  </a:lnTo>
                  <a:cubicBezTo>
                    <a:pt x="10530504" y="0"/>
                    <a:pt x="10583862" y="53358"/>
                    <a:pt x="10583862" y="119178"/>
                  </a:cubicBezTo>
                  <a:lnTo>
                    <a:pt x="10583862" y="595874"/>
                  </a:lnTo>
                  <a:cubicBezTo>
                    <a:pt x="10583862" y="661694"/>
                    <a:pt x="10530504" y="715052"/>
                    <a:pt x="10464684" y="715052"/>
                  </a:cubicBezTo>
                  <a:lnTo>
                    <a:pt x="119178" y="715052"/>
                  </a:lnTo>
                  <a:cubicBezTo>
                    <a:pt x="53358" y="715052"/>
                    <a:pt x="0" y="661694"/>
                    <a:pt x="0" y="595874"/>
                  </a:cubicBezTo>
                  <a:lnTo>
                    <a:pt x="0" y="119178"/>
                  </a:lnTo>
                  <a:close/>
                </a:path>
              </a:pathLst>
            </a:custGeom>
            <a:solidFill>
              <a:schemeClr val="accent5"/>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3486" tIns="103486" rIns="103486" bIns="103486" numCol="1" spcCol="1270" anchor="ctr" anchorCtr="0">
              <a:noAutofit/>
            </a:bodyPr>
            <a:lstStyle/>
            <a:p>
              <a:pPr marL="0" lvl="0" indent="0" algn="l" defTabSz="800100">
                <a:lnSpc>
                  <a:spcPct val="90000"/>
                </a:lnSpc>
                <a:spcBef>
                  <a:spcPct val="0"/>
                </a:spcBef>
                <a:spcAft>
                  <a:spcPct val="35000"/>
                </a:spcAft>
                <a:buNone/>
              </a:pPr>
              <a:r>
                <a:rPr lang="en-ZA" sz="1600" kern="1200" dirty="0"/>
                <a:t>Investors charge a premium for uncertainty; without clear and frequent </a:t>
              </a:r>
              <a:r>
                <a:rPr lang="en-ZA" sz="1600" kern="1200" dirty="0" err="1"/>
                <a:t>SOE</a:t>
              </a:r>
              <a:r>
                <a:rPr lang="en-ZA" sz="1600" kern="1200" dirty="0"/>
                <a:t> reporting, borrowing costs and reliance on guarantees will increase.</a:t>
              </a:r>
            </a:p>
          </p:txBody>
        </p:sp>
      </p:grpSp>
      <p:sp>
        <p:nvSpPr>
          <p:cNvPr id="4" name="Title 3">
            <a:extLst>
              <a:ext uri="{FF2B5EF4-FFF2-40B4-BE49-F238E27FC236}">
                <a16:creationId xmlns:a16="http://schemas.microsoft.com/office/drawing/2014/main" id="{FB0D3944-EEF3-4FC9-B092-45C78457FA47}"/>
              </a:ext>
            </a:extLst>
          </p:cNvPr>
          <p:cNvSpPr>
            <a:spLocks noGrp="1"/>
          </p:cNvSpPr>
          <p:nvPr>
            <p:ph type="title"/>
          </p:nvPr>
        </p:nvSpPr>
        <p:spPr>
          <a:xfrm>
            <a:off x="997889" y="151145"/>
            <a:ext cx="10629020" cy="1143000"/>
          </a:xfrm>
        </p:spPr>
        <p:txBody>
          <a:bodyPr/>
          <a:lstStyle/>
          <a:p>
            <a:pPr algn="r"/>
            <a:r>
              <a:rPr lang="en-US" dirty="0" err="1"/>
              <a:t>SOE</a:t>
            </a:r>
            <a:r>
              <a:rPr lang="en-US" dirty="0"/>
              <a:t> fiscal reporting: why it matters</a:t>
            </a:r>
            <a:endParaRPr lang="en-ZA" dirty="0"/>
          </a:p>
        </p:txBody>
      </p:sp>
      <p:sp>
        <p:nvSpPr>
          <p:cNvPr id="20" name="Freeform: Shape 19">
            <a:extLst>
              <a:ext uri="{FF2B5EF4-FFF2-40B4-BE49-F238E27FC236}">
                <a16:creationId xmlns:a16="http://schemas.microsoft.com/office/drawing/2014/main" id="{9516796E-6C5B-4D25-BAA1-AC15F0DB8E69}"/>
              </a:ext>
            </a:extLst>
          </p:cNvPr>
          <p:cNvSpPr/>
          <p:nvPr/>
        </p:nvSpPr>
        <p:spPr>
          <a:xfrm>
            <a:off x="978942" y="3176731"/>
            <a:ext cx="10435041" cy="1467349"/>
          </a:xfrm>
          <a:custGeom>
            <a:avLst/>
            <a:gdLst>
              <a:gd name="connsiteX0" fmla="*/ 0 w 10583862"/>
              <a:gd name="connsiteY0" fmla="*/ 119178 h 715052"/>
              <a:gd name="connsiteX1" fmla="*/ 119178 w 10583862"/>
              <a:gd name="connsiteY1" fmla="*/ 0 h 715052"/>
              <a:gd name="connsiteX2" fmla="*/ 10464684 w 10583862"/>
              <a:gd name="connsiteY2" fmla="*/ 0 h 715052"/>
              <a:gd name="connsiteX3" fmla="*/ 10583862 w 10583862"/>
              <a:gd name="connsiteY3" fmla="*/ 119178 h 715052"/>
              <a:gd name="connsiteX4" fmla="*/ 10583862 w 10583862"/>
              <a:gd name="connsiteY4" fmla="*/ 595874 h 715052"/>
              <a:gd name="connsiteX5" fmla="*/ 10464684 w 10583862"/>
              <a:gd name="connsiteY5" fmla="*/ 715052 h 715052"/>
              <a:gd name="connsiteX6" fmla="*/ 119178 w 10583862"/>
              <a:gd name="connsiteY6" fmla="*/ 715052 h 715052"/>
              <a:gd name="connsiteX7" fmla="*/ 0 w 10583862"/>
              <a:gd name="connsiteY7" fmla="*/ 595874 h 715052"/>
              <a:gd name="connsiteX8" fmla="*/ 0 w 10583862"/>
              <a:gd name="connsiteY8" fmla="*/ 119178 h 715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83862" h="715052">
                <a:moveTo>
                  <a:pt x="0" y="119178"/>
                </a:moveTo>
                <a:cubicBezTo>
                  <a:pt x="0" y="53358"/>
                  <a:pt x="53358" y="0"/>
                  <a:pt x="119178" y="0"/>
                </a:cubicBezTo>
                <a:lnTo>
                  <a:pt x="10464684" y="0"/>
                </a:lnTo>
                <a:cubicBezTo>
                  <a:pt x="10530504" y="0"/>
                  <a:pt x="10583862" y="53358"/>
                  <a:pt x="10583862" y="119178"/>
                </a:cubicBezTo>
                <a:lnTo>
                  <a:pt x="10583862" y="595874"/>
                </a:lnTo>
                <a:cubicBezTo>
                  <a:pt x="10583862" y="661694"/>
                  <a:pt x="10530504" y="715052"/>
                  <a:pt x="10464684" y="715052"/>
                </a:cubicBezTo>
                <a:lnTo>
                  <a:pt x="119178" y="715052"/>
                </a:lnTo>
                <a:cubicBezTo>
                  <a:pt x="53358" y="715052"/>
                  <a:pt x="0" y="661694"/>
                  <a:pt x="0" y="595874"/>
                </a:cubicBezTo>
                <a:lnTo>
                  <a:pt x="0" y="119178"/>
                </a:lnTo>
                <a:close/>
              </a:path>
            </a:pathLst>
          </a:custGeom>
          <a:solidFill>
            <a:schemeClr val="accent2">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3486" tIns="103486" rIns="103486" bIns="103486" numCol="1" spcCol="1270" anchor="ctr" anchorCtr="0">
            <a:noAutofit/>
          </a:bodyPr>
          <a:lstStyle/>
          <a:p>
            <a:pPr lvl="0" defTabSz="800100">
              <a:lnSpc>
                <a:spcPct val="90000"/>
              </a:lnSpc>
              <a:spcBef>
                <a:spcPct val="0"/>
              </a:spcBef>
              <a:spcAft>
                <a:spcPct val="35000"/>
              </a:spcAft>
            </a:pPr>
            <a:r>
              <a:rPr lang="en-ZA" sz="1600" dirty="0"/>
              <a:t>It allows:</a:t>
            </a:r>
          </a:p>
          <a:p>
            <a:pPr marL="114300" lvl="1" indent="-114300" defTabSz="622300">
              <a:lnSpc>
                <a:spcPct val="90000"/>
              </a:lnSpc>
              <a:spcBef>
                <a:spcPct val="0"/>
              </a:spcBef>
              <a:spcAft>
                <a:spcPct val="20000"/>
              </a:spcAft>
              <a:buChar char="•"/>
            </a:pPr>
            <a:r>
              <a:rPr lang="en-ZA" sz="1600" dirty="0"/>
              <a:t>the executive to </a:t>
            </a:r>
            <a:r>
              <a:rPr lang="en-US" sz="1600" dirty="0"/>
              <a:t>understand, assess, monitor</a:t>
            </a:r>
            <a:r>
              <a:rPr lang="en-ZA" sz="1600" dirty="0"/>
              <a:t> and fiscal risk, and mitigate against debt distress;</a:t>
            </a:r>
          </a:p>
          <a:p>
            <a:pPr marL="114300" lvl="1" indent="-114300" defTabSz="622300">
              <a:lnSpc>
                <a:spcPct val="90000"/>
              </a:lnSpc>
              <a:spcBef>
                <a:spcPct val="0"/>
              </a:spcBef>
              <a:spcAft>
                <a:spcPct val="20000"/>
              </a:spcAft>
              <a:buChar char="•"/>
            </a:pPr>
            <a:r>
              <a:rPr lang="en-ZA" sz="1600" dirty="0"/>
              <a:t>the legislature to review performance and ensure efficiency; and</a:t>
            </a:r>
          </a:p>
          <a:p>
            <a:pPr marL="114300" lvl="1" indent="-114300" defTabSz="622300">
              <a:lnSpc>
                <a:spcPct val="90000"/>
              </a:lnSpc>
              <a:spcBef>
                <a:spcPct val="0"/>
              </a:spcBef>
              <a:spcAft>
                <a:spcPct val="20000"/>
              </a:spcAft>
              <a:buChar char="•"/>
            </a:pPr>
            <a:r>
              <a:rPr lang="en-ZA" sz="1600" dirty="0"/>
              <a:t>citizens to demand accountability for service delivery</a:t>
            </a:r>
          </a:p>
        </p:txBody>
      </p:sp>
      <p:sp>
        <p:nvSpPr>
          <p:cNvPr id="23" name="Freeform: Shape 22">
            <a:extLst>
              <a:ext uri="{FF2B5EF4-FFF2-40B4-BE49-F238E27FC236}">
                <a16:creationId xmlns:a16="http://schemas.microsoft.com/office/drawing/2014/main" id="{7289D430-7E6E-479D-B80B-69DC59ACC0FE}"/>
              </a:ext>
            </a:extLst>
          </p:cNvPr>
          <p:cNvSpPr/>
          <p:nvPr/>
        </p:nvSpPr>
        <p:spPr>
          <a:xfrm>
            <a:off x="1016836" y="1952916"/>
            <a:ext cx="10416095" cy="485589"/>
          </a:xfrm>
          <a:custGeom>
            <a:avLst/>
            <a:gdLst>
              <a:gd name="connsiteX0" fmla="*/ 0 w 10583862"/>
              <a:gd name="connsiteY0" fmla="*/ 119178 h 715052"/>
              <a:gd name="connsiteX1" fmla="*/ 119178 w 10583862"/>
              <a:gd name="connsiteY1" fmla="*/ 0 h 715052"/>
              <a:gd name="connsiteX2" fmla="*/ 10464684 w 10583862"/>
              <a:gd name="connsiteY2" fmla="*/ 0 h 715052"/>
              <a:gd name="connsiteX3" fmla="*/ 10583862 w 10583862"/>
              <a:gd name="connsiteY3" fmla="*/ 119178 h 715052"/>
              <a:gd name="connsiteX4" fmla="*/ 10583862 w 10583862"/>
              <a:gd name="connsiteY4" fmla="*/ 595874 h 715052"/>
              <a:gd name="connsiteX5" fmla="*/ 10464684 w 10583862"/>
              <a:gd name="connsiteY5" fmla="*/ 715052 h 715052"/>
              <a:gd name="connsiteX6" fmla="*/ 119178 w 10583862"/>
              <a:gd name="connsiteY6" fmla="*/ 715052 h 715052"/>
              <a:gd name="connsiteX7" fmla="*/ 0 w 10583862"/>
              <a:gd name="connsiteY7" fmla="*/ 595874 h 715052"/>
              <a:gd name="connsiteX8" fmla="*/ 0 w 10583862"/>
              <a:gd name="connsiteY8" fmla="*/ 119178 h 715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83862" h="715052">
                <a:moveTo>
                  <a:pt x="0" y="119178"/>
                </a:moveTo>
                <a:cubicBezTo>
                  <a:pt x="0" y="53358"/>
                  <a:pt x="53358" y="0"/>
                  <a:pt x="119178" y="0"/>
                </a:cubicBezTo>
                <a:lnTo>
                  <a:pt x="10464684" y="0"/>
                </a:lnTo>
                <a:cubicBezTo>
                  <a:pt x="10530504" y="0"/>
                  <a:pt x="10583862" y="53358"/>
                  <a:pt x="10583862" y="119178"/>
                </a:cubicBezTo>
                <a:lnTo>
                  <a:pt x="10583862" y="595874"/>
                </a:lnTo>
                <a:cubicBezTo>
                  <a:pt x="10583862" y="661694"/>
                  <a:pt x="10530504" y="715052"/>
                  <a:pt x="10464684" y="715052"/>
                </a:cubicBezTo>
                <a:lnTo>
                  <a:pt x="119178" y="715052"/>
                </a:lnTo>
                <a:cubicBezTo>
                  <a:pt x="53358" y="715052"/>
                  <a:pt x="0" y="661694"/>
                  <a:pt x="0" y="595874"/>
                </a:cubicBezTo>
                <a:lnTo>
                  <a:pt x="0" y="119178"/>
                </a:ln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3486" tIns="103486" rIns="103486" bIns="103486" numCol="1" spcCol="1270" anchor="ctr" anchorCtr="0">
            <a:noAutofit/>
          </a:bodyPr>
          <a:lstStyle/>
          <a:p>
            <a:pPr lvl="0" defTabSz="800100">
              <a:lnSpc>
                <a:spcPct val="90000"/>
              </a:lnSpc>
              <a:spcBef>
                <a:spcPct val="0"/>
              </a:spcBef>
              <a:spcAft>
                <a:spcPct val="35000"/>
              </a:spcAft>
            </a:pPr>
            <a:r>
              <a:rPr lang="en-US" sz="1600" dirty="0"/>
              <a:t>Significant increase in government exposure to contingent liabilities. Over 10% of GDP in some countries</a:t>
            </a:r>
            <a:endParaRPr lang="en-ZA" sz="1600" kern="1200" dirty="0"/>
          </a:p>
        </p:txBody>
      </p:sp>
    </p:spTree>
    <p:extLst>
      <p:ext uri="{BB962C8B-B14F-4D97-AF65-F5344CB8AC3E}">
        <p14:creationId xmlns:p14="http://schemas.microsoft.com/office/powerpoint/2010/main" val="3315313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290FAF8-34DA-4A67-B655-4DFD15F2D59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3C76FC-7DA1-BE49-9DA8-1401EE593554}" type="slidenum">
              <a:rPr kumimoji="0" lang="en-US" sz="1200" b="0" i="0" u="none" strike="noStrike" kern="1200" cap="none" spc="0" normalizeH="0" baseline="0" noProof="0" smtClean="0">
                <a:ln>
                  <a:noFill/>
                </a:ln>
                <a:solidFill>
                  <a:srgbClr val="444444">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srgbClr val="444444">
                  <a:tint val="75000"/>
                </a:srgbClr>
              </a:solidFill>
              <a:effectLst/>
              <a:uLnTx/>
              <a:uFillTx/>
              <a:latin typeface="Calibri"/>
              <a:ea typeface="+mn-ea"/>
              <a:cs typeface="+mn-cs"/>
            </a:endParaRPr>
          </a:p>
        </p:txBody>
      </p:sp>
      <p:graphicFrame>
        <p:nvGraphicFramePr>
          <p:cNvPr id="5" name="Content Placeholder 4">
            <a:extLst>
              <a:ext uri="{FF2B5EF4-FFF2-40B4-BE49-F238E27FC236}">
                <a16:creationId xmlns:a16="http://schemas.microsoft.com/office/drawing/2014/main" id="{BE82F0E4-2344-4527-8B80-741424A08B14}"/>
              </a:ext>
            </a:extLst>
          </p:cNvPr>
          <p:cNvGraphicFramePr>
            <a:graphicFrameLocks noGrp="1"/>
          </p:cNvGraphicFramePr>
          <p:nvPr>
            <p:ph sz="quarter" idx="13"/>
            <p:extLst>
              <p:ext uri="{D42A27DB-BD31-4B8C-83A1-F6EECF244321}">
                <p14:modId xmlns:p14="http://schemas.microsoft.com/office/powerpoint/2010/main" val="3683204978"/>
              </p:ext>
            </p:extLst>
          </p:nvPr>
        </p:nvGraphicFramePr>
        <p:xfrm>
          <a:off x="266367" y="1279524"/>
          <a:ext cx="11819616" cy="52803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a:extLst>
              <a:ext uri="{FF2B5EF4-FFF2-40B4-BE49-F238E27FC236}">
                <a16:creationId xmlns:a16="http://schemas.microsoft.com/office/drawing/2014/main" id="{57262DCF-51E0-4632-B36F-2FAAB4659970}"/>
              </a:ext>
            </a:extLst>
          </p:cNvPr>
          <p:cNvSpPr>
            <a:spLocks noGrp="1"/>
          </p:cNvSpPr>
          <p:nvPr>
            <p:ph type="title"/>
          </p:nvPr>
        </p:nvSpPr>
        <p:spPr>
          <a:xfrm>
            <a:off x="953380" y="136524"/>
            <a:ext cx="10629020" cy="1143000"/>
          </a:xfrm>
        </p:spPr>
        <p:txBody>
          <a:bodyPr/>
          <a:lstStyle/>
          <a:p>
            <a:pPr algn="r"/>
            <a:r>
              <a:rPr lang="en-US" dirty="0" err="1"/>
              <a:t>SOE</a:t>
            </a:r>
            <a:r>
              <a:rPr lang="en-US" dirty="0"/>
              <a:t> reporting: where we’re at in </a:t>
            </a:r>
            <a:r>
              <a:rPr lang="en-US" dirty="0" err="1"/>
              <a:t>SSA</a:t>
            </a:r>
            <a:endParaRPr lang="en-ZA" dirty="0"/>
          </a:p>
        </p:txBody>
      </p:sp>
    </p:spTree>
    <p:extLst>
      <p:ext uri="{BB962C8B-B14F-4D97-AF65-F5344CB8AC3E}">
        <p14:creationId xmlns:p14="http://schemas.microsoft.com/office/powerpoint/2010/main" val="980204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04D6C03-46A3-4A3F-8550-FA2A3DAC37C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3C76FC-7DA1-BE49-9DA8-1401EE593554}" type="slidenum">
              <a:rPr kumimoji="0" lang="en-US" sz="1200" b="0" i="0" u="none" strike="noStrike" kern="1200" cap="none" spc="0" normalizeH="0" baseline="0" noProof="0" smtClean="0">
                <a:ln>
                  <a:noFill/>
                </a:ln>
                <a:solidFill>
                  <a:srgbClr val="444444">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srgbClr val="444444">
                  <a:tint val="75000"/>
                </a:srgbClr>
              </a:solidFill>
              <a:effectLst/>
              <a:uLnTx/>
              <a:uFillTx/>
              <a:latin typeface="Calibri"/>
              <a:ea typeface="+mn-ea"/>
              <a:cs typeface="+mn-cs"/>
            </a:endParaRPr>
          </a:p>
        </p:txBody>
      </p:sp>
      <p:graphicFrame>
        <p:nvGraphicFramePr>
          <p:cNvPr id="5" name="Content Placeholder 4">
            <a:extLst>
              <a:ext uri="{FF2B5EF4-FFF2-40B4-BE49-F238E27FC236}">
                <a16:creationId xmlns:a16="http://schemas.microsoft.com/office/drawing/2014/main" id="{7F388B31-CE7D-48CE-8DE6-F185AC86EAB4}"/>
              </a:ext>
            </a:extLst>
          </p:cNvPr>
          <p:cNvGraphicFramePr>
            <a:graphicFrameLocks noGrp="1"/>
          </p:cNvGraphicFramePr>
          <p:nvPr>
            <p:ph sz="quarter" idx="13"/>
            <p:extLst>
              <p:ext uri="{D42A27DB-BD31-4B8C-83A1-F6EECF244321}">
                <p14:modId xmlns:p14="http://schemas.microsoft.com/office/powerpoint/2010/main" val="1226885549"/>
              </p:ext>
            </p:extLst>
          </p:nvPr>
        </p:nvGraphicFramePr>
        <p:xfrm>
          <a:off x="540776" y="1519700"/>
          <a:ext cx="11041624" cy="4836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a:extLst>
              <a:ext uri="{FF2B5EF4-FFF2-40B4-BE49-F238E27FC236}">
                <a16:creationId xmlns:a16="http://schemas.microsoft.com/office/drawing/2014/main" id="{C82AD7A3-582B-4637-AD79-ECD698CA7FC3}"/>
              </a:ext>
            </a:extLst>
          </p:cNvPr>
          <p:cNvSpPr>
            <a:spLocks noGrp="1"/>
          </p:cNvSpPr>
          <p:nvPr>
            <p:ph type="title"/>
          </p:nvPr>
        </p:nvSpPr>
        <p:spPr>
          <a:xfrm>
            <a:off x="953380" y="241528"/>
            <a:ext cx="10629020" cy="1143000"/>
          </a:xfrm>
        </p:spPr>
        <p:txBody>
          <a:bodyPr/>
          <a:lstStyle/>
          <a:p>
            <a:pPr algn="r"/>
            <a:r>
              <a:rPr lang="en-US" dirty="0" err="1"/>
              <a:t>SOE</a:t>
            </a:r>
            <a:r>
              <a:rPr lang="en-US" dirty="0"/>
              <a:t> reporting: where we’re at in </a:t>
            </a:r>
            <a:r>
              <a:rPr lang="en-US" dirty="0" err="1"/>
              <a:t>SSA</a:t>
            </a:r>
            <a:r>
              <a:rPr lang="en-US" dirty="0"/>
              <a:t> (</a:t>
            </a:r>
            <a:r>
              <a:rPr lang="en-US" dirty="0" err="1"/>
              <a:t>cont</a:t>
            </a:r>
            <a:r>
              <a:rPr lang="en-US" dirty="0"/>
              <a:t>…)</a:t>
            </a:r>
            <a:endParaRPr lang="en-ZA" dirty="0"/>
          </a:p>
        </p:txBody>
      </p:sp>
    </p:spTree>
    <p:extLst>
      <p:ext uri="{BB962C8B-B14F-4D97-AF65-F5344CB8AC3E}">
        <p14:creationId xmlns:p14="http://schemas.microsoft.com/office/powerpoint/2010/main" val="459448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26941" y="2563748"/>
            <a:ext cx="5673786" cy="456977"/>
          </a:xfrm>
        </p:spPr>
        <p:txBody>
          <a:bodyPr>
            <a:noAutofit/>
          </a:bodyPr>
          <a:lstStyle/>
          <a:p>
            <a:pPr algn="ctr"/>
            <a:r>
              <a:rPr lang="en-US" sz="4000" b="1" dirty="0"/>
              <a:t>Thank you</a:t>
            </a:r>
          </a:p>
        </p:txBody>
      </p:sp>
      <p:sp>
        <p:nvSpPr>
          <p:cNvPr id="4" name="Slide Number Placeholder 3">
            <a:extLst>
              <a:ext uri="{FF2B5EF4-FFF2-40B4-BE49-F238E27FC236}">
                <a16:creationId xmlns:a16="http://schemas.microsoft.com/office/drawing/2014/main" id="{FADC70C8-6AFE-44CC-9188-15C6361C2D59}"/>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13C76FC-7DA1-BE49-9DA8-1401EE593554}" type="slidenum">
              <a:rPr kumimoji="0" lang="en-US" sz="1200" b="0" i="0" u="none" strike="noStrike" kern="1200" cap="none" spc="0" normalizeH="0" baseline="0" noProof="0">
                <a:ln>
                  <a:noFill/>
                </a:ln>
                <a:solidFill>
                  <a:srgbClr val="444444"/>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srgbClr val="444444"/>
              </a:solidFill>
              <a:effectLst/>
              <a:uLnTx/>
              <a:uFillTx/>
              <a:latin typeface="Calibri"/>
              <a:ea typeface="+mn-ea"/>
              <a:cs typeface="+mn-cs"/>
            </a:endParaRPr>
          </a:p>
        </p:txBody>
      </p:sp>
    </p:spTree>
    <p:extLst>
      <p:ext uri="{BB962C8B-B14F-4D97-AF65-F5344CB8AC3E}">
        <p14:creationId xmlns:p14="http://schemas.microsoft.com/office/powerpoint/2010/main" val="2767381020"/>
      </p:ext>
    </p:extLst>
  </p:cSld>
  <p:clrMapOvr>
    <a:masterClrMapping/>
  </p:clrMapOvr>
</p:sld>
</file>

<file path=ppt/theme/theme1.xml><?xml version="1.0" encoding="utf-8"?>
<a:theme xmlns:a="http://schemas.openxmlformats.org/drawingml/2006/main" name="Cabri - English">
  <a:themeElements>
    <a:clrScheme name="Custom 2">
      <a:dk1>
        <a:srgbClr val="444444"/>
      </a:dk1>
      <a:lt1>
        <a:srgbClr val="FFFFFF"/>
      </a:lt1>
      <a:dk2>
        <a:srgbClr val="FFFFFF"/>
      </a:dk2>
      <a:lt2>
        <a:srgbClr val="FFFFFF"/>
      </a:lt2>
      <a:accent1>
        <a:srgbClr val="006383"/>
      </a:accent1>
      <a:accent2>
        <a:srgbClr val="848A3A"/>
      </a:accent2>
      <a:accent3>
        <a:srgbClr val="AFB77C"/>
      </a:accent3>
      <a:accent4>
        <a:srgbClr val="5DADC4"/>
      </a:accent4>
      <a:accent5>
        <a:srgbClr val="CCCCCC"/>
      </a:accent5>
      <a:accent6>
        <a:srgbClr val="444444"/>
      </a:accent6>
      <a:hlink>
        <a:srgbClr val="999933"/>
      </a:hlink>
      <a:folHlink>
        <a:srgbClr val="0066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694</Words>
  <Application>Microsoft Office PowerPoint</Application>
  <PresentationFormat>Widescreen</PresentationFormat>
  <Paragraphs>54</Paragraphs>
  <Slides>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Cabri - English</vt:lpstr>
      <vt:lpstr>SOE reporting: why it matters and where we are in SSA</vt:lpstr>
      <vt:lpstr>SOE fiscal reporting: why it matters</vt:lpstr>
      <vt:lpstr>SOE reporting: where we’re at in SSA</vt:lpstr>
      <vt:lpstr>SOE reporting: where we’re at in SSA (cont…)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SOE reporting: why it matters and where we are in SSA</dc:title>
  <dc:creator>Danielle Serebro</dc:creator>
  <cp:lastModifiedBy>Danielle Serebro</cp:lastModifiedBy>
  <cp:revision>8</cp:revision>
  <dcterms:created xsi:type="dcterms:W3CDTF">2020-10-20T10:23:30Z</dcterms:created>
  <dcterms:modified xsi:type="dcterms:W3CDTF">2020-10-20T11:17:50Z</dcterms:modified>
</cp:coreProperties>
</file>