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</p:sldMasterIdLst>
  <p:notesMasterIdLst>
    <p:notesMasterId r:id="rId23"/>
  </p:notesMasterIdLst>
  <p:handoutMasterIdLst>
    <p:handoutMasterId r:id="rId24"/>
  </p:handoutMasterIdLst>
  <p:sldIdLst>
    <p:sldId id="320" r:id="rId3"/>
    <p:sldId id="258" r:id="rId4"/>
    <p:sldId id="271" r:id="rId5"/>
    <p:sldId id="272" r:id="rId6"/>
    <p:sldId id="437" r:id="rId7"/>
    <p:sldId id="264" r:id="rId8"/>
    <p:sldId id="497" r:id="rId9"/>
    <p:sldId id="265" r:id="rId10"/>
    <p:sldId id="491" r:id="rId11"/>
    <p:sldId id="498" r:id="rId12"/>
    <p:sldId id="267" r:id="rId13"/>
    <p:sldId id="268" r:id="rId14"/>
    <p:sldId id="499" r:id="rId15"/>
    <p:sldId id="503" r:id="rId16"/>
    <p:sldId id="269" r:id="rId17"/>
    <p:sldId id="270" r:id="rId18"/>
    <p:sldId id="500" r:id="rId19"/>
    <p:sldId id="501" r:id="rId20"/>
    <p:sldId id="495" r:id="rId21"/>
    <p:sldId id="319" r:id="rId22"/>
  </p:sldIdLst>
  <p:sldSz cx="9144000" cy="5143500" type="screen16x9"/>
  <p:notesSz cx="6797675" cy="9926638"/>
  <p:defaultTextStyle>
    <a:defPPr>
      <a:defRPr lang="en-US"/>
    </a:defPPr>
    <a:lvl1pPr algn="l" defTabSz="4238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23863" indent="33338" algn="l" defTabSz="4238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47725" indent="66675" algn="l" defTabSz="4238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73175" indent="98425" algn="l" defTabSz="4238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97038" indent="131763" algn="l" defTabSz="4238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55">
          <p15:clr>
            <a:srgbClr val="A4A3A4"/>
          </p15:clr>
        </p15:guide>
        <p15:guide id="2" orient="horz" pos="181">
          <p15:clr>
            <a:srgbClr val="A4A3A4"/>
          </p15:clr>
        </p15:guide>
        <p15:guide id="3" pos="2879">
          <p15:clr>
            <a:srgbClr val="A4A3A4"/>
          </p15:clr>
        </p15:guide>
        <p15:guide id="4" pos="5353">
          <p15:clr>
            <a:srgbClr val="A4A3A4"/>
          </p15:clr>
        </p15:guide>
        <p15:guide id="5" pos="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ED1"/>
    <a:srgbClr val="5CCCAC"/>
    <a:srgbClr val="F77234"/>
    <a:srgbClr val="2185C5"/>
    <a:srgbClr val="00B0F0"/>
    <a:srgbClr val="E5EEFF"/>
    <a:srgbClr val="FFFFFF"/>
    <a:srgbClr val="251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0855" autoAdjust="0"/>
  </p:normalViewPr>
  <p:slideViewPr>
    <p:cSldViewPr snapToGrid="0" snapToObjects="1">
      <p:cViewPr varScale="1">
        <p:scale>
          <a:sx n="87" d="100"/>
          <a:sy n="87" d="100"/>
        </p:scale>
        <p:origin x="726" y="78"/>
      </p:cViewPr>
      <p:guideLst>
        <p:guide orient="horz" pos="3055"/>
        <p:guide orient="horz" pos="181"/>
        <p:guide pos="2879"/>
        <p:guide pos="5353"/>
        <p:guide pos="407"/>
      </p:guideLst>
    </p:cSldViewPr>
  </p:slideViewPr>
  <p:outlineViewPr>
    <p:cViewPr>
      <p:scale>
        <a:sx n="33" d="100"/>
        <a:sy n="33" d="100"/>
      </p:scale>
      <p:origin x="0" y="73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3808"/>
    </p:cViewPr>
  </p:sorterViewPr>
  <p:notesViewPr>
    <p:cSldViewPr snapToGrid="0" snapToObjects="1">
      <p:cViewPr varScale="1">
        <p:scale>
          <a:sx n="88" d="100"/>
          <a:sy n="88" d="100"/>
        </p:scale>
        <p:origin x="-3810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3569C9B-D99B-499F-AF28-7F3051342DED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2F58C2-6503-46B5-A601-BCBB887F6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423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6CABF4-01E7-468C-A467-D8DB6BCBF090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1AF9B42-EE7E-47D6-AB6A-C1352EB0D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415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778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77800" algn="l" defTabSz="1778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55600" algn="l" defTabSz="1778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533400" algn="l" defTabSz="1778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712788" algn="l" defTabSz="1778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891311" algn="l" defTabSz="178262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6pPr>
    <a:lvl7pPr marL="1069574" algn="l" defTabSz="178262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7pPr>
    <a:lvl8pPr marL="1247836" algn="l" defTabSz="178262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8pPr>
    <a:lvl9pPr marL="1426098" algn="l" defTabSz="178262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7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Google Shape;521;g3a86a0a730_1_28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23907" name="Google Shape;522;g3a86a0a730_1_289:note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143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f088f7355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5f088f7355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5f088f7355_3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f088f7355_3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g5f088f7355_3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5f088f7355_3_5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3d01fb1b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3d01fb1b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3d01fb1b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3d01fb1b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f0b1217e3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5f0b1217e3_1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f0b1217e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f0b1217e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Comité de usuarios vs User Experience Research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f0b1217e3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5f0b1217e3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f0b1217e3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5f0b1217e3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35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Google Shape;521;g3a86a0a730_1_28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23907" name="Google Shape;522;g3a86a0a730_1_289:note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" name="Google Shape;358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3d8609307_0_18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63d8609307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63d86093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g63d8609307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dirty="0"/>
          </a:p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1259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1A69B1-9904-4A0D-9AE3-0F22A0E73D5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96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3" name="Google Shape;55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7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dirty="0"/>
          </a:p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1259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1A69B1-9904-4A0D-9AE3-0F22A0E73D5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96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4"/>
          <p:cNvSpPr>
            <a:spLocks noChangeArrowheads="1"/>
          </p:cNvSpPr>
          <p:nvPr userDrawn="1"/>
        </p:nvSpPr>
        <p:spPr bwMode="auto">
          <a:xfrm>
            <a:off x="5938838" y="2533650"/>
            <a:ext cx="720725" cy="76200"/>
          </a:xfrm>
          <a:prstGeom prst="rect">
            <a:avLst/>
          </a:prstGeom>
          <a:solidFill>
            <a:srgbClr val="FF971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4" name="Google Shape;57;p14"/>
          <p:cNvSpPr>
            <a:spLocks noChangeArrowheads="1"/>
          </p:cNvSpPr>
          <p:nvPr userDrawn="1"/>
        </p:nvSpPr>
        <p:spPr bwMode="auto">
          <a:xfrm>
            <a:off x="6659563" y="2533650"/>
            <a:ext cx="722312" cy="76200"/>
          </a:xfrm>
          <a:prstGeom prst="rect">
            <a:avLst/>
          </a:prstGeom>
          <a:solidFill>
            <a:srgbClr val="F20253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5" name="Google Shape;58;p14"/>
          <p:cNvSpPr>
            <a:spLocks noChangeArrowheads="1"/>
          </p:cNvSpPr>
          <p:nvPr userDrawn="1"/>
        </p:nvSpPr>
        <p:spPr bwMode="auto">
          <a:xfrm>
            <a:off x="0" y="2533650"/>
            <a:ext cx="722313" cy="76200"/>
          </a:xfrm>
          <a:prstGeom prst="rect">
            <a:avLst/>
          </a:prstGeom>
          <a:solidFill>
            <a:srgbClr val="7ECEFD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7" name="Google Shape;59;p14"/>
          <p:cNvSpPr>
            <a:spLocks noChangeArrowheads="1"/>
          </p:cNvSpPr>
          <p:nvPr userDrawn="1"/>
        </p:nvSpPr>
        <p:spPr bwMode="auto">
          <a:xfrm>
            <a:off x="720725" y="2533650"/>
            <a:ext cx="5218113" cy="76200"/>
          </a:xfrm>
          <a:prstGeom prst="rect">
            <a:avLst/>
          </a:prstGeom>
          <a:solidFill>
            <a:srgbClr val="2185C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6" name="Google Shape;55;p14"/>
          <p:cNvSpPr txBox="1">
            <a:spLocks noGrp="1"/>
          </p:cNvSpPr>
          <p:nvPr>
            <p:ph type="ctrTitle"/>
          </p:nvPr>
        </p:nvSpPr>
        <p:spPr>
          <a:xfrm>
            <a:off x="360899" y="541059"/>
            <a:ext cx="7110306" cy="1860104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277406" y="1316970"/>
            <a:ext cx="3002465" cy="299972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29162" y="1293019"/>
            <a:ext cx="2307726" cy="1338262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2114" y="1293019"/>
            <a:ext cx="2307726" cy="1338262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06990" y="1293019"/>
            <a:ext cx="2307726" cy="1338262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23778" y="0"/>
            <a:ext cx="3020222" cy="5143500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20222" cy="5143500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1889" y="0"/>
            <a:ext cx="3020222" cy="2571750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61889" y="2616327"/>
            <a:ext cx="3020222" cy="2527173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5831" y="1196584"/>
            <a:ext cx="3556413" cy="2571750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30351" y="1521619"/>
            <a:ext cx="1505349" cy="187940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 sz="108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88790"/>
            <a:ext cx="9144000" cy="2722364"/>
          </a:xfrm>
        </p:spPr>
        <p:txBody>
          <a:bodyPr rtlCol="0">
            <a:normAutofit/>
          </a:bodyPr>
          <a:lstStyle>
            <a:lvl1pPr>
              <a:defRPr sz="81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tf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58478"/>
            <a:ext cx="4570214" cy="21288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052051" y="1451461"/>
            <a:ext cx="3023984" cy="1697355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5048518" y="1451461"/>
            <a:ext cx="3023984" cy="1697355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80751" y="1541639"/>
            <a:ext cx="1553762" cy="2758938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5"/>
          <p:cNvSpPr>
            <a:spLocks noChangeArrowheads="1"/>
          </p:cNvSpPr>
          <p:nvPr userDrawn="1"/>
        </p:nvSpPr>
        <p:spPr bwMode="auto">
          <a:xfrm>
            <a:off x="0" y="0"/>
            <a:ext cx="9144000" cy="3992563"/>
          </a:xfrm>
          <a:prstGeom prst="rect">
            <a:avLst/>
          </a:prstGeom>
          <a:solidFill>
            <a:srgbClr val="2185C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5" name="Google Shape;64;p15"/>
          <p:cNvSpPr>
            <a:spLocks noChangeArrowheads="1"/>
          </p:cNvSpPr>
          <p:nvPr userDrawn="1"/>
        </p:nvSpPr>
        <p:spPr bwMode="auto">
          <a:xfrm>
            <a:off x="3048000" y="3992563"/>
            <a:ext cx="3048000" cy="77787"/>
          </a:xfrm>
          <a:prstGeom prst="rect">
            <a:avLst/>
          </a:prstGeom>
          <a:solidFill>
            <a:srgbClr val="FF971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6" name="Google Shape;65;p15"/>
          <p:cNvSpPr>
            <a:spLocks noChangeArrowheads="1"/>
          </p:cNvSpPr>
          <p:nvPr userDrawn="1"/>
        </p:nvSpPr>
        <p:spPr bwMode="auto">
          <a:xfrm>
            <a:off x="6096000" y="3992563"/>
            <a:ext cx="3048000" cy="77787"/>
          </a:xfrm>
          <a:prstGeom prst="rect">
            <a:avLst/>
          </a:prstGeom>
          <a:solidFill>
            <a:srgbClr val="F20253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7" name="Google Shape;66;p15"/>
          <p:cNvSpPr>
            <a:spLocks noChangeArrowheads="1"/>
          </p:cNvSpPr>
          <p:nvPr userDrawn="1"/>
        </p:nvSpPr>
        <p:spPr bwMode="auto">
          <a:xfrm>
            <a:off x="0" y="3992563"/>
            <a:ext cx="3048000" cy="77787"/>
          </a:xfrm>
          <a:prstGeom prst="rect">
            <a:avLst/>
          </a:prstGeom>
          <a:solidFill>
            <a:srgbClr val="7ECEFD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14" name="Google Shape;62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920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32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89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16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16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16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16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16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16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16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67;p15"/>
          <p:cNvSpPr txBox="1">
            <a:spLocks noGrp="1"/>
          </p:cNvSpPr>
          <p:nvPr>
            <p:ph type="sldNum" idx="10"/>
          </p:nvPr>
        </p:nvSpPr>
        <p:spPr>
          <a:xfrm>
            <a:off x="0" y="4830763"/>
            <a:ext cx="9144000" cy="312737"/>
          </a:xfrm>
        </p:spPr>
        <p:txBody>
          <a:bodyPr lIns="91425" tIns="91425" rIns="91425" bIns="91425" anchor="t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fld id="{3CB5EE13-1566-40DD-9A59-35298A0165C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90" y="1357781"/>
            <a:ext cx="9144000" cy="200620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4294967295"/>
          </p:nvPr>
        </p:nvSpPr>
        <p:spPr>
          <a:xfrm>
            <a:off x="830935" y="1319831"/>
            <a:ext cx="2234201" cy="3000374"/>
          </a:xfrm>
          <a:prstGeom prst="rect">
            <a:avLst/>
          </a:prstGeom>
          <a:noFill/>
        </p:spPr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10209" y="2187653"/>
            <a:ext cx="1219546" cy="2151608"/>
          </a:xfrm>
        </p:spPr>
        <p:txBody>
          <a:bodyPr rtlCol="0">
            <a:normAutofit/>
          </a:bodyPr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19672"/>
            <a:ext cx="9144000" cy="303909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84056" y="2193668"/>
            <a:ext cx="1213470" cy="214135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5116" y="1263461"/>
            <a:ext cx="2274061" cy="303909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720461" y="3731773"/>
            <a:ext cx="474795" cy="603246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963723" y="2094094"/>
            <a:ext cx="1125888" cy="1407478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854860" y="2094094"/>
            <a:ext cx="1125888" cy="1407478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698399" y="2094094"/>
            <a:ext cx="1125888" cy="1407478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224472" y="2094094"/>
            <a:ext cx="1125888" cy="1407478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068010" y="2094094"/>
            <a:ext cx="1125888" cy="1407478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284882" y="1800048"/>
            <a:ext cx="2740907" cy="1697045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15642" y="1483187"/>
            <a:ext cx="3292050" cy="2038287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113638" y="1930565"/>
            <a:ext cx="1858276" cy="1150560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09472" y="1930565"/>
            <a:ext cx="1858276" cy="1150560"/>
          </a:xfrm>
        </p:spPr>
        <p:txBody>
          <a:bodyPr rtlCol="0">
            <a:normAutofit/>
          </a:bodyPr>
          <a:lstStyle>
            <a:lvl1pPr>
              <a:defRPr sz="608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267037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09505" y="1975247"/>
            <a:ext cx="1505349" cy="195619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5939" y="1826496"/>
            <a:ext cx="1028173" cy="128365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36579" y="1826496"/>
            <a:ext cx="1028173" cy="128365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80337" y="1347801"/>
            <a:ext cx="2127965" cy="289438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 sz="108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0132"/>
            <a:ext cx="9144000" cy="515363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80337" y="1397538"/>
            <a:ext cx="2127965" cy="284464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55824" y="1397538"/>
            <a:ext cx="2190916" cy="295126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616198" y="2192231"/>
            <a:ext cx="1211091" cy="2156576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05730" y="1552220"/>
            <a:ext cx="1252296" cy="2231159"/>
          </a:xfr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24314" y="1552220"/>
            <a:ext cx="1252296" cy="2231159"/>
          </a:xfr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443744" y="1552220"/>
            <a:ext cx="1252296" cy="2231159"/>
          </a:xfr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6361" y="1803314"/>
            <a:ext cx="1244090" cy="1638380"/>
          </a:xfr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16520" y="1772251"/>
            <a:ext cx="1244090" cy="1638380"/>
          </a:xfr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56680" y="1761898"/>
            <a:ext cx="1244090" cy="1638380"/>
          </a:xfr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785171" y="2080263"/>
            <a:ext cx="3526721" cy="2221862"/>
          </a:xfrm>
        </p:spPr>
        <p:txBody>
          <a:bodyPr rtlCol="0">
            <a:normAutofit/>
          </a:bodyPr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9AB9-EB80-4AD3-BA44-70A011711863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69A5-E2CF-4C10-B750-768A2043A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4"/>
          <p:cNvSpPr>
            <a:spLocks noChangeArrowheads="1"/>
          </p:cNvSpPr>
          <p:nvPr/>
        </p:nvSpPr>
        <p:spPr bwMode="auto">
          <a:xfrm>
            <a:off x="5938838" y="2533650"/>
            <a:ext cx="720725" cy="76200"/>
          </a:xfrm>
          <a:prstGeom prst="rect">
            <a:avLst/>
          </a:prstGeom>
          <a:solidFill>
            <a:srgbClr val="FF971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4" name="Google Shape;57;p14"/>
          <p:cNvSpPr>
            <a:spLocks noChangeArrowheads="1"/>
          </p:cNvSpPr>
          <p:nvPr/>
        </p:nvSpPr>
        <p:spPr bwMode="auto">
          <a:xfrm>
            <a:off x="6659563" y="2533650"/>
            <a:ext cx="722312" cy="76200"/>
          </a:xfrm>
          <a:prstGeom prst="rect">
            <a:avLst/>
          </a:prstGeom>
          <a:solidFill>
            <a:srgbClr val="F20253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5" name="Google Shape;58;p14"/>
          <p:cNvSpPr>
            <a:spLocks noChangeArrowheads="1"/>
          </p:cNvSpPr>
          <p:nvPr/>
        </p:nvSpPr>
        <p:spPr bwMode="auto">
          <a:xfrm>
            <a:off x="0" y="2533650"/>
            <a:ext cx="722313" cy="76200"/>
          </a:xfrm>
          <a:prstGeom prst="rect">
            <a:avLst/>
          </a:prstGeom>
          <a:solidFill>
            <a:srgbClr val="7ECEFD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6" name="Google Shape;59;p14"/>
          <p:cNvSpPr>
            <a:spLocks noChangeArrowheads="1"/>
          </p:cNvSpPr>
          <p:nvPr/>
        </p:nvSpPr>
        <p:spPr bwMode="auto">
          <a:xfrm>
            <a:off x="720725" y="2533650"/>
            <a:ext cx="5218113" cy="76200"/>
          </a:xfrm>
          <a:prstGeom prst="rect">
            <a:avLst/>
          </a:prstGeom>
          <a:solidFill>
            <a:srgbClr val="2185C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721425" y="2838935"/>
            <a:ext cx="7110306" cy="1860104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320">
                <a:solidFill>
                  <a:srgbClr val="2185C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536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37" tIns="36869" rIns="73737" bIns="36869" anchor="ctr"/>
          <a:lstStyle/>
          <a:p>
            <a:pPr algn="ctr" eaLnBrk="1" hangingPunct="1">
              <a:defRPr/>
            </a:pPr>
            <a:endParaRPr lang="es-AR" alt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7 Imagen" descr="dgsiaf_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2100" y="4848225"/>
            <a:ext cx="20685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360363" y="857250"/>
            <a:ext cx="8423275" cy="0"/>
          </a:xfrm>
          <a:prstGeom prst="line">
            <a:avLst/>
          </a:prstGeom>
          <a:ln w="19050" cap="rnd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>
            <a:spLocks noGrp="1"/>
          </p:cNvSpPr>
          <p:nvPr>
            <p:ph type="ctrTitle"/>
          </p:nvPr>
        </p:nvSpPr>
        <p:spPr>
          <a:xfrm>
            <a:off x="300760" y="107139"/>
            <a:ext cx="8843240" cy="428628"/>
          </a:xfrm>
        </p:spPr>
        <p:txBody>
          <a:bodyPr/>
          <a:lstStyle>
            <a:lvl1pPr algn="l">
              <a:defRPr sz="1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327223" y="951332"/>
            <a:ext cx="4054642" cy="3675472"/>
          </a:xfrm>
        </p:spPr>
        <p:txBody>
          <a:bodyPr/>
          <a:lstStyle>
            <a:lvl1pPr>
              <a:defRPr sz="1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»"/>
              <a:defRPr sz="15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3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9" name="2 Marcador de contenido"/>
          <p:cNvSpPr>
            <a:spLocks noGrp="1"/>
          </p:cNvSpPr>
          <p:nvPr>
            <p:ph idx="13"/>
          </p:nvPr>
        </p:nvSpPr>
        <p:spPr>
          <a:xfrm>
            <a:off x="4752475" y="951332"/>
            <a:ext cx="4054642" cy="3675472"/>
          </a:xfrm>
        </p:spPr>
        <p:txBody>
          <a:bodyPr/>
          <a:lstStyle>
            <a:lvl1pPr>
              <a:defRPr sz="1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»"/>
              <a:defRPr sz="15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3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0" y="4767263"/>
            <a:ext cx="9144000" cy="376237"/>
          </a:xfrm>
          <a:solidFill>
            <a:schemeClr val="bg1">
              <a:lumMod val="75000"/>
            </a:schemeClr>
          </a:solidFill>
        </p:spPr>
        <p:txBody>
          <a:bodyPr lIns="290304" rIns="29030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E1E472-540B-4D05-AC19-A9C103683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;p17"/>
          <p:cNvSpPr>
            <a:spLocks noChangeArrowheads="1"/>
          </p:cNvSpPr>
          <p:nvPr/>
        </p:nvSpPr>
        <p:spPr bwMode="auto">
          <a:xfrm>
            <a:off x="7356475" y="5065713"/>
            <a:ext cx="893763" cy="77787"/>
          </a:xfrm>
          <a:prstGeom prst="rect">
            <a:avLst/>
          </a:prstGeom>
          <a:solidFill>
            <a:srgbClr val="FF971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5" name="Google Shape;80;p17"/>
          <p:cNvSpPr>
            <a:spLocks noChangeArrowheads="1"/>
          </p:cNvSpPr>
          <p:nvPr/>
        </p:nvSpPr>
        <p:spPr bwMode="auto">
          <a:xfrm>
            <a:off x="8250238" y="5065713"/>
            <a:ext cx="893762" cy="77787"/>
          </a:xfrm>
          <a:prstGeom prst="rect">
            <a:avLst/>
          </a:prstGeom>
          <a:solidFill>
            <a:srgbClr val="F20253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6" name="Google Shape;81;p17"/>
          <p:cNvSpPr>
            <a:spLocks noChangeArrowheads="1"/>
          </p:cNvSpPr>
          <p:nvPr/>
        </p:nvSpPr>
        <p:spPr bwMode="auto">
          <a:xfrm>
            <a:off x="0" y="5065713"/>
            <a:ext cx="893763" cy="77787"/>
          </a:xfrm>
          <a:prstGeom prst="rect">
            <a:avLst/>
          </a:prstGeom>
          <a:solidFill>
            <a:srgbClr val="7ECEFD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7" name="Google Shape;82;p17"/>
          <p:cNvSpPr>
            <a:spLocks noChangeArrowheads="1"/>
          </p:cNvSpPr>
          <p:nvPr/>
        </p:nvSpPr>
        <p:spPr bwMode="auto">
          <a:xfrm>
            <a:off x="893763" y="5065713"/>
            <a:ext cx="6462712" cy="77787"/>
          </a:xfrm>
          <a:prstGeom prst="rect">
            <a:avLst/>
          </a:prstGeom>
          <a:solidFill>
            <a:srgbClr val="2185C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520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9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11480" lvl="0" indent="-377190" rtl="0">
              <a:spcBef>
                <a:spcPts val="540"/>
              </a:spcBef>
              <a:spcAft>
                <a:spcPts val="0"/>
              </a:spcAft>
              <a:buSzPts val="3000"/>
              <a:buChar char="▷"/>
              <a:defRPr/>
            </a:lvl1pPr>
            <a:lvl2pPr marL="822960" lvl="1" indent="-3429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234440" lvl="2" indent="-3429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645920" lvl="3" indent="-30861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057400" lvl="4" indent="-30861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468880" lvl="5" indent="-30861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880360" lvl="6" indent="-30861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291840" lvl="7" indent="-30861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703320" lvl="8" indent="-30861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lang="es-AR" dirty="0"/>
          </a:p>
          <a:p>
            <a:endParaRPr lang="es-AR" dirty="0"/>
          </a:p>
          <a:p>
            <a:r>
              <a:rPr lang="es-AR" dirty="0" err="1"/>
              <a:t>Cxvxv</a:t>
            </a:r>
            <a:endParaRPr lang="es-AR" dirty="0"/>
          </a:p>
          <a:p>
            <a:r>
              <a:rPr lang="es-AR" dirty="0" err="1"/>
              <a:t>Xcv</a:t>
            </a:r>
            <a:endParaRPr lang="es-AR" dirty="0"/>
          </a:p>
          <a:p>
            <a:r>
              <a:rPr lang="es-AR" dirty="0" err="1"/>
              <a:t>Cv</a:t>
            </a:r>
            <a:endParaRPr lang="es-AR" dirty="0"/>
          </a:p>
          <a:p>
            <a:r>
              <a:rPr lang="es-AR" dirty="0" err="1"/>
              <a:t>Xv</a:t>
            </a:r>
            <a:endParaRPr lang="es-AR" dirty="0"/>
          </a:p>
          <a:p>
            <a:r>
              <a:rPr lang="es-AR" dirty="0" err="1"/>
              <a:t>Xc</a:t>
            </a:r>
            <a:endParaRPr lang="es-AR" dirty="0"/>
          </a:p>
          <a:p>
            <a:r>
              <a:rPr lang="es-AR" dirty="0" err="1"/>
              <a:t>Vxc</a:t>
            </a:r>
            <a:endParaRPr lang="es-AR" dirty="0"/>
          </a:p>
          <a:p>
            <a:r>
              <a:rPr lang="es-AR" dirty="0"/>
              <a:t>V</a:t>
            </a:r>
          </a:p>
          <a:p>
            <a:r>
              <a:rPr lang="es-AR" dirty="0" err="1"/>
              <a:t>Xcv</a:t>
            </a:r>
            <a:endParaRPr lang="es-AR" dirty="0"/>
          </a:p>
          <a:p>
            <a:r>
              <a:rPr lang="es-AR" dirty="0" err="1"/>
              <a:t>Xc</a:t>
            </a:r>
            <a:endParaRPr lang="es-AR" dirty="0"/>
          </a:p>
          <a:p>
            <a:r>
              <a:rPr lang="es-AR" dirty="0"/>
              <a:t>v</a:t>
            </a:r>
            <a:endParaRPr dirty="0"/>
          </a:p>
        </p:txBody>
      </p:sp>
      <p:sp>
        <p:nvSpPr>
          <p:cNvPr id="8" name="Google Shape;83;p17"/>
          <p:cNvSpPr txBox="1">
            <a:spLocks noGrp="1"/>
          </p:cNvSpPr>
          <p:nvPr>
            <p:ph type="sldNum" idx="10"/>
          </p:nvPr>
        </p:nvSpPr>
        <p:spPr>
          <a:xfrm>
            <a:off x="8480425" y="4773613"/>
            <a:ext cx="549275" cy="312737"/>
          </a:xfrm>
        </p:spPr>
        <p:txBody>
          <a:bodyPr lIns="91425" tIns="91425" rIns="91425" bIns="91425" anchor="t"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86FDF14B-29EA-4D44-86EC-1E90450F2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1_Contact U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>
            <a:spLocks noGrp="1"/>
          </p:cNvSpPr>
          <p:nvPr>
            <p:ph type="pic" idx="2"/>
          </p:nvPr>
        </p:nvSpPr>
        <p:spPr>
          <a:xfrm>
            <a:off x="0" y="788790"/>
            <a:ext cx="9144000" cy="272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25" tIns="108850" rIns="217725" bIns="108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1767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10017" y="1245453"/>
            <a:ext cx="3220372" cy="3221331"/>
          </a:xfrm>
        </p:spPr>
        <p:txBody>
          <a:bodyPr rtlCol="0">
            <a:normAutofit/>
          </a:bodyPr>
          <a:lstStyle>
            <a:lvl1pPr marL="0" indent="0">
              <a:buNone/>
              <a:defRPr sz="1215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out Us">
  <p:cSld name="1_About U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3d8609307_0_393"/>
          <p:cNvSpPr>
            <a:spLocks noGrp="1"/>
          </p:cNvSpPr>
          <p:nvPr>
            <p:ph type="pic" idx="2"/>
          </p:nvPr>
        </p:nvSpPr>
        <p:spPr>
          <a:xfrm>
            <a:off x="5110017" y="1245453"/>
            <a:ext cx="32205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25" tIns="108850" rIns="217725" bIns="108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36671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1_Title + 1 colum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356475" y="5065713"/>
            <a:ext cx="893700" cy="777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8250238" y="5065713"/>
            <a:ext cx="893700" cy="777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0" y="5065713"/>
            <a:ext cx="893700" cy="777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893763" y="5065713"/>
            <a:ext cx="6462600" cy="777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80425" y="4773613"/>
            <a:ext cx="549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399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65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Aft>
                  <a:spcPts val="0"/>
                </a:spcAft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834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1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7356476" y="5065714"/>
            <a:ext cx="893763" cy="77787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8250238" y="5065714"/>
            <a:ext cx="893762" cy="77787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1" y="5065714"/>
            <a:ext cx="893763" cy="77787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1"/>
          <p:cNvSpPr/>
          <p:nvPr/>
        </p:nvSpPr>
        <p:spPr>
          <a:xfrm>
            <a:off x="893763" y="5065714"/>
            <a:ext cx="6462712" cy="77787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28594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marL="914378" lvl="1" indent="-38099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marL="1371566" lvl="2" indent="-38099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3pPr>
            <a:lvl4pPr marL="1828754" lvl="3" indent="-3428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943" lvl="4" indent="-3428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132" lvl="5" indent="-3428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320" lvl="6" indent="-3428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509" lvl="7" indent="-3428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697" lvl="8" indent="-3428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2"/>
          </p:nvPr>
        </p:nvSpPr>
        <p:spPr>
          <a:xfrm>
            <a:off x="-159028" y="108610"/>
            <a:ext cx="6603480" cy="4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25" tIns="108850" rIns="217725" bIns="108850" anchor="t" anchorCtr="0">
            <a:noAutofit/>
          </a:bodyPr>
          <a:lstStyle>
            <a:lvl1pPr marL="457189" lvl="0" indent="-228594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378" lvl="1" indent="-228594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354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66B9DF-A512-45DD-B905-CC2EC35997AF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3AEB58-FA14-4ADF-B2A7-A16B35139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586345-CA5C-4784-A712-65B90FCC462F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7D7A620-0986-4E4C-BD7F-5012BB00C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60BC34-651C-4C07-B169-EF2E36563315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4C8DEB-15A0-4481-ABA4-990819AE3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23FB209-FF14-4359-A401-C60F46E75619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4E6FF4-09DD-4C0B-9D1F-A0CD1B8B4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768B817-81E2-469C-B899-3D8336B7D7C1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150B69-7AA7-424A-81AE-1C17DE6A3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AC6EE21-BF5E-4AD1-8E28-A48706538795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D3C46-5CC4-4C64-BBD4-AD67E77B6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spect="1"/>
          </p:cNvSpPr>
          <p:nvPr userDrawn="1"/>
        </p:nvSpPr>
        <p:spPr>
          <a:xfrm>
            <a:off x="8753475" y="4768850"/>
            <a:ext cx="258763" cy="258763"/>
          </a:xfrm>
          <a:prstGeom prst="ellipse">
            <a:avLst/>
          </a:prstGeom>
          <a:solidFill>
            <a:srgbClr val="2185C5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0" tIns="41144" rIns="82290" bIns="41144" anchor="ctr"/>
          <a:lstStyle/>
          <a:p>
            <a:pPr algn="ctr" eaLnBrk="1" hangingPunct="1">
              <a:defRPr/>
            </a:pPr>
            <a:endParaRPr lang="en-US" altLang="en-US" sz="5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680450" y="4791075"/>
            <a:ext cx="400050" cy="274638"/>
          </a:xfrm>
          <a:prstGeom prst="rect">
            <a:avLst/>
          </a:prstGeom>
        </p:spPr>
        <p:txBody>
          <a:bodyPr/>
          <a:lstStyle/>
          <a:p>
            <a:pPr algn="ctr" defTabSz="1087438" eaLnBrk="1" hangingPunct="1">
              <a:defRPr/>
            </a:pPr>
            <a:fld id="{A0A2F2DB-1EF9-40A4-A9C8-9FE83411FD30}" type="slidenum">
              <a:rPr lang="en-US" altLang="en-US" sz="800">
                <a:solidFill>
                  <a:schemeClr val="bg1"/>
                </a:solidFill>
              </a:rPr>
              <a:pPr algn="ctr" defTabSz="1087438" eaLnBrk="1" hangingPunct="1">
                <a:defRPr/>
              </a:pPr>
              <a:t>‹#›</a:t>
            </a:fld>
            <a:endParaRPr lang="en-US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4DB28D-937E-4773-8AD3-D2F8E92E0E7A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4207679-9259-4C1D-80DD-40D9874D4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6FFAF7-FA4D-41FD-8513-8F6C26054645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53F472-DAC4-4438-BDA9-EDACDCAEE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27BFB03-242B-4B35-B77D-10008C28F65A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3DF949-56C4-496B-A516-4BC448240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27F7962-41C5-4FBC-AF03-F01C3C5B422B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05E5E2F-970C-4EFA-8DC6-FB6DEFCAF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38D999-B923-45B0-B2BF-DE31BBA3FB8B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8A15FA-B963-4933-85DA-9573C748B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32071" y="1193801"/>
            <a:ext cx="1600200" cy="16002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2743200" y="1193801"/>
            <a:ext cx="1600200" cy="16002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4572000" y="1193801"/>
            <a:ext cx="1600200" cy="16002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6400800" y="1193801"/>
            <a:ext cx="1600200" cy="16002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645830" y="1281470"/>
            <a:ext cx="2374458" cy="237445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2000" cy="52014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08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867" y="114300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741577" y="114300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869867" y="201392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869867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741577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2613287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869867" y="376091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741577" y="376091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2612077" y="114300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2612077" y="201392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3487053" y="201392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3487053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3487053" y="376091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36"/>
          </p:nvPr>
        </p:nvSpPr>
        <p:spPr>
          <a:xfrm>
            <a:off x="3487053" y="1155096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37"/>
          </p:nvPr>
        </p:nvSpPr>
        <p:spPr>
          <a:xfrm>
            <a:off x="2612077" y="376091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38"/>
          </p:nvPr>
        </p:nvSpPr>
        <p:spPr>
          <a:xfrm>
            <a:off x="1741577" y="201392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7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73009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728" tIns="108864" rIns="217728" bIns="108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728" tIns="108864" rIns="217728" bIns="108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217728" tIns="108864" rIns="217728" bIns="10886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9399A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18A057-CB84-4711-ABDC-3E8A0ED6FB3E}" type="datetimeFigureOut">
              <a:rPr lang="en-US" altLang="en-US"/>
              <a:pPr>
                <a:defRPr/>
              </a:pPr>
              <a:t>8/27/2020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217728" tIns="108864" rIns="217728" bIns="10886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9399A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217728" tIns="108864" rIns="217728" bIns="10886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9399A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7F5BB74-A56F-4911-9959-658C621E2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Google Shape;79;p17"/>
          <p:cNvSpPr>
            <a:spLocks noChangeArrowheads="1"/>
          </p:cNvSpPr>
          <p:nvPr/>
        </p:nvSpPr>
        <p:spPr bwMode="auto">
          <a:xfrm>
            <a:off x="7356475" y="5065713"/>
            <a:ext cx="893763" cy="77787"/>
          </a:xfrm>
          <a:prstGeom prst="rect">
            <a:avLst/>
          </a:prstGeom>
          <a:solidFill>
            <a:srgbClr val="FF971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1032" name="Google Shape;80;p17"/>
          <p:cNvSpPr>
            <a:spLocks noChangeArrowheads="1"/>
          </p:cNvSpPr>
          <p:nvPr/>
        </p:nvSpPr>
        <p:spPr bwMode="auto">
          <a:xfrm>
            <a:off x="8250238" y="5065713"/>
            <a:ext cx="893762" cy="77787"/>
          </a:xfrm>
          <a:prstGeom prst="rect">
            <a:avLst/>
          </a:prstGeom>
          <a:solidFill>
            <a:srgbClr val="F20253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1033" name="Google Shape;81;p17"/>
          <p:cNvSpPr>
            <a:spLocks noChangeArrowheads="1"/>
          </p:cNvSpPr>
          <p:nvPr/>
        </p:nvSpPr>
        <p:spPr bwMode="auto">
          <a:xfrm>
            <a:off x="0" y="5065713"/>
            <a:ext cx="893763" cy="77787"/>
          </a:xfrm>
          <a:prstGeom prst="rect">
            <a:avLst/>
          </a:prstGeom>
          <a:solidFill>
            <a:srgbClr val="7ECEFD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1034" name="Google Shape;82;p17"/>
          <p:cNvSpPr>
            <a:spLocks noChangeArrowheads="1"/>
          </p:cNvSpPr>
          <p:nvPr/>
        </p:nvSpPr>
        <p:spPr bwMode="auto">
          <a:xfrm>
            <a:off x="893763" y="5065713"/>
            <a:ext cx="6462712" cy="77787"/>
          </a:xfrm>
          <a:prstGeom prst="rect">
            <a:avLst/>
          </a:prstGeom>
          <a:solidFill>
            <a:srgbClr val="2185C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80" r:id="rId5"/>
    <p:sldLayoutId id="2147484881" r:id="rId6"/>
    <p:sldLayoutId id="2147484882" r:id="rId7"/>
    <p:sldLayoutId id="2147484883" r:id="rId8"/>
    <p:sldLayoutId id="2147484884" r:id="rId9"/>
    <p:sldLayoutId id="2147484885" r:id="rId10"/>
    <p:sldLayoutId id="2147484886" r:id="rId11"/>
    <p:sldLayoutId id="2147484887" r:id="rId12"/>
    <p:sldLayoutId id="2147484888" r:id="rId13"/>
    <p:sldLayoutId id="2147484889" r:id="rId14"/>
    <p:sldLayoutId id="2147484890" r:id="rId15"/>
    <p:sldLayoutId id="2147484891" r:id="rId16"/>
    <p:sldLayoutId id="2147484892" r:id="rId17"/>
    <p:sldLayoutId id="2147484893" r:id="rId18"/>
    <p:sldLayoutId id="2147484894" r:id="rId19"/>
    <p:sldLayoutId id="2147484895" r:id="rId20"/>
    <p:sldLayoutId id="2147484896" r:id="rId21"/>
    <p:sldLayoutId id="2147484897" r:id="rId22"/>
    <p:sldLayoutId id="2147484898" r:id="rId23"/>
    <p:sldLayoutId id="2147484899" r:id="rId24"/>
    <p:sldLayoutId id="2147484900" r:id="rId25"/>
    <p:sldLayoutId id="2147484901" r:id="rId26"/>
    <p:sldLayoutId id="2147484902" r:id="rId27"/>
    <p:sldLayoutId id="2147484903" r:id="rId28"/>
    <p:sldLayoutId id="2147484904" r:id="rId29"/>
    <p:sldLayoutId id="2147484905" r:id="rId30"/>
    <p:sldLayoutId id="2147484906" r:id="rId31"/>
    <p:sldLayoutId id="2147484907" r:id="rId32"/>
    <p:sldLayoutId id="2147484908" r:id="rId33"/>
    <p:sldLayoutId id="2147484909" r:id="rId34"/>
    <p:sldLayoutId id="2147484910" r:id="rId35"/>
    <p:sldLayoutId id="2147484911" r:id="rId36"/>
    <p:sldLayoutId id="2147484915" r:id="rId37"/>
    <p:sldLayoutId id="2147484928" r:id="rId38"/>
    <p:sldLayoutId id="2147484929" r:id="rId39"/>
    <p:sldLayoutId id="2147484930" r:id="rId40"/>
    <p:sldLayoutId id="2147484931" r:id="rId41"/>
    <p:sldLayoutId id="2147484932" r:id="rId42"/>
    <p:sldLayoutId id="2147484933" r:id="rId43"/>
  </p:sldLayoutIdLst>
  <p:transition spd="med" advClick="0" advTm="2000">
    <p:fade/>
  </p:transition>
  <p:txStyles>
    <p:titleStyle>
      <a:lvl1pPr algn="ctr" defTabSz="366713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Open Sans"/>
          <a:ea typeface="Open Sans" charset="0"/>
          <a:cs typeface="Open Sans"/>
        </a:defRPr>
      </a:lvl1pPr>
      <a:lvl2pPr algn="ctr" defTabSz="3667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ctr" defTabSz="3667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ctr" defTabSz="3667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ctr" defTabSz="366713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ctr" defTabSz="366713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ctr" defTabSz="366713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ctr" defTabSz="366713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ctr" defTabSz="366713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342900" indent="-342900" algn="l" defTabSz="3667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000" kern="1200">
          <a:solidFill>
            <a:schemeClr val="tx1"/>
          </a:solidFill>
          <a:latin typeface="Calibri lig"/>
          <a:ea typeface="Calibri lig"/>
          <a:cs typeface="Calibri lig"/>
        </a:defRPr>
      </a:lvl1pPr>
      <a:lvl2pPr marL="366713" indent="90488" algn="l" defTabSz="3667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900" kern="1200">
          <a:solidFill>
            <a:schemeClr val="tx1"/>
          </a:solidFill>
          <a:latin typeface="Calibri lig"/>
          <a:ea typeface="Calibri lig"/>
          <a:cs typeface="Calibri lig"/>
        </a:defRPr>
      </a:lvl2pPr>
      <a:lvl3pPr marL="733425" indent="180975" algn="l" defTabSz="3667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600" kern="1200">
          <a:solidFill>
            <a:schemeClr val="tx1"/>
          </a:solidFill>
          <a:latin typeface="Calibri lig"/>
          <a:ea typeface="Calibri lig"/>
          <a:cs typeface="Calibri lig"/>
        </a:defRPr>
      </a:lvl3pPr>
      <a:lvl4pPr marL="1101725" indent="269875" algn="l" defTabSz="3667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500" kern="1200">
          <a:solidFill>
            <a:schemeClr val="tx1"/>
          </a:solidFill>
          <a:latin typeface="Calibri lig"/>
          <a:ea typeface="Calibri lig"/>
          <a:cs typeface="Calibri lig"/>
        </a:defRPr>
      </a:lvl4pPr>
      <a:lvl5pPr marL="1468438" indent="360363" algn="l" defTabSz="3667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500" kern="1200">
          <a:solidFill>
            <a:schemeClr val="tx1"/>
          </a:solidFill>
          <a:latin typeface="Calibri lig"/>
          <a:ea typeface="Calibri lig"/>
          <a:cs typeface="Calibri lig"/>
        </a:defRPr>
      </a:lvl5pPr>
      <a:lvl6pPr marL="2020786" indent="-183708" algn="l" defTabSz="367416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88201" indent="-183708" algn="l" defTabSz="367416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55617" indent="-183708" algn="l" defTabSz="367416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123033" indent="-183708" algn="l" defTabSz="367416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1pPr>
      <a:lvl2pPr marL="367416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2pPr>
      <a:lvl3pPr marL="734831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3pPr>
      <a:lvl4pPr marL="1102247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4pPr>
      <a:lvl5pPr marL="1469663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5pPr>
      <a:lvl6pPr marL="1837078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6pPr>
      <a:lvl7pPr marL="2204494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7pPr>
      <a:lvl8pPr marL="2571909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8pPr>
      <a:lvl9pPr marL="2939325" algn="l" defTabSz="367416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61;p15"/>
          <p:cNvSpPr>
            <a:spLocks noChangeArrowheads="1"/>
          </p:cNvSpPr>
          <p:nvPr/>
        </p:nvSpPr>
        <p:spPr bwMode="auto">
          <a:xfrm>
            <a:off x="0" y="0"/>
            <a:ext cx="9144000" cy="5065713"/>
          </a:xfrm>
          <a:prstGeom prst="rect">
            <a:avLst/>
          </a:prstGeom>
          <a:solidFill>
            <a:srgbClr val="2185C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12291" name="Google Shape;64;p15"/>
          <p:cNvSpPr>
            <a:spLocks noChangeArrowheads="1"/>
          </p:cNvSpPr>
          <p:nvPr/>
        </p:nvSpPr>
        <p:spPr bwMode="auto">
          <a:xfrm>
            <a:off x="3048000" y="5065713"/>
            <a:ext cx="3048000" cy="77787"/>
          </a:xfrm>
          <a:prstGeom prst="rect">
            <a:avLst/>
          </a:prstGeom>
          <a:solidFill>
            <a:srgbClr val="FF9715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12292" name="Google Shape;65;p15"/>
          <p:cNvSpPr>
            <a:spLocks noChangeArrowheads="1"/>
          </p:cNvSpPr>
          <p:nvPr/>
        </p:nvSpPr>
        <p:spPr bwMode="auto">
          <a:xfrm>
            <a:off x="6096000" y="5065713"/>
            <a:ext cx="3048000" cy="77787"/>
          </a:xfrm>
          <a:prstGeom prst="rect">
            <a:avLst/>
          </a:prstGeom>
          <a:solidFill>
            <a:srgbClr val="F20253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  <p:sp>
        <p:nvSpPr>
          <p:cNvPr id="12293" name="Google Shape;66;p15"/>
          <p:cNvSpPr>
            <a:spLocks noChangeArrowheads="1"/>
          </p:cNvSpPr>
          <p:nvPr/>
        </p:nvSpPr>
        <p:spPr bwMode="auto">
          <a:xfrm>
            <a:off x="0" y="5065713"/>
            <a:ext cx="3048000" cy="77787"/>
          </a:xfrm>
          <a:prstGeom prst="rect">
            <a:avLst/>
          </a:prstGeom>
          <a:solidFill>
            <a:srgbClr val="7ECEFD"/>
          </a:solidFill>
          <a:ln w="9525">
            <a:noFill/>
            <a:miter lim="800000"/>
            <a:headEnd/>
            <a:tailEnd/>
          </a:ln>
        </p:spPr>
        <p:txBody>
          <a:bodyPr lIns="82283" tIns="82283" rIns="82283" bIns="82283" anchor="ctr"/>
          <a:lstStyle/>
          <a:p>
            <a:pPr eaLnBrk="1" hangingPunct="1">
              <a:defRPr/>
            </a:pPr>
            <a:endParaRPr lang="en-US" altLang="en-US" sz="15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741362" y="1042988"/>
            <a:ext cx="8313428" cy="138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2275" tIns="82275" rIns="82275" bIns="8227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000" b="1" dirty="0">
                <a:latin typeface="Raleway"/>
                <a:ea typeface="Raleway"/>
                <a:cs typeface="Raleway"/>
                <a:sym typeface="Raleway"/>
              </a:rPr>
              <a:t>Modernization of FMIS</a:t>
            </a:r>
            <a:br>
              <a:rPr lang="en-US" sz="3000" b="1" dirty="0">
                <a:latin typeface="Raleway"/>
                <a:ea typeface="Raleway"/>
                <a:cs typeface="Raleway"/>
                <a:sym typeface="Raleway"/>
              </a:rPr>
            </a:br>
            <a:r>
              <a:rPr lang="en-US" sz="3000" b="1" dirty="0">
                <a:latin typeface="Raleway"/>
                <a:ea typeface="Raleway"/>
                <a:cs typeface="Raleway"/>
                <a:sym typeface="Raleway"/>
              </a:rPr>
              <a:t>Business continuity during COVID 19 crisis  </a:t>
            </a:r>
            <a:endParaRPr sz="30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1"/>
          <p:cNvSpPr txBox="1">
            <a:spLocks noGrp="1"/>
          </p:cNvSpPr>
          <p:nvPr>
            <p:ph type="ctrTitle" idx="4294967295"/>
          </p:nvPr>
        </p:nvSpPr>
        <p:spPr>
          <a:xfrm>
            <a:off x="729349" y="2185638"/>
            <a:ext cx="8414651" cy="17862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2275" tIns="82275" rIns="82275" bIns="8227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						</a:t>
            </a:r>
            <a:r>
              <a:rPr lang="en-US" sz="14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Reunión</a:t>
            </a:r>
            <a:r>
              <a:rPr lang="en-US" sz="1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Anual</a:t>
            </a:r>
            <a:r>
              <a:rPr lang="en-US" sz="1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4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Consejeros</a:t>
            </a:r>
            <a:r>
              <a:rPr lang="en-US" sz="1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GIFT  2020</a:t>
            </a:r>
            <a:endParaRPr sz="27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5" name="Google Shape;1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364" y="4719639"/>
            <a:ext cx="1870075" cy="21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Ministerio_S_Hacie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439" y="4154023"/>
            <a:ext cx="3634041" cy="692789"/>
          </a:xfrm>
          <a:prstGeom prst="rect">
            <a:avLst/>
          </a:prstGeom>
        </p:spPr>
      </p:pic>
      <p:pic>
        <p:nvPicPr>
          <p:cNvPr id="2" name="Imagen 22" descr="DGSIAF_encabezado">
            <a:extLst>
              <a:ext uri="{FF2B5EF4-FFF2-40B4-BE49-F238E27FC236}">
                <a16:creationId xmlns:a16="http://schemas.microsoft.com/office/drawing/2014/main" id="{601C7225-C3B7-438F-A294-4B2AC673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3393" y="4273041"/>
            <a:ext cx="1569244" cy="5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Google Shape;524;p57"/>
          <p:cNvSpPr>
            <a:spLocks noGrp="1"/>
          </p:cNvSpPr>
          <p:nvPr>
            <p:ph type="title"/>
          </p:nvPr>
        </p:nvSpPr>
        <p:spPr>
          <a:xfrm>
            <a:off x="1128713" y="1042988"/>
            <a:ext cx="4529137" cy="1171576"/>
          </a:xfrm>
        </p:spPr>
        <p:txBody>
          <a:bodyPr lIns="82283" tIns="82283" rIns="82283" bIns="82283" anchor="t"/>
          <a:lstStyle/>
          <a:p>
            <a:pPr lvl="0" algn="l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All core PFM business processes supported by FMIS</a:t>
            </a:r>
          </a:p>
        </p:txBody>
      </p:sp>
      <p:sp>
        <p:nvSpPr>
          <p:cNvPr id="86019" name="Google Shape;525;p57"/>
          <p:cNvSpPr>
            <a:spLocks noGrp="1"/>
          </p:cNvSpPr>
          <p:nvPr>
            <p:ph type="sldNum" sz="quarter" idx="10"/>
          </p:nvPr>
        </p:nvSpPr>
        <p:spPr bwMode="auto">
          <a:xfrm>
            <a:off x="8089900" y="4773613"/>
            <a:ext cx="493713" cy="312737"/>
          </a:xfrm>
          <a:noFill/>
          <a:ln>
            <a:miter lim="800000"/>
            <a:headEnd/>
            <a:tailEnd/>
          </a:ln>
        </p:spPr>
        <p:txBody>
          <a:bodyPr lIns="82283" tIns="82283" rIns="82283" bIns="82283"/>
          <a:lstStyle/>
          <a:p>
            <a:fld id="{3031141E-ABDB-425C-BF33-A5C91BA2ABF1}" type="slidenum">
              <a:rPr lang="en-US" altLang="en-US" smtClean="0">
                <a:ea typeface="Calibri lig"/>
                <a:cs typeface="Calibri lig"/>
              </a:rPr>
              <a:pPr/>
              <a:t>10</a:t>
            </a:fld>
            <a:endParaRPr lang="en-US" altLang="en-US">
              <a:ea typeface="Calibri lig"/>
              <a:cs typeface="Calibri lig"/>
            </a:endParaRPr>
          </a:p>
        </p:txBody>
      </p:sp>
      <p:sp>
        <p:nvSpPr>
          <p:cNvPr id="99332" name="Google Shape;529;p57"/>
          <p:cNvSpPr>
            <a:spLocks noGrp="1"/>
          </p:cNvSpPr>
          <p:nvPr>
            <p:ph type="title"/>
          </p:nvPr>
        </p:nvSpPr>
        <p:spPr>
          <a:xfrm>
            <a:off x="1128713" y="1750219"/>
            <a:ext cx="4337050" cy="1422639"/>
          </a:xfrm>
        </p:spPr>
        <p:txBody>
          <a:bodyPr lIns="82283" tIns="82283" rIns="82283" bIns="82283" anchor="t"/>
          <a:lstStyle/>
          <a:p>
            <a:pPr lvl="0"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Non paper business process needed (electronic administrative and procurement systems)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AR" sz="2000" dirty="0">
                <a:solidFill>
                  <a:srgbClr val="677480"/>
                </a:solidFill>
                <a:latin typeface="+mn-lt"/>
                <a:ea typeface="Raleway"/>
                <a:cs typeface="Raleway"/>
              </a:rPr>
            </a:br>
            <a:endParaRPr lang="es-AR" sz="2000" dirty="0">
              <a:solidFill>
                <a:srgbClr val="677480"/>
              </a:solidFill>
              <a:latin typeface="+mn-lt"/>
              <a:ea typeface="Raleway"/>
              <a:cs typeface="Raleway"/>
            </a:endParaRPr>
          </a:p>
        </p:txBody>
      </p:sp>
      <p:sp>
        <p:nvSpPr>
          <p:cNvPr id="99333" name="Google Shape;533;p57"/>
          <p:cNvSpPr>
            <a:spLocks noGrp="1"/>
          </p:cNvSpPr>
          <p:nvPr>
            <p:ph type="title"/>
          </p:nvPr>
        </p:nvSpPr>
        <p:spPr>
          <a:xfrm>
            <a:off x="1128712" y="2628901"/>
            <a:ext cx="4257675" cy="944564"/>
          </a:xfrm>
        </p:spPr>
        <p:txBody>
          <a:bodyPr lIns="82283" tIns="82283" rIns="82283" bIns="82283" anchor="t"/>
          <a:lstStyle/>
          <a:p>
            <a:pPr lvl="0"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High level commitment of the political authorities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endParaRPr lang="es-AR" sz="2000" dirty="0">
              <a:solidFill>
                <a:srgbClr val="677480"/>
              </a:solidFill>
              <a:latin typeface="+mn-lt"/>
              <a:ea typeface="Raleway"/>
              <a:cs typeface="Raleway"/>
            </a:endParaRPr>
          </a:p>
        </p:txBody>
      </p:sp>
      <p:sp>
        <p:nvSpPr>
          <p:cNvPr id="99334" name="Google Shape;537;p57"/>
          <p:cNvSpPr>
            <a:spLocks noGrp="1"/>
          </p:cNvSpPr>
          <p:nvPr>
            <p:ph type="title"/>
          </p:nvPr>
        </p:nvSpPr>
        <p:spPr>
          <a:xfrm>
            <a:off x="1128713" y="3448280"/>
            <a:ext cx="4257675" cy="825271"/>
          </a:xfrm>
        </p:spPr>
        <p:txBody>
          <a:bodyPr lIns="82283" tIns="82283" rIns="82283" bIns="82283" anchor="t"/>
          <a:lstStyle/>
          <a:p>
            <a:pPr lvl="0"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 dedicated team with great experience  (DGSIAF is an IT team dedicated only to FMIS)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endParaRPr lang="es-AR" sz="2000" dirty="0">
              <a:solidFill>
                <a:srgbClr val="677480"/>
              </a:solidFill>
              <a:latin typeface="+mn-lt"/>
              <a:ea typeface="Raleway"/>
              <a:cs typeface="Raleway"/>
            </a:endParaRPr>
          </a:p>
        </p:txBody>
      </p:sp>
      <p:pic>
        <p:nvPicPr>
          <p:cNvPr id="86023" name="Google Shape;541;p5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850" y="-1588"/>
            <a:ext cx="34798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oogle Shape;498;p55"/>
          <p:cNvGrpSpPr>
            <a:grpSpLocks/>
          </p:cNvGrpSpPr>
          <p:nvPr/>
        </p:nvGrpSpPr>
        <p:grpSpPr bwMode="auto">
          <a:xfrm>
            <a:off x="292293" y="558603"/>
            <a:ext cx="492125" cy="342900"/>
            <a:chOff x="1926350" y="995225"/>
            <a:chExt cx="428650" cy="356600"/>
          </a:xfrm>
        </p:grpSpPr>
        <p:sp>
          <p:nvSpPr>
            <p:cNvPr id="33" name="Google Shape;499;p55"/>
            <p:cNvSpPr/>
            <p:nvPr/>
          </p:nvSpPr>
          <p:spPr>
            <a:xfrm>
              <a:off x="1926350" y="1297345"/>
              <a:ext cx="208794" cy="5448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  <p:sp>
          <p:nvSpPr>
            <p:cNvPr id="36" name="Google Shape;500;p55"/>
            <p:cNvSpPr/>
            <p:nvPr/>
          </p:nvSpPr>
          <p:spPr>
            <a:xfrm>
              <a:off x="2146206" y="1297345"/>
              <a:ext cx="208794" cy="5448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  <p:sp>
          <p:nvSpPr>
            <p:cNvPr id="39" name="Google Shape;501;p55"/>
            <p:cNvSpPr/>
            <p:nvPr/>
          </p:nvSpPr>
          <p:spPr>
            <a:xfrm>
              <a:off x="1926350" y="995225"/>
              <a:ext cx="208794" cy="331837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  <p:sp>
          <p:nvSpPr>
            <p:cNvPr id="40" name="Google Shape;502;p55"/>
            <p:cNvSpPr/>
            <p:nvPr/>
          </p:nvSpPr>
          <p:spPr>
            <a:xfrm>
              <a:off x="2146206" y="995225"/>
              <a:ext cx="208794" cy="331837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</p:grpSp>
      <p:sp>
        <p:nvSpPr>
          <p:cNvPr id="86029" name="Google Shape;391;p47"/>
          <p:cNvSpPr txBox="1">
            <a:spLocks/>
          </p:cNvSpPr>
          <p:nvPr/>
        </p:nvSpPr>
        <p:spPr bwMode="auto">
          <a:xfrm>
            <a:off x="914400" y="558603"/>
            <a:ext cx="4743450" cy="3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83" tIns="82283" rIns="82283" bIns="82283" anchor="b"/>
          <a:lstStyle/>
          <a:p>
            <a:pPr defTabSz="424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Keys of success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66700" y="250825"/>
            <a:ext cx="807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24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</a:p>
        </p:txBody>
      </p:sp>
      <p:sp>
        <p:nvSpPr>
          <p:cNvPr id="41" name="Freeform 133"/>
          <p:cNvSpPr>
            <a:spLocks noChangeArrowheads="1"/>
          </p:cNvSpPr>
          <p:nvPr/>
        </p:nvSpPr>
        <p:spPr bwMode="auto">
          <a:xfrm>
            <a:off x="554216" y="1107281"/>
            <a:ext cx="333375" cy="334963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</a:pPr>
            <a:endParaRPr lang="es-AR" sz="1600" dirty="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133"/>
          <p:cNvSpPr>
            <a:spLocks noChangeArrowheads="1"/>
          </p:cNvSpPr>
          <p:nvPr/>
        </p:nvSpPr>
        <p:spPr bwMode="auto">
          <a:xfrm>
            <a:off x="554216" y="1879602"/>
            <a:ext cx="333375" cy="334962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</a:pPr>
            <a:endParaRPr lang="es-AR" sz="160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133"/>
          <p:cNvSpPr>
            <a:spLocks noChangeArrowheads="1"/>
          </p:cNvSpPr>
          <p:nvPr/>
        </p:nvSpPr>
        <p:spPr bwMode="auto">
          <a:xfrm>
            <a:off x="544706" y="2697163"/>
            <a:ext cx="333375" cy="334963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rgbClr val="F77234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</a:pPr>
            <a:endParaRPr lang="es-AR" sz="160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133"/>
          <p:cNvSpPr>
            <a:spLocks noChangeArrowheads="1"/>
          </p:cNvSpPr>
          <p:nvPr/>
        </p:nvSpPr>
        <p:spPr bwMode="auto">
          <a:xfrm>
            <a:off x="581025" y="3573464"/>
            <a:ext cx="333375" cy="333375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  <a:defRPr/>
            </a:pPr>
            <a:endParaRPr lang="es-AR" sz="160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02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0"/>
          <p:cNvSpPr txBox="1"/>
          <p:nvPr/>
        </p:nvSpPr>
        <p:spPr>
          <a:xfrm>
            <a:off x="2102622" y="671333"/>
            <a:ext cx="5845950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50" b="1" dirty="0">
                <a:solidFill>
                  <a:srgbClr val="2185C5"/>
                </a:solidFill>
              </a:rPr>
              <a:t>¿Why change?  </a:t>
            </a:r>
            <a:r>
              <a:rPr lang="pt-BR" sz="2625" b="1" dirty="0">
                <a:solidFill>
                  <a:srgbClr val="2185C5"/>
                </a:solidFill>
              </a:rPr>
              <a:t>→ </a:t>
            </a:r>
            <a:r>
              <a:rPr lang="pt-BR" sz="1950" b="1" dirty="0">
                <a:solidFill>
                  <a:srgbClr val="2185C5"/>
                </a:solidFill>
              </a:rPr>
              <a:t>  IT Surveillance</a:t>
            </a:r>
            <a:endParaRPr sz="1950" b="1" dirty="0">
              <a:solidFill>
                <a:srgbClr val="2185C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0" name="Google Shape;51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5515"/>
            <a:ext cx="9144000" cy="323084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80"/>
          <p:cNvSpPr txBox="1"/>
          <p:nvPr/>
        </p:nvSpPr>
        <p:spPr>
          <a:xfrm>
            <a:off x="6760988" y="3737175"/>
            <a:ext cx="1189350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75" b="1" dirty="0">
                <a:solidFill>
                  <a:srgbClr val="F20253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endParaRPr sz="1875" b="1" dirty="0">
              <a:solidFill>
                <a:srgbClr val="F202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80"/>
          <p:cNvSpPr txBox="1"/>
          <p:nvPr/>
        </p:nvSpPr>
        <p:spPr>
          <a:xfrm>
            <a:off x="2150850" y="4009125"/>
            <a:ext cx="1481625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75" b="1" dirty="0">
                <a:solidFill>
                  <a:srgbClr val="F20253"/>
                </a:solidFill>
                <a:latin typeface="Calibri"/>
                <a:ea typeface="Calibri"/>
                <a:cs typeface="Calibri"/>
                <a:sym typeface="Calibri"/>
              </a:rPr>
              <a:t>Institutions</a:t>
            </a:r>
            <a:endParaRPr sz="1875" b="1" dirty="0">
              <a:solidFill>
                <a:srgbClr val="F202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80"/>
          <p:cNvSpPr txBox="1"/>
          <p:nvPr/>
        </p:nvSpPr>
        <p:spPr>
          <a:xfrm>
            <a:off x="3808200" y="4009125"/>
            <a:ext cx="1481625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75" b="1" dirty="0">
                <a:solidFill>
                  <a:srgbClr val="F20253"/>
                </a:solidFill>
                <a:latin typeface="Calibri"/>
                <a:ea typeface="Calibri"/>
                <a:cs typeface="Calibri"/>
                <a:sym typeface="Calibri"/>
              </a:rPr>
              <a:t>Vendors</a:t>
            </a:r>
            <a:endParaRPr sz="1875" b="1" dirty="0">
              <a:solidFill>
                <a:srgbClr val="F202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80"/>
          <p:cNvSpPr txBox="1"/>
          <p:nvPr/>
        </p:nvSpPr>
        <p:spPr>
          <a:xfrm>
            <a:off x="5594513" y="1380563"/>
            <a:ext cx="1189350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75" b="1" dirty="0">
                <a:solidFill>
                  <a:srgbClr val="F20253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  <a:endParaRPr sz="1875" b="1" dirty="0">
              <a:solidFill>
                <a:srgbClr val="F202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80"/>
          <p:cNvSpPr txBox="1"/>
          <p:nvPr/>
        </p:nvSpPr>
        <p:spPr>
          <a:xfrm>
            <a:off x="6928406" y="2281613"/>
            <a:ext cx="1189350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75" b="1" dirty="0">
                <a:solidFill>
                  <a:srgbClr val="F20253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875" b="1" dirty="0">
              <a:solidFill>
                <a:srgbClr val="F202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80"/>
          <p:cNvSpPr txBox="1"/>
          <p:nvPr/>
        </p:nvSpPr>
        <p:spPr>
          <a:xfrm>
            <a:off x="5395463" y="2807794"/>
            <a:ext cx="1189350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75" b="1" dirty="0">
                <a:solidFill>
                  <a:srgbClr val="F20253"/>
                </a:solidFill>
                <a:latin typeface="Calibri"/>
                <a:ea typeface="Calibri"/>
                <a:cs typeface="Calibri"/>
                <a:sym typeface="Calibri"/>
              </a:rPr>
              <a:t>Industry</a:t>
            </a:r>
            <a:endParaRPr sz="1875" b="1" dirty="0">
              <a:solidFill>
                <a:srgbClr val="F202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C5179-F513-4DCB-B496-8FB9EF4249AC}"/>
              </a:ext>
            </a:extLst>
          </p:cNvPr>
          <p:cNvSpPr txBox="1"/>
          <p:nvPr/>
        </p:nvSpPr>
        <p:spPr>
          <a:xfrm>
            <a:off x="453597" y="64654"/>
            <a:ext cx="7159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4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What’s next?   What about the modernization of our FMIS?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1"/>
          <p:cNvSpPr txBox="1"/>
          <p:nvPr/>
        </p:nvSpPr>
        <p:spPr>
          <a:xfrm>
            <a:off x="903383" y="360713"/>
            <a:ext cx="7045189" cy="66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2185C5"/>
                </a:solidFill>
              </a:rPr>
              <a:t>¿How do we start?  → Innovation Lab</a:t>
            </a:r>
            <a:endParaRPr sz="2400" b="1" dirty="0">
              <a:solidFill>
                <a:srgbClr val="2185C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" name="Google Shape;52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938" y="2036363"/>
            <a:ext cx="2136414" cy="169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69" y="1297021"/>
            <a:ext cx="2207419" cy="16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76883"/>
            <a:ext cx="1756614" cy="19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9094" y="3392394"/>
            <a:ext cx="1993106" cy="139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3819" y="1239862"/>
            <a:ext cx="1901169" cy="16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5188" y="2194265"/>
            <a:ext cx="1993106" cy="152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0885" y="3426788"/>
            <a:ext cx="2193131" cy="143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/>
        </p:nvSpPr>
        <p:spPr>
          <a:xfrm>
            <a:off x="628367" y="95200"/>
            <a:ext cx="82062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2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Four aspects to work with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37"/>
          <p:cNvSpPr/>
          <p:nvPr/>
        </p:nvSpPr>
        <p:spPr>
          <a:xfrm rot="10800000" flipH="1">
            <a:off x="461500" y="181930"/>
            <a:ext cx="63000" cy="4293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8909C"/>
          </a:solidFill>
          <a:ln>
            <a:noFill/>
          </a:ln>
        </p:spPr>
        <p:txBody>
          <a:bodyPr spcFirstLastPara="1" wrap="square" lIns="74025" tIns="37000" rIns="74025" bIns="37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6" b="1"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4712075" y="1265475"/>
            <a:ext cx="3742500" cy="1267800"/>
          </a:xfrm>
          <a:prstGeom prst="rect">
            <a:avLst/>
          </a:prstGeom>
          <a:solidFill>
            <a:srgbClr val="FF9919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Process Innovation</a:t>
            </a:r>
            <a:endParaRPr sz="2000" b="1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439725" y="1265475"/>
            <a:ext cx="4039800" cy="1267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Cloud Native</a:t>
            </a:r>
            <a:endParaRPr sz="2000" b="1" dirty="0"/>
          </a:p>
        </p:txBody>
      </p:sp>
      <p:sp>
        <p:nvSpPr>
          <p:cNvPr id="317" name="Google Shape;317;p37"/>
          <p:cNvSpPr txBox="1"/>
          <p:nvPr/>
        </p:nvSpPr>
        <p:spPr>
          <a:xfrm>
            <a:off x="4722728" y="2800350"/>
            <a:ext cx="3742500" cy="12678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Data Analytics</a:t>
            </a:r>
            <a:endParaRPr sz="2000" b="1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450676" y="2800350"/>
            <a:ext cx="4039800" cy="1267800"/>
          </a:xfrm>
          <a:prstGeom prst="rect">
            <a:avLst/>
          </a:prstGeom>
          <a:solidFill>
            <a:srgbClr val="3EC49B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Architecture </a:t>
            </a:r>
            <a:endParaRPr sz="2000" b="1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/>
        </p:nvSpPr>
        <p:spPr>
          <a:xfrm>
            <a:off x="617350" y="95200"/>
            <a:ext cx="82062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2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Cloud Native</a:t>
            </a:r>
            <a:endParaRPr sz="2500" b="1" dirty="0">
              <a:solidFill>
                <a:schemeClr val="accent2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46" y="1825225"/>
            <a:ext cx="3207198" cy="1650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/>
          <p:nvPr/>
        </p:nvSpPr>
        <p:spPr>
          <a:xfrm rot="10800000" flipH="1">
            <a:off x="4546850" y="975813"/>
            <a:ext cx="70200" cy="3427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74025" tIns="37000" rIns="74025" bIns="37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6" b="1"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075" y="2003225"/>
            <a:ext cx="2589075" cy="12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/>
        </p:nvSpPr>
        <p:spPr>
          <a:xfrm>
            <a:off x="4789925" y="3466525"/>
            <a:ext cx="39921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La distribución de la comunidad </a:t>
            </a: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Kubernetes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 que impulsa </a:t>
            </a: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Red Hat OpenShift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/>
          <p:nvPr/>
        </p:nvSpPr>
        <p:spPr>
          <a:xfrm>
            <a:off x="4397288" y="1023000"/>
            <a:ext cx="1154250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2185C5"/>
                </a:solidFill>
              </a:rPr>
              <a:t>What do we want</a:t>
            </a:r>
            <a:endParaRPr sz="1500" b="1" dirty="0"/>
          </a:p>
        </p:txBody>
      </p:sp>
      <p:sp>
        <p:nvSpPr>
          <p:cNvPr id="535" name="Google Shape;535;p82"/>
          <p:cNvSpPr txBox="1"/>
          <p:nvPr/>
        </p:nvSpPr>
        <p:spPr>
          <a:xfrm>
            <a:off x="605929" y="319650"/>
            <a:ext cx="7073734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3000" b="1" dirty="0">
                <a:solidFill>
                  <a:schemeClr val="accent2">
                    <a:lumMod val="50000"/>
                  </a:schemeClr>
                </a:solidFill>
                <a:latin typeface="Raleway"/>
              </a:rPr>
              <a:t>Process Innovation</a:t>
            </a:r>
            <a:endParaRPr sz="3000" b="1" dirty="0">
              <a:solidFill>
                <a:schemeClr val="accent2">
                  <a:lumMod val="50000"/>
                </a:schemeClr>
              </a:solidFill>
              <a:latin typeface="Raleway"/>
              <a:sym typeface="Roboto"/>
            </a:endParaRPr>
          </a:p>
        </p:txBody>
      </p:sp>
      <p:pic>
        <p:nvPicPr>
          <p:cNvPr id="536" name="Google Shape;53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63" y="1824882"/>
            <a:ext cx="3834431" cy="260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250" y="2091712"/>
            <a:ext cx="4249450" cy="19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2"/>
          <p:cNvSpPr/>
          <p:nvPr/>
        </p:nvSpPr>
        <p:spPr>
          <a:xfrm>
            <a:off x="3083700" y="1023000"/>
            <a:ext cx="1113525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2185C5"/>
                </a:solidFill>
              </a:rPr>
              <a:t>eSidif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2185C5"/>
                </a:solidFill>
              </a:rPr>
              <a:t>actual FMIS</a:t>
            </a:r>
            <a:endParaRPr sz="1500" b="1" dirty="0"/>
          </a:p>
        </p:txBody>
      </p:sp>
      <p:pic>
        <p:nvPicPr>
          <p:cNvPr id="539" name="Google Shape;539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3700" y="3772481"/>
            <a:ext cx="1154250" cy="807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83"/>
          <p:cNvPicPr preferRelativeResize="0"/>
          <p:nvPr/>
        </p:nvPicPr>
        <p:blipFill rotWithShape="1">
          <a:blip r:embed="rId3">
            <a:alphaModFix/>
          </a:blip>
          <a:srcRect l="10097" r="12165"/>
          <a:stretch/>
        </p:blipFill>
        <p:spPr>
          <a:xfrm>
            <a:off x="535013" y="2018869"/>
            <a:ext cx="4076385" cy="23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83"/>
          <p:cNvSpPr txBox="1"/>
          <p:nvPr/>
        </p:nvSpPr>
        <p:spPr>
          <a:xfrm>
            <a:off x="395012" y="466913"/>
            <a:ext cx="6883425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3000" b="1" dirty="0">
                <a:solidFill>
                  <a:srgbClr val="0072C0"/>
                </a:solidFill>
                <a:latin typeface="Raleway"/>
                <a:ea typeface="Roboto"/>
                <a:cs typeface="Roboto"/>
                <a:sym typeface="Roboto"/>
              </a:rPr>
              <a:t>Problem</a:t>
            </a:r>
            <a:r>
              <a:rPr lang="pt-BR" sz="1800" b="1" dirty="0">
                <a:solidFill>
                  <a:srgbClr val="0072C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000" b="1" dirty="0">
                <a:solidFill>
                  <a:srgbClr val="0072C0"/>
                </a:solidFill>
                <a:latin typeface="Raleway"/>
                <a:ea typeface="Roboto"/>
                <a:cs typeface="Roboto"/>
                <a:sym typeface="Roboto"/>
              </a:rPr>
              <a:t>Definition</a:t>
            </a:r>
          </a:p>
        </p:txBody>
      </p:sp>
      <p:sp>
        <p:nvSpPr>
          <p:cNvPr id="546" name="Google Shape;546;p83"/>
          <p:cNvSpPr/>
          <p:nvPr/>
        </p:nvSpPr>
        <p:spPr>
          <a:xfrm>
            <a:off x="4683038" y="1023000"/>
            <a:ext cx="1154250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accent5"/>
                </a:solidFill>
              </a:rPr>
              <a:t>What do we want</a:t>
            </a:r>
            <a:endParaRPr sz="1200" b="1" dirty="0">
              <a:solidFill>
                <a:schemeClr val="accent5"/>
              </a:solidFill>
            </a:endParaRPr>
          </a:p>
        </p:txBody>
      </p:sp>
      <p:sp>
        <p:nvSpPr>
          <p:cNvPr id="547" name="Google Shape;547;p83"/>
          <p:cNvSpPr/>
          <p:nvPr/>
        </p:nvSpPr>
        <p:spPr>
          <a:xfrm>
            <a:off x="3369450" y="1023000"/>
            <a:ext cx="1113525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chemeClr val="accent5"/>
                </a:solidFill>
              </a:rPr>
              <a:t>eSidif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chemeClr val="accent5"/>
                </a:solidFill>
              </a:rPr>
              <a:t>actualFMIS</a:t>
            </a:r>
            <a:endParaRPr sz="1500" b="1" dirty="0">
              <a:solidFill>
                <a:schemeClr val="accent5"/>
              </a:solidFill>
            </a:endParaRPr>
          </a:p>
        </p:txBody>
      </p:sp>
      <p:pic>
        <p:nvPicPr>
          <p:cNvPr id="548" name="Google Shape;54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855" y="2026950"/>
            <a:ext cx="4017245" cy="233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4"/>
          <p:cNvSpPr txBox="1"/>
          <p:nvPr/>
        </p:nvSpPr>
        <p:spPr>
          <a:xfrm>
            <a:off x="614612" y="319650"/>
            <a:ext cx="6883425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3000" b="1" dirty="0">
                <a:solidFill>
                  <a:srgbClr val="0072C0"/>
                </a:solidFill>
                <a:latin typeface="Raleway"/>
              </a:rPr>
              <a:t>Software Architecture</a:t>
            </a:r>
            <a:endParaRPr sz="3000" b="1" dirty="0">
              <a:solidFill>
                <a:srgbClr val="0072C0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pic>
        <p:nvPicPr>
          <p:cNvPr id="554" name="Google Shape;55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31" y="1960988"/>
            <a:ext cx="3924494" cy="273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225" y="2189119"/>
            <a:ext cx="4630475" cy="220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4"/>
          <p:cNvSpPr/>
          <p:nvPr/>
        </p:nvSpPr>
        <p:spPr>
          <a:xfrm>
            <a:off x="4511588" y="1251600"/>
            <a:ext cx="1154250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rgbClr val="2185C5"/>
                </a:solidFill>
              </a:rPr>
              <a:t>What do we want</a:t>
            </a:r>
            <a:endParaRPr sz="1200" b="1" dirty="0"/>
          </a:p>
        </p:txBody>
      </p:sp>
      <p:sp>
        <p:nvSpPr>
          <p:cNvPr id="557" name="Google Shape;557;p84"/>
          <p:cNvSpPr/>
          <p:nvPr/>
        </p:nvSpPr>
        <p:spPr>
          <a:xfrm>
            <a:off x="3198000" y="1251600"/>
            <a:ext cx="1113525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2185C5"/>
                </a:solidFill>
              </a:rPr>
              <a:t>eSidif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2185C5"/>
                </a:solidFill>
              </a:rPr>
              <a:t>Actual FMIS</a:t>
            </a:r>
            <a:endParaRPr sz="15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4"/>
          <p:cNvSpPr txBox="1"/>
          <p:nvPr/>
        </p:nvSpPr>
        <p:spPr>
          <a:xfrm>
            <a:off x="614612" y="319650"/>
            <a:ext cx="6883425" cy="35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3000" b="1" dirty="0">
                <a:solidFill>
                  <a:srgbClr val="0072C0"/>
                </a:solidFill>
                <a:latin typeface="Raleway"/>
              </a:rPr>
              <a:t>Data Analytics</a:t>
            </a:r>
            <a:endParaRPr sz="3000" b="1" dirty="0">
              <a:solidFill>
                <a:srgbClr val="0072C0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84"/>
          <p:cNvSpPr/>
          <p:nvPr/>
        </p:nvSpPr>
        <p:spPr>
          <a:xfrm>
            <a:off x="4511588" y="1251600"/>
            <a:ext cx="1154250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rgbClr val="2185C5"/>
                </a:solidFill>
              </a:rPr>
              <a:t>What do we want</a:t>
            </a:r>
            <a:endParaRPr sz="1200" b="1" dirty="0"/>
          </a:p>
        </p:txBody>
      </p:sp>
      <p:sp>
        <p:nvSpPr>
          <p:cNvPr id="557" name="Google Shape;557;p84"/>
          <p:cNvSpPr/>
          <p:nvPr/>
        </p:nvSpPr>
        <p:spPr>
          <a:xfrm>
            <a:off x="2710150" y="1251600"/>
            <a:ext cx="1601376" cy="94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2185C5"/>
                </a:solidFill>
              </a:rPr>
              <a:t>eSidif Gerencial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2185C5"/>
                </a:solidFill>
              </a:rPr>
              <a:t>Actual FMIS BI</a:t>
            </a:r>
            <a:endParaRPr sz="1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6FCDA-A83B-4706-8623-69D4750E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2" y="2186721"/>
            <a:ext cx="3526478" cy="2208231"/>
          </a:xfrm>
          <a:prstGeom prst="rect">
            <a:avLst/>
          </a:prstGeom>
        </p:spPr>
      </p:pic>
      <p:pic>
        <p:nvPicPr>
          <p:cNvPr id="4" name="7 Imagen" descr="1 JY5It2fZz77qs_RNzZBi_Q.jpeg">
            <a:extLst>
              <a:ext uri="{FF2B5EF4-FFF2-40B4-BE49-F238E27FC236}">
                <a16:creationId xmlns:a16="http://schemas.microsoft.com/office/drawing/2014/main" id="{83920124-4939-4505-B513-9D3561241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198400"/>
            <a:ext cx="4191893" cy="21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Google Shape;524;p57"/>
          <p:cNvSpPr>
            <a:spLocks noGrp="1"/>
          </p:cNvSpPr>
          <p:nvPr>
            <p:ph type="title"/>
          </p:nvPr>
        </p:nvSpPr>
        <p:spPr>
          <a:xfrm>
            <a:off x="1128713" y="1042988"/>
            <a:ext cx="4529137" cy="1171576"/>
          </a:xfrm>
        </p:spPr>
        <p:txBody>
          <a:bodyPr lIns="82283" tIns="82283" rIns="82283" bIns="82283" anchor="t"/>
          <a:lstStyle/>
          <a:p>
            <a:pPr lvl="0" algn="l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Modular approach</a:t>
            </a:r>
          </a:p>
        </p:txBody>
      </p:sp>
      <p:sp>
        <p:nvSpPr>
          <p:cNvPr id="86019" name="Google Shape;525;p57"/>
          <p:cNvSpPr>
            <a:spLocks noGrp="1"/>
          </p:cNvSpPr>
          <p:nvPr>
            <p:ph type="sldNum" sz="quarter" idx="10"/>
          </p:nvPr>
        </p:nvSpPr>
        <p:spPr bwMode="auto">
          <a:xfrm>
            <a:off x="8089900" y="4773613"/>
            <a:ext cx="493713" cy="312737"/>
          </a:xfrm>
          <a:noFill/>
          <a:ln>
            <a:miter lim="800000"/>
            <a:headEnd/>
            <a:tailEnd/>
          </a:ln>
        </p:spPr>
        <p:txBody>
          <a:bodyPr lIns="82283" tIns="82283" rIns="82283" bIns="82283"/>
          <a:lstStyle/>
          <a:p>
            <a:fld id="{3031141E-ABDB-425C-BF33-A5C91BA2ABF1}" type="slidenum">
              <a:rPr lang="en-US" altLang="en-US" smtClean="0">
                <a:ea typeface="Calibri lig"/>
                <a:cs typeface="Calibri lig"/>
              </a:rPr>
              <a:pPr/>
              <a:t>19</a:t>
            </a:fld>
            <a:endParaRPr lang="en-US" altLang="en-US">
              <a:ea typeface="Calibri lig"/>
              <a:cs typeface="Calibri lig"/>
            </a:endParaRPr>
          </a:p>
        </p:txBody>
      </p:sp>
      <p:sp>
        <p:nvSpPr>
          <p:cNvPr id="99332" name="Google Shape;529;p57"/>
          <p:cNvSpPr>
            <a:spLocks noGrp="1"/>
          </p:cNvSpPr>
          <p:nvPr>
            <p:ph type="title"/>
          </p:nvPr>
        </p:nvSpPr>
        <p:spPr>
          <a:xfrm>
            <a:off x="1128713" y="1750219"/>
            <a:ext cx="4337050" cy="1281907"/>
          </a:xfrm>
        </p:spPr>
        <p:txBody>
          <a:bodyPr lIns="82283" tIns="82283" rIns="82283" bIns="82283" anchor="t"/>
          <a:lstStyle/>
          <a:p>
            <a:pPr lvl="0"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 house development with participation of consulting to help us in guiding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AR" sz="2000" dirty="0">
                <a:solidFill>
                  <a:srgbClr val="677480"/>
                </a:solidFill>
                <a:latin typeface="+mn-lt"/>
                <a:ea typeface="Raleway"/>
                <a:cs typeface="Raleway"/>
              </a:rPr>
            </a:br>
            <a:endParaRPr lang="es-AR" sz="2000" dirty="0">
              <a:solidFill>
                <a:srgbClr val="677480"/>
              </a:solidFill>
              <a:latin typeface="+mn-lt"/>
              <a:ea typeface="Raleway"/>
              <a:cs typeface="Raleway"/>
            </a:endParaRPr>
          </a:p>
        </p:txBody>
      </p:sp>
      <p:sp>
        <p:nvSpPr>
          <p:cNvPr id="99333" name="Google Shape;533;p57"/>
          <p:cNvSpPr>
            <a:spLocks noGrp="1"/>
          </p:cNvSpPr>
          <p:nvPr>
            <p:ph type="title"/>
          </p:nvPr>
        </p:nvSpPr>
        <p:spPr>
          <a:xfrm>
            <a:off x="1128712" y="2521745"/>
            <a:ext cx="4257675" cy="1051720"/>
          </a:xfrm>
        </p:spPr>
        <p:txBody>
          <a:bodyPr lIns="82283" tIns="82283" rIns="82283" bIns="82283" anchor="t"/>
          <a:lstStyle/>
          <a:p>
            <a:pPr lvl="0"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High level commitment of the political authorities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endParaRPr lang="es-AR" sz="2000" dirty="0">
              <a:solidFill>
                <a:srgbClr val="677480"/>
              </a:solidFill>
              <a:latin typeface="+mn-lt"/>
              <a:ea typeface="Raleway"/>
              <a:cs typeface="Raleway"/>
            </a:endParaRPr>
          </a:p>
        </p:txBody>
      </p:sp>
      <p:sp>
        <p:nvSpPr>
          <p:cNvPr id="99334" name="Google Shape;537;p57"/>
          <p:cNvSpPr>
            <a:spLocks noGrp="1"/>
          </p:cNvSpPr>
          <p:nvPr>
            <p:ph type="title"/>
          </p:nvPr>
        </p:nvSpPr>
        <p:spPr>
          <a:xfrm>
            <a:off x="1128713" y="3328988"/>
            <a:ext cx="4257675" cy="944563"/>
          </a:xfrm>
        </p:spPr>
        <p:txBody>
          <a:bodyPr lIns="82283" tIns="82283" rIns="82283" bIns="82283" anchor="t"/>
          <a:lstStyle/>
          <a:p>
            <a:pPr lvl="0"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Innovation activities (like innovation labs) to face the innovation challenges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endParaRPr lang="es-AR" sz="2000" dirty="0">
              <a:solidFill>
                <a:srgbClr val="677480"/>
              </a:solidFill>
              <a:latin typeface="+mn-lt"/>
              <a:ea typeface="Raleway"/>
              <a:cs typeface="Raleway"/>
            </a:endParaRPr>
          </a:p>
        </p:txBody>
      </p:sp>
      <p:pic>
        <p:nvPicPr>
          <p:cNvPr id="86023" name="Google Shape;541;p5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850" y="-1588"/>
            <a:ext cx="34798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oogle Shape;498;p55"/>
          <p:cNvGrpSpPr>
            <a:grpSpLocks/>
          </p:cNvGrpSpPr>
          <p:nvPr/>
        </p:nvGrpSpPr>
        <p:grpSpPr bwMode="auto">
          <a:xfrm>
            <a:off x="292293" y="558603"/>
            <a:ext cx="492125" cy="342900"/>
            <a:chOff x="1926350" y="995225"/>
            <a:chExt cx="428650" cy="356600"/>
          </a:xfrm>
        </p:grpSpPr>
        <p:sp>
          <p:nvSpPr>
            <p:cNvPr id="33" name="Google Shape;499;p55"/>
            <p:cNvSpPr/>
            <p:nvPr/>
          </p:nvSpPr>
          <p:spPr>
            <a:xfrm>
              <a:off x="1926350" y="1297345"/>
              <a:ext cx="208794" cy="5448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  <p:sp>
          <p:nvSpPr>
            <p:cNvPr id="36" name="Google Shape;500;p55"/>
            <p:cNvSpPr/>
            <p:nvPr/>
          </p:nvSpPr>
          <p:spPr>
            <a:xfrm>
              <a:off x="2146206" y="1297345"/>
              <a:ext cx="208794" cy="5448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  <p:sp>
          <p:nvSpPr>
            <p:cNvPr id="39" name="Google Shape;501;p55"/>
            <p:cNvSpPr/>
            <p:nvPr/>
          </p:nvSpPr>
          <p:spPr>
            <a:xfrm>
              <a:off x="1926350" y="995225"/>
              <a:ext cx="208794" cy="331837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  <p:sp>
          <p:nvSpPr>
            <p:cNvPr id="40" name="Google Shape;502;p55"/>
            <p:cNvSpPr/>
            <p:nvPr/>
          </p:nvSpPr>
          <p:spPr>
            <a:xfrm>
              <a:off x="2146206" y="995225"/>
              <a:ext cx="208794" cy="331837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lIns="82283" tIns="82283" rIns="82283" bIns="82283" anchor="ctr"/>
            <a:lstStyle/>
            <a:p>
              <a:pPr defTabSz="4244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09">
                <a:latin typeface="+mn-lt"/>
                <a:cs typeface="+mn-cs"/>
              </a:endParaRPr>
            </a:p>
          </p:txBody>
        </p:sp>
      </p:grpSp>
      <p:sp>
        <p:nvSpPr>
          <p:cNvPr id="86029" name="Google Shape;391;p47"/>
          <p:cNvSpPr txBox="1">
            <a:spLocks/>
          </p:cNvSpPr>
          <p:nvPr/>
        </p:nvSpPr>
        <p:spPr bwMode="auto">
          <a:xfrm>
            <a:off x="914400" y="558603"/>
            <a:ext cx="4743450" cy="3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83" tIns="82283" rIns="82283" bIns="82283" anchor="b"/>
          <a:lstStyle/>
          <a:p>
            <a:pPr defTabSz="424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Modernization of FMIS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66700" y="250825"/>
            <a:ext cx="807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24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66701" y="4627741"/>
            <a:ext cx="659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1" name="Freeform 133"/>
          <p:cNvSpPr>
            <a:spLocks noChangeArrowheads="1"/>
          </p:cNvSpPr>
          <p:nvPr/>
        </p:nvSpPr>
        <p:spPr bwMode="auto">
          <a:xfrm>
            <a:off x="554216" y="1107281"/>
            <a:ext cx="333375" cy="334963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</a:pPr>
            <a:endParaRPr lang="es-AR" sz="1600" dirty="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133"/>
          <p:cNvSpPr>
            <a:spLocks noChangeArrowheads="1"/>
          </p:cNvSpPr>
          <p:nvPr/>
        </p:nvSpPr>
        <p:spPr bwMode="auto">
          <a:xfrm>
            <a:off x="554216" y="1879602"/>
            <a:ext cx="333375" cy="334962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</a:pPr>
            <a:endParaRPr lang="es-AR" sz="160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133"/>
          <p:cNvSpPr>
            <a:spLocks noChangeArrowheads="1"/>
          </p:cNvSpPr>
          <p:nvPr/>
        </p:nvSpPr>
        <p:spPr bwMode="auto">
          <a:xfrm>
            <a:off x="544706" y="2697163"/>
            <a:ext cx="333375" cy="334963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rgbClr val="F77234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</a:pPr>
            <a:endParaRPr lang="es-AR" sz="160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133"/>
          <p:cNvSpPr>
            <a:spLocks noChangeArrowheads="1"/>
          </p:cNvSpPr>
          <p:nvPr/>
        </p:nvSpPr>
        <p:spPr bwMode="auto">
          <a:xfrm>
            <a:off x="581025" y="3573464"/>
            <a:ext cx="333375" cy="333375"/>
          </a:xfrm>
          <a:custGeom>
            <a:avLst/>
            <a:gdLst>
              <a:gd name="T0" fmla="*/ 2147483647 w 561"/>
              <a:gd name="T1" fmla="*/ 0 h 561"/>
              <a:gd name="T2" fmla="*/ 2147483647 w 561"/>
              <a:gd name="T3" fmla="*/ 0 h 561"/>
              <a:gd name="T4" fmla="*/ 2147483647 w 561"/>
              <a:gd name="T5" fmla="*/ 0 h 561"/>
              <a:gd name="T6" fmla="*/ 0 w 561"/>
              <a:gd name="T7" fmla="*/ 2147483647 h 561"/>
              <a:gd name="T8" fmla="*/ 0 w 561"/>
              <a:gd name="T9" fmla="*/ 2147483647 h 561"/>
              <a:gd name="T10" fmla="*/ 2147483647 w 561"/>
              <a:gd name="T11" fmla="*/ 2147483647 h 561"/>
              <a:gd name="T12" fmla="*/ 2147483647 w 561"/>
              <a:gd name="T13" fmla="*/ 2147483647 h 561"/>
              <a:gd name="T14" fmla="*/ 2147483647 w 561"/>
              <a:gd name="T15" fmla="*/ 2147483647 h 561"/>
              <a:gd name="T16" fmla="*/ 2147483647 w 561"/>
              <a:gd name="T17" fmla="*/ 2147483647 h 561"/>
              <a:gd name="T18" fmla="*/ 2147483647 w 561"/>
              <a:gd name="T19" fmla="*/ 0 h 561"/>
              <a:gd name="T20" fmla="*/ 2147483647 w 561"/>
              <a:gd name="T21" fmla="*/ 2147483647 h 561"/>
              <a:gd name="T22" fmla="*/ 2147483647 w 561"/>
              <a:gd name="T23" fmla="*/ 2147483647 h 561"/>
              <a:gd name="T24" fmla="*/ 2147483647 w 561"/>
              <a:gd name="T25" fmla="*/ 2147483647 h 561"/>
              <a:gd name="T26" fmla="*/ 2147483647 w 561"/>
              <a:gd name="T27" fmla="*/ 2147483647 h 561"/>
              <a:gd name="T28" fmla="*/ 2147483647 w 561"/>
              <a:gd name="T29" fmla="*/ 2147483647 h 561"/>
              <a:gd name="T30" fmla="*/ 2147483647 w 561"/>
              <a:gd name="T31" fmla="*/ 2147483647 h 561"/>
              <a:gd name="T32" fmla="*/ 2147483647 w 561"/>
              <a:gd name="T33" fmla="*/ 2147483647 h 561"/>
              <a:gd name="T34" fmla="*/ 2147483647 w 561"/>
              <a:gd name="T35" fmla="*/ 2147483647 h 561"/>
              <a:gd name="T36" fmla="*/ 2147483647 w 561"/>
              <a:gd name="T37" fmla="*/ 2147483647 h 561"/>
              <a:gd name="T38" fmla="*/ 2147483647 w 561"/>
              <a:gd name="T39" fmla="*/ 2147483647 h 561"/>
              <a:gd name="T40" fmla="*/ 2147483647 w 561"/>
              <a:gd name="T41" fmla="*/ 2147483647 h 561"/>
              <a:gd name="T42" fmla="*/ 2147483647 w 561"/>
              <a:gd name="T43" fmla="*/ 2147483647 h 561"/>
              <a:gd name="T44" fmla="*/ 2147483647 w 561"/>
              <a:gd name="T45" fmla="*/ 2147483647 h 561"/>
              <a:gd name="T46" fmla="*/ 2147483647 w 561"/>
              <a:gd name="T47" fmla="*/ 2147483647 h 561"/>
              <a:gd name="T48" fmla="*/ 2147483647 w 561"/>
              <a:gd name="T49" fmla="*/ 2147483647 h 561"/>
              <a:gd name="T50" fmla="*/ 2147483647 w 561"/>
              <a:gd name="T51" fmla="*/ 2147483647 h 5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1"/>
              <a:gd name="T79" fmla="*/ 0 h 561"/>
              <a:gd name="T80" fmla="*/ 561 w 561"/>
              <a:gd name="T81" fmla="*/ 561 h 5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1" h="561">
                <a:moveTo>
                  <a:pt x="461" y="0"/>
                </a:moveTo>
                <a:lnTo>
                  <a:pt x="461" y="0"/>
                </a:ln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9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513"/>
                  <a:pt x="47" y="560"/>
                  <a:pt x="105" y="560"/>
                </a:cubicBezTo>
                <a:cubicBezTo>
                  <a:pt x="461" y="560"/>
                  <a:pt x="461" y="560"/>
                  <a:pt x="461" y="560"/>
                </a:cubicBezTo>
                <a:cubicBezTo>
                  <a:pt x="519" y="560"/>
                  <a:pt x="560" y="513"/>
                  <a:pt x="560" y="461"/>
                </a:cubicBezTo>
                <a:cubicBezTo>
                  <a:pt x="560" y="99"/>
                  <a:pt x="560" y="99"/>
                  <a:pt x="560" y="99"/>
                </a:cubicBezTo>
                <a:cubicBezTo>
                  <a:pt x="560" y="47"/>
                  <a:pt x="519" y="0"/>
                  <a:pt x="461" y="0"/>
                </a:cubicBezTo>
                <a:close/>
                <a:moveTo>
                  <a:pt x="461" y="210"/>
                </a:moveTo>
                <a:lnTo>
                  <a:pt x="461" y="210"/>
                </a:lnTo>
                <a:cubicBezTo>
                  <a:pt x="263" y="402"/>
                  <a:pt x="263" y="402"/>
                  <a:pt x="263" y="402"/>
                </a:cubicBezTo>
                <a:cubicBezTo>
                  <a:pt x="263" y="408"/>
                  <a:pt x="251" y="414"/>
                  <a:pt x="239" y="414"/>
                </a:cubicBezTo>
                <a:cubicBezTo>
                  <a:pt x="222" y="414"/>
                  <a:pt x="222" y="414"/>
                  <a:pt x="222" y="414"/>
                </a:cubicBezTo>
                <a:cubicBezTo>
                  <a:pt x="216" y="414"/>
                  <a:pt x="204" y="408"/>
                  <a:pt x="199" y="402"/>
                </a:cubicBezTo>
                <a:cubicBezTo>
                  <a:pt x="111" y="309"/>
                  <a:pt x="111" y="309"/>
                  <a:pt x="111" y="309"/>
                </a:cubicBezTo>
                <a:cubicBezTo>
                  <a:pt x="105" y="303"/>
                  <a:pt x="105" y="298"/>
                  <a:pt x="111" y="292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52" y="251"/>
                  <a:pt x="158" y="251"/>
                  <a:pt x="164" y="257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8" y="321"/>
                  <a:pt x="239" y="321"/>
                  <a:pt x="245" y="315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8" y="146"/>
                  <a:pt x="420" y="146"/>
                  <a:pt x="426" y="15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67" y="193"/>
                  <a:pt x="467" y="204"/>
                  <a:pt x="461" y="21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lIns="57130" tIns="28565" rIns="57130" bIns="28565" anchor="ctr"/>
          <a:lstStyle/>
          <a:p>
            <a:pPr defTabSz="423863" fontAlgn="base">
              <a:spcBef>
                <a:spcPct val="0"/>
              </a:spcBef>
              <a:spcAft>
                <a:spcPct val="0"/>
              </a:spcAft>
              <a:defRPr/>
            </a:pPr>
            <a:endParaRPr lang="es-AR" sz="1600">
              <a:solidFill>
                <a:srgbClr val="44546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"/>
          <p:cNvSpPr/>
          <p:nvPr/>
        </p:nvSpPr>
        <p:spPr>
          <a:xfrm>
            <a:off x="0" y="0"/>
            <a:ext cx="3998913" cy="5143500"/>
          </a:xfrm>
          <a:prstGeom prst="rect">
            <a:avLst/>
          </a:prstGeom>
          <a:solidFill>
            <a:srgbClr val="1D8ED1">
              <a:alpha val="84313"/>
            </a:srgbClr>
          </a:solidFill>
          <a:ln>
            <a:noFill/>
          </a:ln>
        </p:spPr>
        <p:txBody>
          <a:bodyPr spcFirstLastPara="1" wrap="square" lIns="30850" tIns="15425" rIns="30850" bIns="15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"/>
          <p:cNvSpPr/>
          <p:nvPr/>
        </p:nvSpPr>
        <p:spPr>
          <a:xfrm>
            <a:off x="4456113" y="2397125"/>
            <a:ext cx="23177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"/>
          <p:cNvSpPr txBox="1"/>
          <p:nvPr/>
        </p:nvSpPr>
        <p:spPr>
          <a:xfrm>
            <a:off x="342900" y="2044700"/>
            <a:ext cx="3486150" cy="253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the administration ready to work in “remote control mode”?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"/>
          <p:cNvSpPr txBox="1"/>
          <p:nvPr/>
        </p:nvSpPr>
        <p:spPr>
          <a:xfrm>
            <a:off x="181232" y="153917"/>
            <a:ext cx="327806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March 2020 - COVID 19 Crisis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5" name="4 CuadroTexto"/>
          <p:cNvSpPr txBox="1"/>
          <p:nvPr/>
        </p:nvSpPr>
        <p:spPr>
          <a:xfrm>
            <a:off x="1264445" y="1700214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err="1">
                <a:solidFill>
                  <a:schemeClr val="bg1"/>
                </a:solidFill>
                <a:latin typeface="Raleway" charset="0"/>
              </a:rPr>
              <a:t>Thank</a:t>
            </a:r>
            <a:r>
              <a:rPr lang="es-AR" sz="3200" dirty="0">
                <a:solidFill>
                  <a:schemeClr val="bg1"/>
                </a:solidFill>
                <a:latin typeface="Raleway" charset="0"/>
              </a:rPr>
              <a:t> </a:t>
            </a:r>
            <a:r>
              <a:rPr lang="es-AR" sz="3200" dirty="0" err="1">
                <a:solidFill>
                  <a:schemeClr val="bg1"/>
                </a:solidFill>
                <a:latin typeface="Raleway" charset="0"/>
              </a:rPr>
              <a:t>you</a:t>
            </a:r>
            <a:r>
              <a:rPr lang="es-AR" sz="3200" dirty="0">
                <a:solidFill>
                  <a:schemeClr val="bg1"/>
                </a:solidFill>
                <a:latin typeface="Raleway" charset="0"/>
              </a:rPr>
              <a:t>!</a:t>
            </a:r>
          </a:p>
        </p:txBody>
      </p:sp>
      <p:pic>
        <p:nvPicPr>
          <p:cNvPr id="6" name="5 Imagen" descr="Ministerio tipografia blan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0" y="4055478"/>
            <a:ext cx="2204173" cy="7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3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g63d8609307_0_186"/>
          <p:cNvGrpSpPr/>
          <p:nvPr/>
        </p:nvGrpSpPr>
        <p:grpSpPr>
          <a:xfrm>
            <a:off x="648075" y="892198"/>
            <a:ext cx="7386324" cy="4019616"/>
            <a:chOff x="762000" y="1628775"/>
            <a:chExt cx="8882063" cy="4657725"/>
          </a:xfrm>
        </p:grpSpPr>
        <p:pic>
          <p:nvPicPr>
            <p:cNvPr id="685" name="Google Shape;685;g63d8609307_0_186" descr="C:\Users\JEFERN~1\AppData\Local\Temp\grafico_Inicio-2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000" y="1628775"/>
              <a:ext cx="8882063" cy="4657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Google Shape;686;g63d8609307_0_186"/>
            <p:cNvSpPr/>
            <p:nvPr/>
          </p:nvSpPr>
          <p:spPr>
            <a:xfrm>
              <a:off x="7317271" y="2852072"/>
              <a:ext cx="1302000" cy="2889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190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292C31"/>
                  </a:solidFill>
                  <a:latin typeface="Arial"/>
                  <a:ea typeface="Arial"/>
                  <a:cs typeface="Arial"/>
                  <a:sym typeface="Arial"/>
                </a:rPr>
                <a:t>PRESUPUESTO ABIERTO</a:t>
              </a:r>
              <a:endParaRPr/>
            </a:p>
          </p:txBody>
        </p:sp>
        <p:sp>
          <p:nvSpPr>
            <p:cNvPr id="687" name="Google Shape;687;g63d8609307_0_186"/>
            <p:cNvSpPr/>
            <p:nvPr/>
          </p:nvSpPr>
          <p:spPr>
            <a:xfrm>
              <a:off x="8021675" y="5157020"/>
              <a:ext cx="646800" cy="217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190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292C31"/>
                  </a:solidFill>
                  <a:latin typeface="Arial"/>
                  <a:ea typeface="Arial"/>
                  <a:cs typeface="Arial"/>
                  <a:sym typeface="Arial"/>
                </a:rPr>
                <a:t>BAPIN</a:t>
              </a:r>
              <a:endParaRPr/>
            </a:p>
          </p:txBody>
        </p:sp>
      </p:grpSp>
      <p:sp>
        <p:nvSpPr>
          <p:cNvPr id="688" name="Google Shape;688;g63d8609307_0_186"/>
          <p:cNvSpPr txBox="1"/>
          <p:nvPr/>
        </p:nvSpPr>
        <p:spPr>
          <a:xfrm>
            <a:off x="287338" y="141288"/>
            <a:ext cx="817361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ARGENTINA – FINANCIAL MANAGEMENT INFORMATION SYSTEMS</a:t>
            </a:r>
            <a:endParaRPr sz="1800" b="1" i="0" u="none" strike="noStrike" cap="none" dirty="0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9" name="Google Shape;689;g63d8609307_0_186"/>
          <p:cNvSpPr/>
          <p:nvPr/>
        </p:nvSpPr>
        <p:spPr>
          <a:xfrm>
            <a:off x="395288" y="507613"/>
            <a:ext cx="377700" cy="492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30850" tIns="15425" rIns="30850" bIns="15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63d8609307_0_0"/>
          <p:cNvSpPr txBox="1">
            <a:spLocks noGrp="1"/>
          </p:cNvSpPr>
          <p:nvPr>
            <p:ph type="sldNum" idx="4294967295"/>
          </p:nvPr>
        </p:nvSpPr>
        <p:spPr>
          <a:xfrm>
            <a:off x="8604250" y="4591050"/>
            <a:ext cx="5397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95" name="Google Shape;695;g63d8609307_0_0"/>
          <p:cNvSpPr/>
          <p:nvPr/>
        </p:nvSpPr>
        <p:spPr>
          <a:xfrm>
            <a:off x="354013" y="512763"/>
            <a:ext cx="376200" cy="477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30850" tIns="15425" rIns="30850" bIns="15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6" name="Google Shape;696;g63d8609307_0_0"/>
          <p:cNvSpPr txBox="1"/>
          <p:nvPr/>
        </p:nvSpPr>
        <p:spPr>
          <a:xfrm>
            <a:off x="242888" y="133350"/>
            <a:ext cx="80772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2019 HIGHLIGHTS</a:t>
            </a:r>
            <a:endParaRPr sz="1800" b="1" i="0" u="none" strike="noStrike" cap="none" dirty="0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7" name="Google Shape;697;g63d8609307_0_0"/>
          <p:cNvSpPr txBox="1"/>
          <p:nvPr/>
        </p:nvSpPr>
        <p:spPr>
          <a:xfrm>
            <a:off x="1132764" y="866632"/>
            <a:ext cx="3683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PROGRAMS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8" name="Google Shape;698;g63d8609307_0_0"/>
          <p:cNvGrpSpPr/>
          <p:nvPr/>
        </p:nvGrpSpPr>
        <p:grpSpPr>
          <a:xfrm>
            <a:off x="1380838" y="1065109"/>
            <a:ext cx="2549409" cy="852276"/>
            <a:chOff x="12440424" y="4933686"/>
            <a:chExt cx="6888434" cy="2271525"/>
          </a:xfrm>
        </p:grpSpPr>
        <p:sp>
          <p:nvSpPr>
            <p:cNvPr id="699" name="Google Shape;699;g63d8609307_0_0"/>
            <p:cNvSpPr txBox="1"/>
            <p:nvPr/>
          </p:nvSpPr>
          <p:spPr>
            <a:xfrm>
              <a:off x="12663458" y="6528710"/>
              <a:ext cx="6665400" cy="676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3228 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Budgets activities</a:t>
              </a: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63d8609307_0_0"/>
            <p:cNvSpPr txBox="1"/>
            <p:nvPr/>
          </p:nvSpPr>
          <p:spPr>
            <a:xfrm>
              <a:off x="12440424" y="4933686"/>
              <a:ext cx="3345000" cy="19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0" i="0" u="none" strike="noStrike" cap="none" dirty="0">
                  <a:solidFill>
                    <a:srgbClr val="2185C5"/>
                  </a:solidFill>
                  <a:latin typeface="Arial"/>
                  <a:ea typeface="Arial"/>
                  <a:cs typeface="Arial"/>
                  <a:sym typeface="Arial"/>
                </a:rPr>
                <a:t> 400</a:t>
              </a:r>
              <a:endParaRPr sz="405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g63d8609307_0_0"/>
          <p:cNvGrpSpPr/>
          <p:nvPr/>
        </p:nvGrpSpPr>
        <p:grpSpPr>
          <a:xfrm>
            <a:off x="5820766" y="3687586"/>
            <a:ext cx="3323164" cy="996736"/>
            <a:chOff x="3804612" y="4352008"/>
            <a:chExt cx="756916" cy="621600"/>
          </a:xfrm>
        </p:grpSpPr>
        <p:sp>
          <p:nvSpPr>
            <p:cNvPr id="702" name="Google Shape;702;g63d8609307_0_0"/>
            <p:cNvSpPr txBox="1"/>
            <p:nvPr/>
          </p:nvSpPr>
          <p:spPr>
            <a:xfrm>
              <a:off x="3816328" y="4352008"/>
              <a:ext cx="745200" cy="6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3.000</a:t>
              </a:r>
              <a:endPara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g63d8609307_0_0"/>
            <p:cNvSpPr txBox="1"/>
            <p:nvPr/>
          </p:nvSpPr>
          <p:spPr>
            <a:xfrm>
              <a:off x="3804612" y="4718307"/>
              <a:ext cx="7206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CONCURRENTS USERS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g63d8609307_0_0"/>
          <p:cNvGrpSpPr/>
          <p:nvPr/>
        </p:nvGrpSpPr>
        <p:grpSpPr>
          <a:xfrm>
            <a:off x="1248999" y="2444997"/>
            <a:ext cx="3036712" cy="746275"/>
            <a:chOff x="12350134" y="5121133"/>
            <a:chExt cx="6754253" cy="2080500"/>
          </a:xfrm>
        </p:grpSpPr>
        <p:sp>
          <p:nvSpPr>
            <p:cNvPr id="705" name="Google Shape;705;g63d8609307_0_0"/>
            <p:cNvSpPr txBox="1"/>
            <p:nvPr/>
          </p:nvSpPr>
          <p:spPr>
            <a:xfrm>
              <a:off x="15598288" y="5342996"/>
              <a:ext cx="3506100" cy="17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Goals and indicators defined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63d8609307_0_0"/>
            <p:cNvSpPr txBox="1"/>
            <p:nvPr/>
          </p:nvSpPr>
          <p:spPr>
            <a:xfrm>
              <a:off x="12350134" y="5121133"/>
              <a:ext cx="3708900" cy="20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accent3"/>
                  </a:solidFill>
                </a:rPr>
                <a:t>2.300</a:t>
              </a:r>
              <a:endParaRPr sz="405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g63d8609307_0_0"/>
          <p:cNvGrpSpPr/>
          <p:nvPr/>
        </p:nvGrpSpPr>
        <p:grpSpPr>
          <a:xfrm>
            <a:off x="5843426" y="2452747"/>
            <a:ext cx="2474972" cy="995182"/>
            <a:chOff x="3816327" y="4352008"/>
            <a:chExt cx="1072066" cy="621600"/>
          </a:xfrm>
        </p:grpSpPr>
        <p:sp>
          <p:nvSpPr>
            <p:cNvPr id="708" name="Google Shape;708;g63d8609307_0_0"/>
            <p:cNvSpPr txBox="1"/>
            <p:nvPr/>
          </p:nvSpPr>
          <p:spPr>
            <a:xfrm>
              <a:off x="3816327" y="4352008"/>
              <a:ext cx="1042200" cy="6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21.000</a:t>
              </a:r>
              <a:endPara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g63d8609307_0_0"/>
            <p:cNvSpPr txBox="1"/>
            <p:nvPr/>
          </p:nvSpPr>
          <p:spPr>
            <a:xfrm>
              <a:off x="3863893" y="4717899"/>
              <a:ext cx="1024500" cy="1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NOMINAL USERS</a:t>
              </a:r>
              <a:endParaRPr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0" name="Google Shape;710;g63d8609307_0_0"/>
          <p:cNvSpPr txBox="1"/>
          <p:nvPr/>
        </p:nvSpPr>
        <p:spPr>
          <a:xfrm>
            <a:off x="1105469" y="3753134"/>
            <a:ext cx="116918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PAYMENTS 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1" name="Google Shape;711;g63d8609307_0_0"/>
          <p:cNvGrpSpPr/>
          <p:nvPr/>
        </p:nvGrpSpPr>
        <p:grpSpPr>
          <a:xfrm>
            <a:off x="852971" y="3882812"/>
            <a:ext cx="3985176" cy="821177"/>
            <a:chOff x="11015268" y="4786518"/>
            <a:chExt cx="10764926" cy="2190975"/>
          </a:xfrm>
        </p:grpSpPr>
        <p:sp>
          <p:nvSpPr>
            <p:cNvPr id="712" name="Google Shape;712;g63d8609307_0_0"/>
            <p:cNvSpPr txBox="1"/>
            <p:nvPr/>
          </p:nvSpPr>
          <p:spPr>
            <a:xfrm>
              <a:off x="18093494" y="4822293"/>
              <a:ext cx="3686700" cy="21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of payments delivered through </a:t>
              </a:r>
              <a:r>
                <a:rPr lang="en-US" sz="1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eSidif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to the Bank System</a:t>
              </a: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63d8609307_0_0"/>
            <p:cNvSpPr txBox="1"/>
            <p:nvPr/>
          </p:nvSpPr>
          <p:spPr>
            <a:xfrm>
              <a:off x="11015268" y="4786518"/>
              <a:ext cx="7527000" cy="19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1.270.000</a:t>
              </a:r>
              <a:endParaRPr sz="405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4" name="Google Shape;714;g63d8609307_0_0" descr="C:\Users\gmlopez\Documents\mecon_lupe\presentaciones\presentaciones\gendarmeria\icono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0325" y="2571750"/>
            <a:ext cx="765175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g63d8609307_0_0" descr="C:\Users\gmlopez\Documents\mecon_lupe\presentaciones\presentaciones\gendarmeria\icono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0325" y="3822700"/>
            <a:ext cx="765175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g63d8609307_0_0" descr="C:\Users\gmlopez\Documents\mecon_lupe\presentaciones\presentaciones\gendarmeria\iconos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5413" y="655638"/>
            <a:ext cx="1030287" cy="103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g63d8609307_0_0"/>
          <p:cNvGrpSpPr/>
          <p:nvPr/>
        </p:nvGrpSpPr>
        <p:grpSpPr>
          <a:xfrm>
            <a:off x="5252998" y="1457377"/>
            <a:ext cx="1488984" cy="995182"/>
            <a:chOff x="3816328" y="4352008"/>
            <a:chExt cx="745200" cy="621600"/>
          </a:xfrm>
        </p:grpSpPr>
        <p:sp>
          <p:nvSpPr>
            <p:cNvPr id="718" name="Google Shape;718;g63d8609307_0_0"/>
            <p:cNvSpPr txBox="1"/>
            <p:nvPr/>
          </p:nvSpPr>
          <p:spPr>
            <a:xfrm>
              <a:off x="3816328" y="4352008"/>
              <a:ext cx="745200" cy="6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126</a:t>
              </a:r>
              <a:endParaRPr sz="4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63d8609307_0_0"/>
            <p:cNvSpPr txBox="1"/>
            <p:nvPr/>
          </p:nvSpPr>
          <p:spPr>
            <a:xfrm>
              <a:off x="3858103" y="4717900"/>
              <a:ext cx="657000" cy="1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0"/>
                <a:buFont typeface="Arial"/>
                <a:buNone/>
              </a:pPr>
              <a:r>
                <a:rPr lang="en-US" sz="136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AGENCIES</a:t>
              </a:r>
              <a:endParaRPr sz="13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95375" y="1600200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A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95375" y="2359025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83444" y="4557171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br>
              <a:rPr lang="es-ES" altLang="en-US" dirty="0">
                <a:solidFill>
                  <a:srgbClr val="5F5F5F"/>
                </a:solidFill>
                <a:latin typeface="Raleway"/>
                <a:ea typeface="Calibri lig"/>
                <a:cs typeface="Calibri lig"/>
              </a:rPr>
            </a:br>
            <a:r>
              <a:rPr lang="es-ES" altLang="en-US" dirty="0">
                <a:solidFill>
                  <a:srgbClr val="5F5F5F"/>
                </a:solidFill>
                <a:latin typeface="Raleway"/>
                <a:ea typeface="Calibri lig"/>
                <a:cs typeface="Calibri lig"/>
              </a:rPr>
              <a:t>	</a:t>
            </a:r>
            <a:endParaRPr lang="es-AR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20963" y="5661025"/>
            <a:ext cx="8161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n-US" sz="1800" dirty="0">
                <a:solidFill>
                  <a:srgbClr val="5F5F5F"/>
                </a:solidFill>
                <a:latin typeface="Calibri" pitchFamily="34" charset="0"/>
                <a:ea typeface="Calibri lig"/>
                <a:cs typeface="Calibri lig"/>
              </a:rPr>
              <a:t> </a:t>
            </a:r>
          </a:p>
        </p:txBody>
      </p:sp>
      <p:pic>
        <p:nvPicPr>
          <p:cNvPr id="70668" name="Picture 2" descr="C:\Users\gmlopez\Documents\mecon_lupe\presentaciones\presentaciones\gendarmeria\grafico-estrategia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818" y="1848110"/>
            <a:ext cx="1471613" cy="181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5"/>
          <p:cNvSpPr txBox="1"/>
          <p:nvPr/>
        </p:nvSpPr>
        <p:spPr>
          <a:xfrm>
            <a:off x="287338" y="141288"/>
            <a:ext cx="8170862" cy="37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4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3" b="1" dirty="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WHAT ABOUT THE ADMINISTRATION SYSTEMS?</a:t>
            </a:r>
          </a:p>
        </p:txBody>
      </p:sp>
      <p:sp>
        <p:nvSpPr>
          <p:cNvPr id="16" name="Rectangle 76"/>
          <p:cNvSpPr/>
          <p:nvPr/>
        </p:nvSpPr>
        <p:spPr>
          <a:xfrm>
            <a:off x="365125" y="534988"/>
            <a:ext cx="376238" cy="49212"/>
          </a:xfrm>
          <a:prstGeom prst="rect">
            <a:avLst/>
          </a:prstGeom>
          <a:solidFill>
            <a:srgbClr val="218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857" tIns="15429" rIns="30857" bIns="15429" anchor="ctr"/>
          <a:lstStyle/>
          <a:p>
            <a:pPr algn="ctr" eaLnBrk="1" hangingPunct="1">
              <a:defRPr/>
            </a:pPr>
            <a:endParaRPr lang="es-AR" sz="500">
              <a:solidFill>
                <a:srgbClr val="2185C5"/>
              </a:solidFill>
              <a:latin typeface="Raleway"/>
              <a:ea typeface="Raleway"/>
              <a:cs typeface="Raleway"/>
            </a:endParaRPr>
          </a:p>
        </p:txBody>
      </p:sp>
      <p:pic>
        <p:nvPicPr>
          <p:cNvPr id="1028" name="Picture 4" descr="GDE Nivel II en el campus virtual INAP | Argentina.gob.ar">
            <a:extLst>
              <a:ext uri="{FF2B5EF4-FFF2-40B4-BE49-F238E27FC236}">
                <a16:creationId xmlns:a16="http://schemas.microsoft.com/office/drawing/2014/main" id="{1037037D-B0C1-45D5-B6AE-92022AB7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8286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A7F7DD-8C55-4ABD-B37D-1433EDEB8801}"/>
              </a:ext>
            </a:extLst>
          </p:cNvPr>
          <p:cNvSpPr txBox="1"/>
          <p:nvPr/>
        </p:nvSpPr>
        <p:spPr>
          <a:xfrm flipH="1">
            <a:off x="4351663" y="1105771"/>
            <a:ext cx="2390660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</a:pP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Electronic documental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</a:pP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management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system</a:t>
            </a:r>
            <a:endParaRPr lang="es-AR" sz="1360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1030" name="Picture 6" descr="El sistema “Comprar Mendoza” asegura las adquisiciones del Estado ...">
            <a:extLst>
              <a:ext uri="{FF2B5EF4-FFF2-40B4-BE49-F238E27FC236}">
                <a16:creationId xmlns:a16="http://schemas.microsoft.com/office/drawing/2014/main" id="{F2F498FF-BFAA-46CE-8277-DA0FF96E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2956971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EA5662-AE66-42D5-89FF-6F6F7F0B323D}"/>
              </a:ext>
            </a:extLst>
          </p:cNvPr>
          <p:cNvSpPr txBox="1"/>
          <p:nvPr/>
        </p:nvSpPr>
        <p:spPr>
          <a:xfrm flipH="1">
            <a:off x="4372769" y="3236903"/>
            <a:ext cx="2390660" cy="84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</a:pP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Electronic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procurement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system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with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automatic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budget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allocation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via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web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services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s-AR" sz="1360" dirty="0" err="1">
                <a:solidFill>
                  <a:schemeClr val="dk1"/>
                </a:solidFill>
                <a:latin typeface="Arial"/>
                <a:cs typeface="Arial"/>
              </a:rPr>
              <a:t>with</a:t>
            </a:r>
            <a:r>
              <a:rPr lang="es-AR" sz="1360" dirty="0">
                <a:solidFill>
                  <a:schemeClr val="dk1"/>
                </a:solidFill>
                <a:latin typeface="Arial"/>
                <a:cs typeface="Arial"/>
              </a:rPr>
              <a:t> FMIS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0"/>
          <p:cNvSpPr txBox="1">
            <a:spLocks noGrp="1"/>
          </p:cNvSpPr>
          <p:nvPr>
            <p:ph type="body" idx="1"/>
          </p:nvPr>
        </p:nvSpPr>
        <p:spPr>
          <a:xfrm>
            <a:off x="464799" y="690007"/>
            <a:ext cx="8540053" cy="425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Calibri"/>
              <a:buNone/>
            </a:pPr>
            <a:endParaRPr sz="1600"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Calibri"/>
              <a:buNone/>
            </a:pPr>
            <a:endParaRPr sz="1600"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Calibri"/>
              <a:buNone/>
            </a:pPr>
            <a:endParaRPr sz="16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None/>
            </a:pPr>
            <a:endParaRPr sz="1800" b="0" i="0" u="none" strike="noStrike" cap="none"/>
          </a:p>
          <a:p>
            <a:pPr marL="411480" lvl="0" indent="-3771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br>
              <a:rPr lang="en-US" sz="1800"/>
            </a:br>
            <a:r>
              <a:rPr lang="en-US" sz="1800" b="0" i="0" u="none" strike="noStrike" cap="none"/>
              <a:t> </a:t>
            </a:r>
            <a:endParaRPr sz="1800" b="0" i="0" u="none" strike="noStrike" cap="none"/>
          </a:p>
        </p:txBody>
      </p:sp>
      <p:sp>
        <p:nvSpPr>
          <p:cNvPr id="556" name="Google Shape;556;p60"/>
          <p:cNvSpPr/>
          <p:nvPr/>
        </p:nvSpPr>
        <p:spPr>
          <a:xfrm>
            <a:off x="387350" y="509588"/>
            <a:ext cx="377825" cy="4762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30850" tIns="15425" rIns="30850" bIns="15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7" name="Google Shape;557;p60"/>
          <p:cNvSpPr txBox="1"/>
          <p:nvPr/>
        </p:nvSpPr>
        <p:spPr>
          <a:xfrm>
            <a:off x="298450" y="136525"/>
            <a:ext cx="8077200" cy="3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Not so quickly!</a:t>
            </a:r>
            <a:endParaRPr sz="1800" b="1" i="0" u="none" strike="noStrike" cap="none" dirty="0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58" name="Google Shape;558;p60"/>
          <p:cNvGrpSpPr/>
          <p:nvPr/>
        </p:nvGrpSpPr>
        <p:grpSpPr>
          <a:xfrm>
            <a:off x="1183379" y="833311"/>
            <a:ext cx="850137" cy="1043256"/>
            <a:chOff x="4083051" y="1870076"/>
            <a:chExt cx="982663" cy="1263650"/>
          </a:xfrm>
        </p:grpSpPr>
        <p:sp>
          <p:nvSpPr>
            <p:cNvPr id="559" name="Google Shape;559;p60"/>
            <p:cNvSpPr/>
            <p:nvPr/>
          </p:nvSpPr>
          <p:spPr>
            <a:xfrm>
              <a:off x="4083051" y="1870076"/>
              <a:ext cx="982663" cy="1263650"/>
            </a:xfrm>
            <a:custGeom>
              <a:avLst/>
              <a:gdLst/>
              <a:ahLst/>
              <a:cxnLst/>
              <a:rect l="l" t="t" r="r" b="b"/>
              <a:pathLst>
                <a:path w="260" h="334" extrusionOk="0">
                  <a:moveTo>
                    <a:pt x="254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1" y="25"/>
                    <a:pt x="208" y="23"/>
                    <a:pt x="205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87" y="10"/>
                    <a:pt x="172" y="0"/>
                    <a:pt x="153" y="0"/>
                  </a:cubicBezTo>
                  <a:cubicBezTo>
                    <a:pt x="135" y="0"/>
                    <a:pt x="120" y="10"/>
                    <a:pt x="115" y="23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23"/>
                    <a:pt x="96" y="25"/>
                    <a:pt x="96" y="29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49" y="40"/>
                    <a:pt x="47" y="42"/>
                    <a:pt x="47" y="46"/>
                  </a:cubicBezTo>
                  <a:cubicBezTo>
                    <a:pt x="47" y="195"/>
                    <a:pt x="47" y="195"/>
                    <a:pt x="47" y="195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5" y="195"/>
                    <a:pt x="0" y="201"/>
                    <a:pt x="0" y="20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9"/>
                    <a:pt x="5" y="334"/>
                    <a:pt x="12" y="334"/>
                  </a:cubicBezTo>
                  <a:cubicBezTo>
                    <a:pt x="91" y="334"/>
                    <a:pt x="91" y="334"/>
                    <a:pt x="91" y="334"/>
                  </a:cubicBezTo>
                  <a:cubicBezTo>
                    <a:pt x="98" y="334"/>
                    <a:pt x="103" y="329"/>
                    <a:pt x="103" y="322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254" y="289"/>
                    <a:pt x="254" y="289"/>
                    <a:pt x="254" y="289"/>
                  </a:cubicBezTo>
                  <a:cubicBezTo>
                    <a:pt x="257" y="289"/>
                    <a:pt x="260" y="286"/>
                    <a:pt x="260" y="283"/>
                  </a:cubicBezTo>
                  <a:cubicBezTo>
                    <a:pt x="260" y="46"/>
                    <a:pt x="260" y="46"/>
                    <a:pt x="260" y="46"/>
                  </a:cubicBezTo>
                  <a:cubicBezTo>
                    <a:pt x="260" y="42"/>
                    <a:pt x="257" y="40"/>
                    <a:pt x="254" y="40"/>
                  </a:cubicBezTo>
                  <a:moveTo>
                    <a:pt x="108" y="35"/>
                  </a:moveTo>
                  <a:cubicBezTo>
                    <a:pt x="120" y="35"/>
                    <a:pt x="120" y="35"/>
                    <a:pt x="120" y="35"/>
                  </a:cubicBezTo>
                  <a:cubicBezTo>
                    <a:pt x="124" y="35"/>
                    <a:pt x="126" y="33"/>
                    <a:pt x="127" y="29"/>
                  </a:cubicBezTo>
                  <a:cubicBezTo>
                    <a:pt x="127" y="20"/>
                    <a:pt x="139" y="12"/>
                    <a:pt x="153" y="12"/>
                  </a:cubicBezTo>
                  <a:cubicBezTo>
                    <a:pt x="167" y="12"/>
                    <a:pt x="179" y="20"/>
                    <a:pt x="180" y="29"/>
                  </a:cubicBezTo>
                  <a:cubicBezTo>
                    <a:pt x="181" y="33"/>
                    <a:pt x="183" y="35"/>
                    <a:pt x="186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08" y="59"/>
                    <a:pt x="108" y="59"/>
                    <a:pt x="108" y="59"/>
                  </a:cubicBezTo>
                  <a:lnTo>
                    <a:pt x="108" y="35"/>
                  </a:lnTo>
                  <a:close/>
                  <a:moveTo>
                    <a:pt x="91" y="322"/>
                  </a:moveTo>
                  <a:cubicBezTo>
                    <a:pt x="12" y="322"/>
                    <a:pt x="12" y="322"/>
                    <a:pt x="12" y="32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91" y="208"/>
                    <a:pt x="91" y="208"/>
                    <a:pt x="91" y="208"/>
                  </a:cubicBezTo>
                  <a:lnTo>
                    <a:pt x="91" y="322"/>
                  </a:lnTo>
                  <a:close/>
                  <a:moveTo>
                    <a:pt x="248" y="277"/>
                  </a:moveTo>
                  <a:cubicBezTo>
                    <a:pt x="103" y="277"/>
                    <a:pt x="103" y="277"/>
                    <a:pt x="103" y="277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201"/>
                    <a:pt x="98" y="195"/>
                    <a:pt x="91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9"/>
                    <a:pt x="99" y="72"/>
                    <a:pt x="10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8" y="72"/>
                    <a:pt x="211" y="69"/>
                    <a:pt x="211" y="66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48" y="52"/>
                    <a:pt x="248" y="52"/>
                    <a:pt x="248" y="52"/>
                  </a:cubicBezTo>
                  <a:lnTo>
                    <a:pt x="248" y="27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0"/>
            <p:cNvSpPr/>
            <p:nvPr/>
          </p:nvSpPr>
          <p:spPr>
            <a:xfrm>
              <a:off x="4162426" y="2690813"/>
              <a:ext cx="230188" cy="109538"/>
            </a:xfrm>
            <a:custGeom>
              <a:avLst/>
              <a:gdLst/>
              <a:ahLst/>
              <a:cxnLst/>
              <a:rect l="l" t="t" r="r" b="b"/>
              <a:pathLst>
                <a:path w="61" h="29" extrusionOk="0">
                  <a:moveTo>
                    <a:pt x="4" y="29"/>
                  </a:moveTo>
                  <a:cubicBezTo>
                    <a:pt x="57" y="29"/>
                    <a:pt x="57" y="29"/>
                    <a:pt x="57" y="29"/>
                  </a:cubicBezTo>
                  <a:cubicBezTo>
                    <a:pt x="59" y="29"/>
                    <a:pt x="61" y="27"/>
                    <a:pt x="61" y="2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moveTo>
                    <a:pt x="8" y="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0"/>
            <p:cNvSpPr/>
            <p:nvPr/>
          </p:nvSpPr>
          <p:spPr>
            <a:xfrm>
              <a:off x="4162426" y="2827338"/>
              <a:ext cx="68263" cy="63500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5"/>
                    <a:pt x="18" y="1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0"/>
            <p:cNvSpPr/>
            <p:nvPr/>
          </p:nvSpPr>
          <p:spPr>
            <a:xfrm>
              <a:off x="4244976" y="2827338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0"/>
            <p:cNvSpPr/>
            <p:nvPr/>
          </p:nvSpPr>
          <p:spPr>
            <a:xfrm>
              <a:off x="4327526" y="2827338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0"/>
            <p:cNvSpPr/>
            <p:nvPr/>
          </p:nvSpPr>
          <p:spPr>
            <a:xfrm>
              <a:off x="4162426" y="2906713"/>
              <a:ext cx="68263" cy="68263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8" y="16"/>
                    <a:pt x="18" y="1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0"/>
            <p:cNvSpPr/>
            <p:nvPr/>
          </p:nvSpPr>
          <p:spPr>
            <a:xfrm>
              <a:off x="4244976" y="2906713"/>
              <a:ext cx="65088" cy="68263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0"/>
            <p:cNvSpPr/>
            <p:nvPr/>
          </p:nvSpPr>
          <p:spPr>
            <a:xfrm>
              <a:off x="4327526" y="2906713"/>
              <a:ext cx="65088" cy="147638"/>
            </a:xfrm>
            <a:custGeom>
              <a:avLst/>
              <a:gdLst/>
              <a:ahLst/>
              <a:cxnLst/>
              <a:rect l="l" t="t" r="r" b="b"/>
              <a:pathLst>
                <a:path w="17" h="39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9"/>
                    <a:pt x="17" y="37"/>
                    <a:pt x="17" y="3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0"/>
            <p:cNvSpPr/>
            <p:nvPr/>
          </p:nvSpPr>
          <p:spPr>
            <a:xfrm>
              <a:off x="4162426" y="2989263"/>
              <a:ext cx="68263" cy="65088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5"/>
                    <a:pt x="18" y="1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0"/>
            <p:cNvSpPr/>
            <p:nvPr/>
          </p:nvSpPr>
          <p:spPr>
            <a:xfrm>
              <a:off x="4244976" y="2989263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0"/>
            <p:cNvSpPr/>
            <p:nvPr/>
          </p:nvSpPr>
          <p:spPr>
            <a:xfrm>
              <a:off x="4324351" y="2736851"/>
              <a:ext cx="22225" cy="19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0"/>
            <p:cNvSpPr/>
            <p:nvPr/>
          </p:nvSpPr>
          <p:spPr>
            <a:xfrm>
              <a:off x="4294188" y="2736851"/>
              <a:ext cx="22225" cy="19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0"/>
            <p:cNvSpPr/>
            <p:nvPr/>
          </p:nvSpPr>
          <p:spPr>
            <a:xfrm>
              <a:off x="4264026" y="2736851"/>
              <a:ext cx="22225" cy="19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0"/>
            <p:cNvSpPr/>
            <p:nvPr/>
          </p:nvSpPr>
          <p:spPr>
            <a:xfrm>
              <a:off x="4384676" y="2203451"/>
              <a:ext cx="555625" cy="44450"/>
            </a:xfrm>
            <a:custGeom>
              <a:avLst/>
              <a:gdLst/>
              <a:ahLst/>
              <a:cxnLst/>
              <a:rect l="l" t="t" r="r" b="b"/>
              <a:pathLst>
                <a:path w="147" h="12" extrusionOk="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4" y="12"/>
                    <a:pt x="147" y="10"/>
                    <a:pt x="147" y="6"/>
                  </a:cubicBezTo>
                  <a:cubicBezTo>
                    <a:pt x="147" y="3"/>
                    <a:pt x="144" y="0"/>
                    <a:pt x="14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0"/>
            <p:cNvSpPr/>
            <p:nvPr/>
          </p:nvSpPr>
          <p:spPr>
            <a:xfrm>
              <a:off x="4384676" y="2305051"/>
              <a:ext cx="555625" cy="49213"/>
            </a:xfrm>
            <a:custGeom>
              <a:avLst/>
              <a:gdLst/>
              <a:ahLst/>
              <a:cxnLst/>
              <a:rect l="l" t="t" r="r" b="b"/>
              <a:pathLst>
                <a:path w="147" h="13" extrusionOk="0">
                  <a:moveTo>
                    <a:pt x="6" y="13"/>
                  </a:moveTo>
                  <a:cubicBezTo>
                    <a:pt x="140" y="13"/>
                    <a:pt x="140" y="13"/>
                    <a:pt x="140" y="13"/>
                  </a:cubicBezTo>
                  <a:cubicBezTo>
                    <a:pt x="144" y="13"/>
                    <a:pt x="147" y="10"/>
                    <a:pt x="147" y="7"/>
                  </a:cubicBezTo>
                  <a:cubicBezTo>
                    <a:pt x="147" y="3"/>
                    <a:pt x="144" y="0"/>
                    <a:pt x="1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0"/>
            <p:cNvSpPr/>
            <p:nvPr/>
          </p:nvSpPr>
          <p:spPr>
            <a:xfrm>
              <a:off x="4384676" y="2411413"/>
              <a:ext cx="555625" cy="44450"/>
            </a:xfrm>
            <a:custGeom>
              <a:avLst/>
              <a:gdLst/>
              <a:ahLst/>
              <a:cxnLst/>
              <a:rect l="l" t="t" r="r" b="b"/>
              <a:pathLst>
                <a:path w="147" h="12" extrusionOk="0">
                  <a:moveTo>
                    <a:pt x="6" y="12"/>
                  </a:moveTo>
                  <a:cubicBezTo>
                    <a:pt x="140" y="12"/>
                    <a:pt x="140" y="12"/>
                    <a:pt x="140" y="12"/>
                  </a:cubicBezTo>
                  <a:cubicBezTo>
                    <a:pt x="144" y="12"/>
                    <a:pt x="147" y="9"/>
                    <a:pt x="147" y="6"/>
                  </a:cubicBezTo>
                  <a:cubicBezTo>
                    <a:pt x="147" y="2"/>
                    <a:pt x="144" y="0"/>
                    <a:pt x="1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0"/>
            <p:cNvSpPr/>
            <p:nvPr/>
          </p:nvSpPr>
          <p:spPr>
            <a:xfrm>
              <a:off x="4384676" y="2513013"/>
              <a:ext cx="234950" cy="46038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5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9" y="12"/>
                    <a:pt x="62" y="10"/>
                    <a:pt x="62" y="6"/>
                  </a:cubicBezTo>
                  <a:cubicBezTo>
                    <a:pt x="62" y="3"/>
                    <a:pt x="59" y="0"/>
                    <a:pt x="56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0"/>
            <p:cNvSpPr/>
            <p:nvPr/>
          </p:nvSpPr>
          <p:spPr>
            <a:xfrm>
              <a:off x="4751388" y="2597151"/>
              <a:ext cx="131763" cy="214313"/>
            </a:xfrm>
            <a:custGeom>
              <a:avLst/>
              <a:gdLst/>
              <a:ahLst/>
              <a:cxnLst/>
              <a:rect l="l" t="t" r="r" b="b"/>
              <a:pathLst>
                <a:path w="35" h="57" extrusionOk="0">
                  <a:moveTo>
                    <a:pt x="15" y="3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7" y="5"/>
                    <a:pt x="1" y="10"/>
                    <a:pt x="1" y="17"/>
                  </a:cubicBezTo>
                  <a:cubicBezTo>
                    <a:pt x="1" y="24"/>
                    <a:pt x="6" y="28"/>
                    <a:pt x="16" y="31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2" y="43"/>
                    <a:pt x="9" y="41"/>
                    <a:pt x="6" y="39"/>
                  </a:cubicBezTo>
                  <a:cubicBezTo>
                    <a:pt x="5" y="39"/>
                    <a:pt x="4" y="38"/>
                    <a:pt x="4" y="38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6" y="48"/>
                    <a:pt x="10" y="50"/>
                    <a:pt x="15" y="5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30" y="50"/>
                    <a:pt x="35" y="45"/>
                    <a:pt x="35" y="38"/>
                  </a:cubicBezTo>
                  <a:cubicBezTo>
                    <a:pt x="35" y="31"/>
                    <a:pt x="31" y="26"/>
                    <a:pt x="21" y="2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2"/>
                    <a:pt x="25" y="13"/>
                    <a:pt x="28" y="14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2" y="15"/>
                    <a:pt x="33" y="13"/>
                    <a:pt x="33" y="11"/>
                  </a:cubicBezTo>
                  <a:cubicBezTo>
                    <a:pt x="33" y="9"/>
                    <a:pt x="32" y="8"/>
                    <a:pt x="31" y="8"/>
                  </a:cubicBezTo>
                  <a:cubicBezTo>
                    <a:pt x="28" y="6"/>
                    <a:pt x="25" y="5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5" y="1"/>
                    <a:pt x="15" y="3"/>
                  </a:cubicBezTo>
                  <a:moveTo>
                    <a:pt x="16" y="23"/>
                  </a:moveTo>
                  <a:cubicBezTo>
                    <a:pt x="10" y="21"/>
                    <a:pt x="9" y="19"/>
                    <a:pt x="9" y="16"/>
                  </a:cubicBezTo>
                  <a:cubicBezTo>
                    <a:pt x="9" y="13"/>
                    <a:pt x="11" y="11"/>
                    <a:pt x="16" y="11"/>
                  </a:cubicBezTo>
                  <a:lnTo>
                    <a:pt x="16" y="23"/>
                  </a:lnTo>
                  <a:close/>
                  <a:moveTo>
                    <a:pt x="21" y="32"/>
                  </a:moveTo>
                  <a:cubicBezTo>
                    <a:pt x="26" y="33"/>
                    <a:pt x="27" y="35"/>
                    <a:pt x="27" y="38"/>
                  </a:cubicBezTo>
                  <a:cubicBezTo>
                    <a:pt x="27" y="41"/>
                    <a:pt x="25" y="43"/>
                    <a:pt x="21" y="44"/>
                  </a:cubicBezTo>
                  <a:lnTo>
                    <a:pt x="21" y="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0"/>
            <p:cNvSpPr/>
            <p:nvPr/>
          </p:nvSpPr>
          <p:spPr>
            <a:xfrm>
              <a:off x="4641851" y="2528888"/>
              <a:ext cx="352425" cy="350838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0" y="47"/>
                  </a:move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moveTo>
                    <a:pt x="83" y="47"/>
                  </a:moveTo>
                  <a:cubicBezTo>
                    <a:pt x="83" y="67"/>
                    <a:pt x="67" y="83"/>
                    <a:pt x="47" y="83"/>
                  </a:cubicBezTo>
                  <a:cubicBezTo>
                    <a:pt x="26" y="83"/>
                    <a:pt x="10" y="67"/>
                    <a:pt x="10" y="47"/>
                  </a:cubicBezTo>
                  <a:cubicBezTo>
                    <a:pt x="10" y="27"/>
                    <a:pt x="26" y="10"/>
                    <a:pt x="47" y="10"/>
                  </a:cubicBezTo>
                  <a:cubicBezTo>
                    <a:pt x="67" y="10"/>
                    <a:pt x="83" y="27"/>
                    <a:pt x="83" y="4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60"/>
          <p:cNvSpPr txBox="1"/>
          <p:nvPr/>
        </p:nvSpPr>
        <p:spPr>
          <a:xfrm>
            <a:off x="3705367" y="934872"/>
            <a:ext cx="490637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FMIS requires access through VPN (Virtual Private Networks),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users need to install a certificate to access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60"/>
          <p:cNvGrpSpPr/>
          <p:nvPr/>
        </p:nvGrpSpPr>
        <p:grpSpPr>
          <a:xfrm>
            <a:off x="587508" y="2511190"/>
            <a:ext cx="702263" cy="493108"/>
            <a:chOff x="19242831" y="2501835"/>
            <a:chExt cx="705069" cy="495078"/>
          </a:xfrm>
        </p:grpSpPr>
        <p:sp>
          <p:nvSpPr>
            <p:cNvPr id="580" name="Google Shape;580;p60"/>
            <p:cNvSpPr/>
            <p:nvPr/>
          </p:nvSpPr>
          <p:spPr>
            <a:xfrm>
              <a:off x="19443613" y="2749373"/>
              <a:ext cx="504288" cy="247540"/>
            </a:xfrm>
            <a:custGeom>
              <a:avLst/>
              <a:gdLst/>
              <a:ahLst/>
              <a:cxnLst/>
              <a:rect l="l" t="t" r="r" b="b"/>
              <a:pathLst>
                <a:path w="477" h="233" extrusionOk="0">
                  <a:moveTo>
                    <a:pt x="462" y="68"/>
                  </a:moveTo>
                  <a:lnTo>
                    <a:pt x="462" y="68"/>
                  </a:lnTo>
                  <a:cubicBezTo>
                    <a:pt x="450" y="54"/>
                    <a:pt x="436" y="54"/>
                    <a:pt x="436" y="54"/>
                  </a:cubicBezTo>
                  <a:cubicBezTo>
                    <a:pt x="422" y="54"/>
                    <a:pt x="422" y="54"/>
                    <a:pt x="408" y="5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150" y="122"/>
                    <a:pt x="150" y="122"/>
                    <a:pt x="150" y="122"/>
                  </a:cubicBezTo>
                  <a:lnTo>
                    <a:pt x="150" y="122"/>
                  </a:lnTo>
                  <a:cubicBezTo>
                    <a:pt x="150" y="122"/>
                    <a:pt x="150" y="122"/>
                    <a:pt x="150" y="108"/>
                  </a:cubicBezTo>
                  <a:cubicBezTo>
                    <a:pt x="164" y="108"/>
                    <a:pt x="164" y="96"/>
                    <a:pt x="164" y="96"/>
                  </a:cubicBezTo>
                  <a:lnTo>
                    <a:pt x="164" y="96"/>
                  </a:lnTo>
                  <a:cubicBezTo>
                    <a:pt x="218" y="122"/>
                    <a:pt x="218" y="122"/>
                    <a:pt x="218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45" y="122"/>
                    <a:pt x="259" y="108"/>
                    <a:pt x="273" y="96"/>
                  </a:cubicBezTo>
                  <a:cubicBezTo>
                    <a:pt x="273" y="96"/>
                    <a:pt x="273" y="82"/>
                    <a:pt x="273" y="68"/>
                  </a:cubicBezTo>
                  <a:cubicBezTo>
                    <a:pt x="273" y="68"/>
                    <a:pt x="259" y="54"/>
                    <a:pt x="245" y="5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82" y="0"/>
                  </a:cubicBezTo>
                  <a:cubicBezTo>
                    <a:pt x="41" y="0"/>
                    <a:pt x="0" y="27"/>
                    <a:pt x="0" y="27"/>
                  </a:cubicBezTo>
                  <a:lnTo>
                    <a:pt x="0" y="27"/>
                  </a:lnTo>
                  <a:cubicBezTo>
                    <a:pt x="0" y="177"/>
                    <a:pt x="0" y="177"/>
                    <a:pt x="0" y="177"/>
                  </a:cubicBezTo>
                  <a:lnTo>
                    <a:pt x="0" y="177"/>
                  </a:lnTo>
                  <a:cubicBezTo>
                    <a:pt x="0" y="177"/>
                    <a:pt x="41" y="177"/>
                    <a:pt x="54" y="177"/>
                  </a:cubicBezTo>
                  <a:cubicBezTo>
                    <a:pt x="82" y="177"/>
                    <a:pt x="110" y="191"/>
                    <a:pt x="110" y="191"/>
                  </a:cubicBezTo>
                  <a:cubicBezTo>
                    <a:pt x="231" y="232"/>
                    <a:pt x="231" y="232"/>
                    <a:pt x="231" y="232"/>
                  </a:cubicBezTo>
                  <a:cubicBezTo>
                    <a:pt x="231" y="232"/>
                    <a:pt x="231" y="232"/>
                    <a:pt x="245" y="232"/>
                  </a:cubicBezTo>
                  <a:cubicBezTo>
                    <a:pt x="245" y="232"/>
                    <a:pt x="245" y="232"/>
                    <a:pt x="259" y="232"/>
                  </a:cubicBezTo>
                  <a:cubicBezTo>
                    <a:pt x="450" y="122"/>
                    <a:pt x="450" y="122"/>
                    <a:pt x="450" y="122"/>
                  </a:cubicBezTo>
                  <a:cubicBezTo>
                    <a:pt x="462" y="108"/>
                    <a:pt x="476" y="82"/>
                    <a:pt x="462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7125" tIns="28550" rIns="57125" bIns="2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2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0"/>
            <p:cNvSpPr/>
            <p:nvPr/>
          </p:nvSpPr>
          <p:spPr>
            <a:xfrm>
              <a:off x="19242831" y="2763387"/>
              <a:ext cx="172767" cy="214844"/>
            </a:xfrm>
            <a:custGeom>
              <a:avLst/>
              <a:gdLst/>
              <a:ahLst/>
              <a:cxnLst/>
              <a:rect l="l" t="t" r="r" b="b"/>
              <a:pathLst>
                <a:path w="165" h="205" extrusionOk="0">
                  <a:moveTo>
                    <a:pt x="0" y="204"/>
                  </a:moveTo>
                  <a:lnTo>
                    <a:pt x="0" y="204"/>
                  </a:lnTo>
                  <a:cubicBezTo>
                    <a:pt x="164" y="204"/>
                    <a:pt x="164" y="204"/>
                    <a:pt x="164" y="204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4"/>
                  </a:lnTo>
                  <a:close/>
                  <a:moveTo>
                    <a:pt x="110" y="40"/>
                  </a:moveTo>
                  <a:lnTo>
                    <a:pt x="110" y="40"/>
                  </a:lnTo>
                  <a:cubicBezTo>
                    <a:pt x="122" y="40"/>
                    <a:pt x="137" y="54"/>
                    <a:pt x="137" y="68"/>
                  </a:cubicBezTo>
                  <a:cubicBezTo>
                    <a:pt x="137" y="82"/>
                    <a:pt x="122" y="82"/>
                    <a:pt x="110" y="82"/>
                  </a:cubicBezTo>
                  <a:cubicBezTo>
                    <a:pt x="96" y="82"/>
                    <a:pt x="82" y="82"/>
                    <a:pt x="82" y="68"/>
                  </a:cubicBezTo>
                  <a:cubicBezTo>
                    <a:pt x="82" y="54"/>
                    <a:pt x="96" y="40"/>
                    <a:pt x="11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7125" tIns="28550" rIns="57125" bIns="2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2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0"/>
            <p:cNvSpPr/>
            <p:nvPr/>
          </p:nvSpPr>
          <p:spPr>
            <a:xfrm>
              <a:off x="19490308" y="2501835"/>
              <a:ext cx="378213" cy="350289"/>
            </a:xfrm>
            <a:custGeom>
              <a:avLst/>
              <a:gdLst/>
              <a:ahLst/>
              <a:cxnLst/>
              <a:rect l="l" t="t" r="r" b="b"/>
              <a:pathLst>
                <a:path w="355" h="329" extrusionOk="0">
                  <a:moveTo>
                    <a:pt x="41" y="205"/>
                  </a:moveTo>
                  <a:lnTo>
                    <a:pt x="41" y="205"/>
                  </a:lnTo>
                  <a:cubicBezTo>
                    <a:pt x="41" y="205"/>
                    <a:pt x="41" y="205"/>
                    <a:pt x="55" y="205"/>
                  </a:cubicBezTo>
                  <a:lnTo>
                    <a:pt x="69" y="205"/>
                  </a:lnTo>
                  <a:cubicBezTo>
                    <a:pt x="177" y="246"/>
                    <a:pt x="177" y="246"/>
                    <a:pt x="177" y="246"/>
                  </a:cubicBezTo>
                  <a:cubicBezTo>
                    <a:pt x="177" y="232"/>
                    <a:pt x="177" y="232"/>
                    <a:pt x="177" y="232"/>
                  </a:cubicBezTo>
                  <a:cubicBezTo>
                    <a:pt x="163" y="232"/>
                    <a:pt x="136" y="232"/>
                    <a:pt x="136" y="219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49" y="219"/>
                    <a:pt x="163" y="219"/>
                    <a:pt x="177" y="219"/>
                  </a:cubicBezTo>
                  <a:cubicBezTo>
                    <a:pt x="190" y="219"/>
                    <a:pt x="204" y="205"/>
                    <a:pt x="204" y="191"/>
                  </a:cubicBezTo>
                  <a:cubicBezTo>
                    <a:pt x="204" y="177"/>
                    <a:pt x="190" y="163"/>
                    <a:pt x="177" y="163"/>
                  </a:cubicBezTo>
                  <a:cubicBezTo>
                    <a:pt x="149" y="151"/>
                    <a:pt x="136" y="137"/>
                    <a:pt x="136" y="123"/>
                  </a:cubicBezTo>
                  <a:cubicBezTo>
                    <a:pt x="136" y="96"/>
                    <a:pt x="149" y="83"/>
                    <a:pt x="177" y="83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204" y="83"/>
                    <a:pt x="218" y="83"/>
                    <a:pt x="218" y="83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8" y="96"/>
                    <a:pt x="204" y="96"/>
                    <a:pt x="190" y="96"/>
                  </a:cubicBezTo>
                  <a:cubicBezTo>
                    <a:pt x="163" y="96"/>
                    <a:pt x="163" y="109"/>
                    <a:pt x="163" y="109"/>
                  </a:cubicBezTo>
                  <a:cubicBezTo>
                    <a:pt x="163" y="123"/>
                    <a:pt x="163" y="137"/>
                    <a:pt x="190" y="137"/>
                  </a:cubicBezTo>
                  <a:cubicBezTo>
                    <a:pt x="218" y="151"/>
                    <a:pt x="232" y="163"/>
                    <a:pt x="232" y="191"/>
                  </a:cubicBezTo>
                  <a:cubicBezTo>
                    <a:pt x="232" y="205"/>
                    <a:pt x="218" y="232"/>
                    <a:pt x="190" y="232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218" y="259"/>
                    <a:pt x="218" y="259"/>
                    <a:pt x="218" y="259"/>
                  </a:cubicBezTo>
                  <a:cubicBezTo>
                    <a:pt x="232" y="273"/>
                    <a:pt x="244" y="273"/>
                    <a:pt x="258" y="300"/>
                  </a:cubicBezTo>
                  <a:cubicBezTo>
                    <a:pt x="258" y="300"/>
                    <a:pt x="258" y="314"/>
                    <a:pt x="258" y="328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326" y="273"/>
                    <a:pt x="354" y="232"/>
                    <a:pt x="354" y="177"/>
                  </a:cubicBezTo>
                  <a:cubicBezTo>
                    <a:pt x="354" y="83"/>
                    <a:pt x="272" y="0"/>
                    <a:pt x="177" y="0"/>
                  </a:cubicBezTo>
                  <a:cubicBezTo>
                    <a:pt x="81" y="0"/>
                    <a:pt x="0" y="83"/>
                    <a:pt x="0" y="177"/>
                  </a:cubicBezTo>
                  <a:cubicBezTo>
                    <a:pt x="0" y="191"/>
                    <a:pt x="0" y="205"/>
                    <a:pt x="0" y="205"/>
                  </a:cubicBezTo>
                  <a:cubicBezTo>
                    <a:pt x="13" y="205"/>
                    <a:pt x="27" y="205"/>
                    <a:pt x="41" y="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7125" tIns="28550" rIns="57125" bIns="2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2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p60"/>
          <p:cNvSpPr/>
          <p:nvPr/>
        </p:nvSpPr>
        <p:spPr>
          <a:xfrm>
            <a:off x="1788944" y="2514064"/>
            <a:ext cx="510998" cy="454722"/>
          </a:xfrm>
          <a:custGeom>
            <a:avLst/>
            <a:gdLst/>
            <a:ahLst/>
            <a:cxnLst/>
            <a:rect l="l" t="t" r="r" b="b"/>
            <a:pathLst>
              <a:path w="498" h="445" extrusionOk="0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0"/>
          <p:cNvSpPr/>
          <p:nvPr/>
        </p:nvSpPr>
        <p:spPr>
          <a:xfrm>
            <a:off x="2985149" y="2558947"/>
            <a:ext cx="379383" cy="379383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0"/>
          <p:cNvSpPr txBox="1"/>
          <p:nvPr/>
        </p:nvSpPr>
        <p:spPr>
          <a:xfrm>
            <a:off x="3691719" y="3739487"/>
            <a:ext cx="491631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Some operations (for example sending payments to bank) need to be done in specific PCs located in the ministry</a:t>
            </a:r>
            <a:endParaRPr dirty="0"/>
          </a:p>
        </p:txBody>
      </p:sp>
      <p:sp>
        <p:nvSpPr>
          <p:cNvPr id="586" name="Google Shape;586;p60"/>
          <p:cNvSpPr/>
          <p:nvPr/>
        </p:nvSpPr>
        <p:spPr>
          <a:xfrm>
            <a:off x="1551086" y="2646906"/>
            <a:ext cx="92102" cy="2155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0"/>
          <p:cNvSpPr/>
          <p:nvPr/>
        </p:nvSpPr>
        <p:spPr>
          <a:xfrm>
            <a:off x="2653397" y="2621753"/>
            <a:ext cx="92102" cy="2155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0"/>
          <p:cNvSpPr/>
          <p:nvPr/>
        </p:nvSpPr>
        <p:spPr>
          <a:xfrm>
            <a:off x="1453227" y="3865279"/>
            <a:ext cx="360362" cy="3508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5" b="0" i="0" u="none" strike="noStrike" cap="non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9" name="Google Shape;589;p60"/>
          <p:cNvSpPr/>
          <p:nvPr/>
        </p:nvSpPr>
        <p:spPr>
          <a:xfrm>
            <a:off x="2790707" y="3906222"/>
            <a:ext cx="360362" cy="269875"/>
          </a:xfrm>
          <a:custGeom>
            <a:avLst/>
            <a:gdLst/>
            <a:ahLst/>
            <a:cxnLst/>
            <a:rect l="l" t="t" r="r" b="b"/>
            <a:pathLst>
              <a:path w="168" h="126" extrusionOk="0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0"/>
          <p:cNvSpPr txBox="1"/>
          <p:nvPr/>
        </p:nvSpPr>
        <p:spPr>
          <a:xfrm>
            <a:off x="3712191" y="2388358"/>
            <a:ext cx="504823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operations need to be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digitally signed with a physical token, needs a driver to operate properly</a:t>
            </a:r>
            <a:endParaRPr dirty="0"/>
          </a:p>
        </p:txBody>
      </p:sp>
      <p:sp>
        <p:nvSpPr>
          <p:cNvPr id="591" name="Google Shape;591;p60"/>
          <p:cNvSpPr/>
          <p:nvPr/>
        </p:nvSpPr>
        <p:spPr>
          <a:xfrm rot="10800000" flipH="1">
            <a:off x="2019868" y="3882785"/>
            <a:ext cx="484496" cy="30777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707D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1" i="0" u="none" strike="noStrike" cap="none">
              <a:solidFill>
                <a:srgbClr val="FF70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0"/>
          <p:cNvSpPr txBox="1">
            <a:spLocks noGrp="1"/>
          </p:cNvSpPr>
          <p:nvPr>
            <p:ph type="body" idx="1"/>
          </p:nvPr>
        </p:nvSpPr>
        <p:spPr>
          <a:xfrm>
            <a:off x="464799" y="690007"/>
            <a:ext cx="8540053" cy="425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Calibri"/>
              <a:buNone/>
            </a:pPr>
            <a:endParaRPr sz="1600"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Calibri"/>
              <a:buNone/>
            </a:pPr>
            <a:endParaRPr sz="1600"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Calibri"/>
              <a:buNone/>
            </a:pPr>
            <a:endParaRPr sz="16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None/>
            </a:pPr>
            <a:endParaRPr sz="1800" b="0" i="0" u="none" strike="noStrike" cap="none"/>
          </a:p>
          <a:p>
            <a:pPr marL="411480" lvl="0" indent="-3771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br>
              <a:rPr lang="en-US" sz="1800"/>
            </a:br>
            <a:r>
              <a:rPr lang="en-US" sz="1800" b="0" i="0" u="none" strike="noStrike" cap="none"/>
              <a:t> </a:t>
            </a:r>
            <a:endParaRPr sz="1800" b="0" i="0" u="none" strike="noStrike" cap="none"/>
          </a:p>
        </p:txBody>
      </p:sp>
      <p:sp>
        <p:nvSpPr>
          <p:cNvPr id="556" name="Google Shape;556;p60"/>
          <p:cNvSpPr/>
          <p:nvPr/>
        </p:nvSpPr>
        <p:spPr>
          <a:xfrm>
            <a:off x="387350" y="509588"/>
            <a:ext cx="377825" cy="4762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30850" tIns="15425" rIns="30850" bIns="15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7" name="Google Shape;557;p60"/>
          <p:cNvSpPr txBox="1"/>
          <p:nvPr/>
        </p:nvSpPr>
        <p:spPr>
          <a:xfrm>
            <a:off x="298450" y="136525"/>
            <a:ext cx="8077200" cy="3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Some other issues</a:t>
            </a:r>
            <a:endParaRPr sz="1800" b="1" i="0" u="none" strike="noStrike" cap="none" dirty="0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58" name="Google Shape;558;p60"/>
          <p:cNvGrpSpPr/>
          <p:nvPr/>
        </p:nvGrpSpPr>
        <p:grpSpPr>
          <a:xfrm>
            <a:off x="1183379" y="833311"/>
            <a:ext cx="850137" cy="1043256"/>
            <a:chOff x="4083051" y="1870076"/>
            <a:chExt cx="982663" cy="1263650"/>
          </a:xfrm>
        </p:grpSpPr>
        <p:sp>
          <p:nvSpPr>
            <p:cNvPr id="559" name="Google Shape;559;p60"/>
            <p:cNvSpPr/>
            <p:nvPr/>
          </p:nvSpPr>
          <p:spPr>
            <a:xfrm>
              <a:off x="4083051" y="1870076"/>
              <a:ext cx="982663" cy="1263650"/>
            </a:xfrm>
            <a:custGeom>
              <a:avLst/>
              <a:gdLst/>
              <a:ahLst/>
              <a:cxnLst/>
              <a:rect l="l" t="t" r="r" b="b"/>
              <a:pathLst>
                <a:path w="260" h="334" extrusionOk="0">
                  <a:moveTo>
                    <a:pt x="254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1" y="25"/>
                    <a:pt x="208" y="23"/>
                    <a:pt x="205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87" y="10"/>
                    <a:pt x="172" y="0"/>
                    <a:pt x="153" y="0"/>
                  </a:cubicBezTo>
                  <a:cubicBezTo>
                    <a:pt x="135" y="0"/>
                    <a:pt x="120" y="10"/>
                    <a:pt x="115" y="23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23"/>
                    <a:pt x="96" y="25"/>
                    <a:pt x="96" y="29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49" y="40"/>
                    <a:pt x="47" y="42"/>
                    <a:pt x="47" y="46"/>
                  </a:cubicBezTo>
                  <a:cubicBezTo>
                    <a:pt x="47" y="195"/>
                    <a:pt x="47" y="195"/>
                    <a:pt x="47" y="195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5" y="195"/>
                    <a:pt x="0" y="201"/>
                    <a:pt x="0" y="20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9"/>
                    <a:pt x="5" y="334"/>
                    <a:pt x="12" y="334"/>
                  </a:cubicBezTo>
                  <a:cubicBezTo>
                    <a:pt x="91" y="334"/>
                    <a:pt x="91" y="334"/>
                    <a:pt x="91" y="334"/>
                  </a:cubicBezTo>
                  <a:cubicBezTo>
                    <a:pt x="98" y="334"/>
                    <a:pt x="103" y="329"/>
                    <a:pt x="103" y="322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254" y="289"/>
                    <a:pt x="254" y="289"/>
                    <a:pt x="254" y="289"/>
                  </a:cubicBezTo>
                  <a:cubicBezTo>
                    <a:pt x="257" y="289"/>
                    <a:pt x="260" y="286"/>
                    <a:pt x="260" y="283"/>
                  </a:cubicBezTo>
                  <a:cubicBezTo>
                    <a:pt x="260" y="46"/>
                    <a:pt x="260" y="46"/>
                    <a:pt x="260" y="46"/>
                  </a:cubicBezTo>
                  <a:cubicBezTo>
                    <a:pt x="260" y="42"/>
                    <a:pt x="257" y="40"/>
                    <a:pt x="254" y="40"/>
                  </a:cubicBezTo>
                  <a:moveTo>
                    <a:pt x="108" y="35"/>
                  </a:moveTo>
                  <a:cubicBezTo>
                    <a:pt x="120" y="35"/>
                    <a:pt x="120" y="35"/>
                    <a:pt x="120" y="35"/>
                  </a:cubicBezTo>
                  <a:cubicBezTo>
                    <a:pt x="124" y="35"/>
                    <a:pt x="126" y="33"/>
                    <a:pt x="127" y="29"/>
                  </a:cubicBezTo>
                  <a:cubicBezTo>
                    <a:pt x="127" y="20"/>
                    <a:pt x="139" y="12"/>
                    <a:pt x="153" y="12"/>
                  </a:cubicBezTo>
                  <a:cubicBezTo>
                    <a:pt x="167" y="12"/>
                    <a:pt x="179" y="20"/>
                    <a:pt x="180" y="29"/>
                  </a:cubicBezTo>
                  <a:cubicBezTo>
                    <a:pt x="181" y="33"/>
                    <a:pt x="183" y="35"/>
                    <a:pt x="186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08" y="59"/>
                    <a:pt x="108" y="59"/>
                    <a:pt x="108" y="59"/>
                  </a:cubicBezTo>
                  <a:lnTo>
                    <a:pt x="108" y="35"/>
                  </a:lnTo>
                  <a:close/>
                  <a:moveTo>
                    <a:pt x="91" y="322"/>
                  </a:moveTo>
                  <a:cubicBezTo>
                    <a:pt x="12" y="322"/>
                    <a:pt x="12" y="322"/>
                    <a:pt x="12" y="32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91" y="208"/>
                    <a:pt x="91" y="208"/>
                    <a:pt x="91" y="208"/>
                  </a:cubicBezTo>
                  <a:lnTo>
                    <a:pt x="91" y="322"/>
                  </a:lnTo>
                  <a:close/>
                  <a:moveTo>
                    <a:pt x="248" y="277"/>
                  </a:moveTo>
                  <a:cubicBezTo>
                    <a:pt x="103" y="277"/>
                    <a:pt x="103" y="277"/>
                    <a:pt x="103" y="277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201"/>
                    <a:pt x="98" y="195"/>
                    <a:pt x="91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9"/>
                    <a:pt x="99" y="72"/>
                    <a:pt x="10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8" y="72"/>
                    <a:pt x="211" y="69"/>
                    <a:pt x="211" y="66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48" y="52"/>
                    <a:pt x="248" y="52"/>
                    <a:pt x="248" y="52"/>
                  </a:cubicBezTo>
                  <a:lnTo>
                    <a:pt x="248" y="27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0"/>
            <p:cNvSpPr/>
            <p:nvPr/>
          </p:nvSpPr>
          <p:spPr>
            <a:xfrm>
              <a:off x="4162426" y="2690813"/>
              <a:ext cx="230188" cy="109538"/>
            </a:xfrm>
            <a:custGeom>
              <a:avLst/>
              <a:gdLst/>
              <a:ahLst/>
              <a:cxnLst/>
              <a:rect l="l" t="t" r="r" b="b"/>
              <a:pathLst>
                <a:path w="61" h="29" extrusionOk="0">
                  <a:moveTo>
                    <a:pt x="4" y="29"/>
                  </a:moveTo>
                  <a:cubicBezTo>
                    <a:pt x="57" y="29"/>
                    <a:pt x="57" y="29"/>
                    <a:pt x="57" y="29"/>
                  </a:cubicBezTo>
                  <a:cubicBezTo>
                    <a:pt x="59" y="29"/>
                    <a:pt x="61" y="27"/>
                    <a:pt x="61" y="2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moveTo>
                    <a:pt x="8" y="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0"/>
            <p:cNvSpPr/>
            <p:nvPr/>
          </p:nvSpPr>
          <p:spPr>
            <a:xfrm>
              <a:off x="4162426" y="2827338"/>
              <a:ext cx="68263" cy="63500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5"/>
                    <a:pt x="18" y="1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0"/>
            <p:cNvSpPr/>
            <p:nvPr/>
          </p:nvSpPr>
          <p:spPr>
            <a:xfrm>
              <a:off x="4244976" y="2827338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0"/>
            <p:cNvSpPr/>
            <p:nvPr/>
          </p:nvSpPr>
          <p:spPr>
            <a:xfrm>
              <a:off x="4327526" y="2827338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0"/>
            <p:cNvSpPr/>
            <p:nvPr/>
          </p:nvSpPr>
          <p:spPr>
            <a:xfrm>
              <a:off x="4162426" y="2906713"/>
              <a:ext cx="68263" cy="68263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8" y="16"/>
                    <a:pt x="18" y="1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0"/>
            <p:cNvSpPr/>
            <p:nvPr/>
          </p:nvSpPr>
          <p:spPr>
            <a:xfrm>
              <a:off x="4244976" y="2906713"/>
              <a:ext cx="65088" cy="68263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0"/>
            <p:cNvSpPr/>
            <p:nvPr/>
          </p:nvSpPr>
          <p:spPr>
            <a:xfrm>
              <a:off x="4327526" y="2906713"/>
              <a:ext cx="65088" cy="147638"/>
            </a:xfrm>
            <a:custGeom>
              <a:avLst/>
              <a:gdLst/>
              <a:ahLst/>
              <a:cxnLst/>
              <a:rect l="l" t="t" r="r" b="b"/>
              <a:pathLst>
                <a:path w="17" h="39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9"/>
                    <a:pt x="17" y="37"/>
                    <a:pt x="17" y="3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0"/>
            <p:cNvSpPr/>
            <p:nvPr/>
          </p:nvSpPr>
          <p:spPr>
            <a:xfrm>
              <a:off x="4162426" y="2989263"/>
              <a:ext cx="68263" cy="65088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5"/>
                    <a:pt x="18" y="1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0"/>
            <p:cNvSpPr/>
            <p:nvPr/>
          </p:nvSpPr>
          <p:spPr>
            <a:xfrm>
              <a:off x="4244976" y="2989263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0"/>
            <p:cNvSpPr/>
            <p:nvPr/>
          </p:nvSpPr>
          <p:spPr>
            <a:xfrm>
              <a:off x="4324351" y="2736851"/>
              <a:ext cx="22225" cy="19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0"/>
            <p:cNvSpPr/>
            <p:nvPr/>
          </p:nvSpPr>
          <p:spPr>
            <a:xfrm>
              <a:off x="4294188" y="2736851"/>
              <a:ext cx="22225" cy="19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0"/>
            <p:cNvSpPr/>
            <p:nvPr/>
          </p:nvSpPr>
          <p:spPr>
            <a:xfrm>
              <a:off x="4264026" y="2736851"/>
              <a:ext cx="22225" cy="19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0"/>
            <p:cNvSpPr/>
            <p:nvPr/>
          </p:nvSpPr>
          <p:spPr>
            <a:xfrm>
              <a:off x="4384676" y="2203451"/>
              <a:ext cx="555625" cy="44450"/>
            </a:xfrm>
            <a:custGeom>
              <a:avLst/>
              <a:gdLst/>
              <a:ahLst/>
              <a:cxnLst/>
              <a:rect l="l" t="t" r="r" b="b"/>
              <a:pathLst>
                <a:path w="147" h="12" extrusionOk="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4" y="12"/>
                    <a:pt x="147" y="10"/>
                    <a:pt x="147" y="6"/>
                  </a:cubicBezTo>
                  <a:cubicBezTo>
                    <a:pt x="147" y="3"/>
                    <a:pt x="144" y="0"/>
                    <a:pt x="14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0"/>
            <p:cNvSpPr/>
            <p:nvPr/>
          </p:nvSpPr>
          <p:spPr>
            <a:xfrm>
              <a:off x="4384676" y="2305051"/>
              <a:ext cx="555625" cy="49213"/>
            </a:xfrm>
            <a:custGeom>
              <a:avLst/>
              <a:gdLst/>
              <a:ahLst/>
              <a:cxnLst/>
              <a:rect l="l" t="t" r="r" b="b"/>
              <a:pathLst>
                <a:path w="147" h="13" extrusionOk="0">
                  <a:moveTo>
                    <a:pt x="6" y="13"/>
                  </a:moveTo>
                  <a:cubicBezTo>
                    <a:pt x="140" y="13"/>
                    <a:pt x="140" y="13"/>
                    <a:pt x="140" y="13"/>
                  </a:cubicBezTo>
                  <a:cubicBezTo>
                    <a:pt x="144" y="13"/>
                    <a:pt x="147" y="10"/>
                    <a:pt x="147" y="7"/>
                  </a:cubicBezTo>
                  <a:cubicBezTo>
                    <a:pt x="147" y="3"/>
                    <a:pt x="144" y="0"/>
                    <a:pt x="1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0"/>
            <p:cNvSpPr/>
            <p:nvPr/>
          </p:nvSpPr>
          <p:spPr>
            <a:xfrm>
              <a:off x="4384676" y="2411413"/>
              <a:ext cx="555625" cy="44450"/>
            </a:xfrm>
            <a:custGeom>
              <a:avLst/>
              <a:gdLst/>
              <a:ahLst/>
              <a:cxnLst/>
              <a:rect l="l" t="t" r="r" b="b"/>
              <a:pathLst>
                <a:path w="147" h="12" extrusionOk="0">
                  <a:moveTo>
                    <a:pt x="6" y="12"/>
                  </a:moveTo>
                  <a:cubicBezTo>
                    <a:pt x="140" y="12"/>
                    <a:pt x="140" y="12"/>
                    <a:pt x="140" y="12"/>
                  </a:cubicBezTo>
                  <a:cubicBezTo>
                    <a:pt x="144" y="12"/>
                    <a:pt x="147" y="9"/>
                    <a:pt x="147" y="6"/>
                  </a:cubicBezTo>
                  <a:cubicBezTo>
                    <a:pt x="147" y="2"/>
                    <a:pt x="144" y="0"/>
                    <a:pt x="1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0"/>
            <p:cNvSpPr/>
            <p:nvPr/>
          </p:nvSpPr>
          <p:spPr>
            <a:xfrm>
              <a:off x="4384676" y="2513013"/>
              <a:ext cx="234950" cy="46038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5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9" y="12"/>
                    <a:pt x="62" y="10"/>
                    <a:pt x="62" y="6"/>
                  </a:cubicBezTo>
                  <a:cubicBezTo>
                    <a:pt x="62" y="3"/>
                    <a:pt x="59" y="0"/>
                    <a:pt x="56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0"/>
            <p:cNvSpPr/>
            <p:nvPr/>
          </p:nvSpPr>
          <p:spPr>
            <a:xfrm>
              <a:off x="4751388" y="2597151"/>
              <a:ext cx="131763" cy="214313"/>
            </a:xfrm>
            <a:custGeom>
              <a:avLst/>
              <a:gdLst/>
              <a:ahLst/>
              <a:cxnLst/>
              <a:rect l="l" t="t" r="r" b="b"/>
              <a:pathLst>
                <a:path w="35" h="57" extrusionOk="0">
                  <a:moveTo>
                    <a:pt x="15" y="3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7" y="5"/>
                    <a:pt x="1" y="10"/>
                    <a:pt x="1" y="17"/>
                  </a:cubicBezTo>
                  <a:cubicBezTo>
                    <a:pt x="1" y="24"/>
                    <a:pt x="6" y="28"/>
                    <a:pt x="16" y="31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2" y="43"/>
                    <a:pt x="9" y="41"/>
                    <a:pt x="6" y="39"/>
                  </a:cubicBezTo>
                  <a:cubicBezTo>
                    <a:pt x="5" y="39"/>
                    <a:pt x="4" y="38"/>
                    <a:pt x="4" y="38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6" y="48"/>
                    <a:pt x="10" y="50"/>
                    <a:pt x="15" y="5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30" y="50"/>
                    <a:pt x="35" y="45"/>
                    <a:pt x="35" y="38"/>
                  </a:cubicBezTo>
                  <a:cubicBezTo>
                    <a:pt x="35" y="31"/>
                    <a:pt x="31" y="26"/>
                    <a:pt x="21" y="2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2"/>
                    <a:pt x="25" y="13"/>
                    <a:pt x="28" y="14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2" y="15"/>
                    <a:pt x="33" y="13"/>
                    <a:pt x="33" y="11"/>
                  </a:cubicBezTo>
                  <a:cubicBezTo>
                    <a:pt x="33" y="9"/>
                    <a:pt x="32" y="8"/>
                    <a:pt x="31" y="8"/>
                  </a:cubicBezTo>
                  <a:cubicBezTo>
                    <a:pt x="28" y="6"/>
                    <a:pt x="25" y="5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5" y="1"/>
                    <a:pt x="15" y="3"/>
                  </a:cubicBezTo>
                  <a:moveTo>
                    <a:pt x="16" y="23"/>
                  </a:moveTo>
                  <a:cubicBezTo>
                    <a:pt x="10" y="21"/>
                    <a:pt x="9" y="19"/>
                    <a:pt x="9" y="16"/>
                  </a:cubicBezTo>
                  <a:cubicBezTo>
                    <a:pt x="9" y="13"/>
                    <a:pt x="11" y="11"/>
                    <a:pt x="16" y="11"/>
                  </a:cubicBezTo>
                  <a:lnTo>
                    <a:pt x="16" y="23"/>
                  </a:lnTo>
                  <a:close/>
                  <a:moveTo>
                    <a:pt x="21" y="32"/>
                  </a:moveTo>
                  <a:cubicBezTo>
                    <a:pt x="26" y="33"/>
                    <a:pt x="27" y="35"/>
                    <a:pt x="27" y="38"/>
                  </a:cubicBezTo>
                  <a:cubicBezTo>
                    <a:pt x="27" y="41"/>
                    <a:pt x="25" y="43"/>
                    <a:pt x="21" y="44"/>
                  </a:cubicBezTo>
                  <a:lnTo>
                    <a:pt x="21" y="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0"/>
            <p:cNvSpPr/>
            <p:nvPr/>
          </p:nvSpPr>
          <p:spPr>
            <a:xfrm>
              <a:off x="4641851" y="2528888"/>
              <a:ext cx="352425" cy="350838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0" y="47"/>
                  </a:move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moveTo>
                    <a:pt x="83" y="47"/>
                  </a:moveTo>
                  <a:cubicBezTo>
                    <a:pt x="83" y="67"/>
                    <a:pt x="67" y="83"/>
                    <a:pt x="47" y="83"/>
                  </a:cubicBezTo>
                  <a:cubicBezTo>
                    <a:pt x="26" y="83"/>
                    <a:pt x="10" y="67"/>
                    <a:pt x="10" y="47"/>
                  </a:cubicBezTo>
                  <a:cubicBezTo>
                    <a:pt x="10" y="27"/>
                    <a:pt x="26" y="10"/>
                    <a:pt x="47" y="10"/>
                  </a:cubicBezTo>
                  <a:cubicBezTo>
                    <a:pt x="67" y="10"/>
                    <a:pt x="83" y="27"/>
                    <a:pt x="83" y="4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60"/>
          <p:cNvSpPr txBox="1"/>
          <p:nvPr/>
        </p:nvSpPr>
        <p:spPr>
          <a:xfrm>
            <a:off x="3705367" y="934872"/>
            <a:ext cx="490637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lot of users requires access to local networks drives or to their pcs – We need remote access to their desks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60"/>
          <p:cNvGrpSpPr/>
          <p:nvPr/>
        </p:nvGrpSpPr>
        <p:grpSpPr>
          <a:xfrm>
            <a:off x="587508" y="2511190"/>
            <a:ext cx="702263" cy="493108"/>
            <a:chOff x="19242831" y="2501835"/>
            <a:chExt cx="705069" cy="495078"/>
          </a:xfrm>
        </p:grpSpPr>
        <p:sp>
          <p:nvSpPr>
            <p:cNvPr id="580" name="Google Shape;580;p60"/>
            <p:cNvSpPr/>
            <p:nvPr/>
          </p:nvSpPr>
          <p:spPr>
            <a:xfrm>
              <a:off x="19443613" y="2749373"/>
              <a:ext cx="504288" cy="247540"/>
            </a:xfrm>
            <a:custGeom>
              <a:avLst/>
              <a:gdLst/>
              <a:ahLst/>
              <a:cxnLst/>
              <a:rect l="l" t="t" r="r" b="b"/>
              <a:pathLst>
                <a:path w="477" h="233" extrusionOk="0">
                  <a:moveTo>
                    <a:pt x="462" y="68"/>
                  </a:moveTo>
                  <a:lnTo>
                    <a:pt x="462" y="68"/>
                  </a:lnTo>
                  <a:cubicBezTo>
                    <a:pt x="450" y="54"/>
                    <a:pt x="436" y="54"/>
                    <a:pt x="436" y="54"/>
                  </a:cubicBezTo>
                  <a:cubicBezTo>
                    <a:pt x="422" y="54"/>
                    <a:pt x="422" y="54"/>
                    <a:pt x="408" y="5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150" y="122"/>
                    <a:pt x="150" y="122"/>
                    <a:pt x="150" y="122"/>
                  </a:cubicBezTo>
                  <a:lnTo>
                    <a:pt x="150" y="122"/>
                  </a:lnTo>
                  <a:cubicBezTo>
                    <a:pt x="150" y="122"/>
                    <a:pt x="150" y="122"/>
                    <a:pt x="150" y="108"/>
                  </a:cubicBezTo>
                  <a:cubicBezTo>
                    <a:pt x="164" y="108"/>
                    <a:pt x="164" y="96"/>
                    <a:pt x="164" y="96"/>
                  </a:cubicBezTo>
                  <a:lnTo>
                    <a:pt x="164" y="96"/>
                  </a:lnTo>
                  <a:cubicBezTo>
                    <a:pt x="218" y="122"/>
                    <a:pt x="218" y="122"/>
                    <a:pt x="218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45" y="122"/>
                    <a:pt x="259" y="108"/>
                    <a:pt x="273" y="96"/>
                  </a:cubicBezTo>
                  <a:cubicBezTo>
                    <a:pt x="273" y="96"/>
                    <a:pt x="273" y="82"/>
                    <a:pt x="273" y="68"/>
                  </a:cubicBezTo>
                  <a:cubicBezTo>
                    <a:pt x="273" y="68"/>
                    <a:pt x="259" y="54"/>
                    <a:pt x="245" y="5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82" y="0"/>
                  </a:cubicBezTo>
                  <a:cubicBezTo>
                    <a:pt x="41" y="0"/>
                    <a:pt x="0" y="27"/>
                    <a:pt x="0" y="27"/>
                  </a:cubicBezTo>
                  <a:lnTo>
                    <a:pt x="0" y="27"/>
                  </a:lnTo>
                  <a:cubicBezTo>
                    <a:pt x="0" y="177"/>
                    <a:pt x="0" y="177"/>
                    <a:pt x="0" y="177"/>
                  </a:cubicBezTo>
                  <a:lnTo>
                    <a:pt x="0" y="177"/>
                  </a:lnTo>
                  <a:cubicBezTo>
                    <a:pt x="0" y="177"/>
                    <a:pt x="41" y="177"/>
                    <a:pt x="54" y="177"/>
                  </a:cubicBezTo>
                  <a:cubicBezTo>
                    <a:pt x="82" y="177"/>
                    <a:pt x="110" y="191"/>
                    <a:pt x="110" y="191"/>
                  </a:cubicBezTo>
                  <a:cubicBezTo>
                    <a:pt x="231" y="232"/>
                    <a:pt x="231" y="232"/>
                    <a:pt x="231" y="232"/>
                  </a:cubicBezTo>
                  <a:cubicBezTo>
                    <a:pt x="231" y="232"/>
                    <a:pt x="231" y="232"/>
                    <a:pt x="245" y="232"/>
                  </a:cubicBezTo>
                  <a:cubicBezTo>
                    <a:pt x="245" y="232"/>
                    <a:pt x="245" y="232"/>
                    <a:pt x="259" y="232"/>
                  </a:cubicBezTo>
                  <a:cubicBezTo>
                    <a:pt x="450" y="122"/>
                    <a:pt x="450" y="122"/>
                    <a:pt x="450" y="122"/>
                  </a:cubicBezTo>
                  <a:cubicBezTo>
                    <a:pt x="462" y="108"/>
                    <a:pt x="476" y="82"/>
                    <a:pt x="462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7125" tIns="28550" rIns="57125" bIns="2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2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0"/>
            <p:cNvSpPr/>
            <p:nvPr/>
          </p:nvSpPr>
          <p:spPr>
            <a:xfrm>
              <a:off x="19242831" y="2763387"/>
              <a:ext cx="172767" cy="214844"/>
            </a:xfrm>
            <a:custGeom>
              <a:avLst/>
              <a:gdLst/>
              <a:ahLst/>
              <a:cxnLst/>
              <a:rect l="l" t="t" r="r" b="b"/>
              <a:pathLst>
                <a:path w="165" h="205" extrusionOk="0">
                  <a:moveTo>
                    <a:pt x="0" y="204"/>
                  </a:moveTo>
                  <a:lnTo>
                    <a:pt x="0" y="204"/>
                  </a:lnTo>
                  <a:cubicBezTo>
                    <a:pt x="164" y="204"/>
                    <a:pt x="164" y="204"/>
                    <a:pt x="164" y="204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4"/>
                  </a:lnTo>
                  <a:close/>
                  <a:moveTo>
                    <a:pt x="110" y="40"/>
                  </a:moveTo>
                  <a:lnTo>
                    <a:pt x="110" y="40"/>
                  </a:lnTo>
                  <a:cubicBezTo>
                    <a:pt x="122" y="40"/>
                    <a:pt x="137" y="54"/>
                    <a:pt x="137" y="68"/>
                  </a:cubicBezTo>
                  <a:cubicBezTo>
                    <a:pt x="137" y="82"/>
                    <a:pt x="122" y="82"/>
                    <a:pt x="110" y="82"/>
                  </a:cubicBezTo>
                  <a:cubicBezTo>
                    <a:pt x="96" y="82"/>
                    <a:pt x="82" y="82"/>
                    <a:pt x="82" y="68"/>
                  </a:cubicBezTo>
                  <a:cubicBezTo>
                    <a:pt x="82" y="54"/>
                    <a:pt x="96" y="40"/>
                    <a:pt x="11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7125" tIns="28550" rIns="57125" bIns="2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2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0"/>
            <p:cNvSpPr/>
            <p:nvPr/>
          </p:nvSpPr>
          <p:spPr>
            <a:xfrm>
              <a:off x="19490308" y="2501835"/>
              <a:ext cx="378213" cy="350289"/>
            </a:xfrm>
            <a:custGeom>
              <a:avLst/>
              <a:gdLst/>
              <a:ahLst/>
              <a:cxnLst/>
              <a:rect l="l" t="t" r="r" b="b"/>
              <a:pathLst>
                <a:path w="355" h="329" extrusionOk="0">
                  <a:moveTo>
                    <a:pt x="41" y="205"/>
                  </a:moveTo>
                  <a:lnTo>
                    <a:pt x="41" y="205"/>
                  </a:lnTo>
                  <a:cubicBezTo>
                    <a:pt x="41" y="205"/>
                    <a:pt x="41" y="205"/>
                    <a:pt x="55" y="205"/>
                  </a:cubicBezTo>
                  <a:lnTo>
                    <a:pt x="69" y="205"/>
                  </a:lnTo>
                  <a:cubicBezTo>
                    <a:pt x="177" y="246"/>
                    <a:pt x="177" y="246"/>
                    <a:pt x="177" y="246"/>
                  </a:cubicBezTo>
                  <a:cubicBezTo>
                    <a:pt x="177" y="232"/>
                    <a:pt x="177" y="232"/>
                    <a:pt x="177" y="232"/>
                  </a:cubicBezTo>
                  <a:cubicBezTo>
                    <a:pt x="163" y="232"/>
                    <a:pt x="136" y="232"/>
                    <a:pt x="136" y="219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49" y="219"/>
                    <a:pt x="163" y="219"/>
                    <a:pt x="177" y="219"/>
                  </a:cubicBezTo>
                  <a:cubicBezTo>
                    <a:pt x="190" y="219"/>
                    <a:pt x="204" y="205"/>
                    <a:pt x="204" y="191"/>
                  </a:cubicBezTo>
                  <a:cubicBezTo>
                    <a:pt x="204" y="177"/>
                    <a:pt x="190" y="163"/>
                    <a:pt x="177" y="163"/>
                  </a:cubicBezTo>
                  <a:cubicBezTo>
                    <a:pt x="149" y="151"/>
                    <a:pt x="136" y="137"/>
                    <a:pt x="136" y="123"/>
                  </a:cubicBezTo>
                  <a:cubicBezTo>
                    <a:pt x="136" y="96"/>
                    <a:pt x="149" y="83"/>
                    <a:pt x="177" y="83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204" y="83"/>
                    <a:pt x="218" y="83"/>
                    <a:pt x="218" y="83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8" y="96"/>
                    <a:pt x="204" y="96"/>
                    <a:pt x="190" y="96"/>
                  </a:cubicBezTo>
                  <a:cubicBezTo>
                    <a:pt x="163" y="96"/>
                    <a:pt x="163" y="109"/>
                    <a:pt x="163" y="109"/>
                  </a:cubicBezTo>
                  <a:cubicBezTo>
                    <a:pt x="163" y="123"/>
                    <a:pt x="163" y="137"/>
                    <a:pt x="190" y="137"/>
                  </a:cubicBezTo>
                  <a:cubicBezTo>
                    <a:pt x="218" y="151"/>
                    <a:pt x="232" y="163"/>
                    <a:pt x="232" y="191"/>
                  </a:cubicBezTo>
                  <a:cubicBezTo>
                    <a:pt x="232" y="205"/>
                    <a:pt x="218" y="232"/>
                    <a:pt x="190" y="232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218" y="259"/>
                    <a:pt x="218" y="259"/>
                    <a:pt x="218" y="259"/>
                  </a:cubicBezTo>
                  <a:cubicBezTo>
                    <a:pt x="232" y="273"/>
                    <a:pt x="244" y="273"/>
                    <a:pt x="258" y="300"/>
                  </a:cubicBezTo>
                  <a:cubicBezTo>
                    <a:pt x="258" y="300"/>
                    <a:pt x="258" y="314"/>
                    <a:pt x="258" y="328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326" y="273"/>
                    <a:pt x="354" y="232"/>
                    <a:pt x="354" y="177"/>
                  </a:cubicBezTo>
                  <a:cubicBezTo>
                    <a:pt x="354" y="83"/>
                    <a:pt x="272" y="0"/>
                    <a:pt x="177" y="0"/>
                  </a:cubicBezTo>
                  <a:cubicBezTo>
                    <a:pt x="81" y="0"/>
                    <a:pt x="0" y="83"/>
                    <a:pt x="0" y="177"/>
                  </a:cubicBezTo>
                  <a:cubicBezTo>
                    <a:pt x="0" y="191"/>
                    <a:pt x="0" y="205"/>
                    <a:pt x="0" y="205"/>
                  </a:cubicBezTo>
                  <a:cubicBezTo>
                    <a:pt x="13" y="205"/>
                    <a:pt x="27" y="205"/>
                    <a:pt x="41" y="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7125" tIns="28550" rIns="57125" bIns="2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2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p60"/>
          <p:cNvSpPr/>
          <p:nvPr/>
        </p:nvSpPr>
        <p:spPr>
          <a:xfrm>
            <a:off x="1788944" y="2514064"/>
            <a:ext cx="510998" cy="454722"/>
          </a:xfrm>
          <a:custGeom>
            <a:avLst/>
            <a:gdLst/>
            <a:ahLst/>
            <a:cxnLst/>
            <a:rect l="l" t="t" r="r" b="b"/>
            <a:pathLst>
              <a:path w="498" h="445" extrusionOk="0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0"/>
          <p:cNvSpPr/>
          <p:nvPr/>
        </p:nvSpPr>
        <p:spPr>
          <a:xfrm>
            <a:off x="2985149" y="2558947"/>
            <a:ext cx="379383" cy="379383"/>
          </a:xfrm>
          <a:custGeom>
            <a:avLst/>
            <a:gdLst/>
            <a:ahLst/>
            <a:cxnLst/>
            <a:rect l="l" t="t" r="r" b="b"/>
            <a:pathLst>
              <a:path w="417" h="417" extrusionOk="0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0"/>
          <p:cNvSpPr txBox="1"/>
          <p:nvPr/>
        </p:nvSpPr>
        <p:spPr>
          <a:xfrm>
            <a:off x="3691719" y="3739487"/>
            <a:ext cx="491631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Our help desk needs to operate remote without changing contact information (phone numbers were </a:t>
            </a:r>
            <a:r>
              <a:rPr lang="en-US" sz="14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derivated</a:t>
            </a:r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to personal phones)</a:t>
            </a:r>
            <a:endParaRPr dirty="0"/>
          </a:p>
        </p:txBody>
      </p:sp>
      <p:sp>
        <p:nvSpPr>
          <p:cNvPr id="586" name="Google Shape;586;p60"/>
          <p:cNvSpPr/>
          <p:nvPr/>
        </p:nvSpPr>
        <p:spPr>
          <a:xfrm>
            <a:off x="1551086" y="2646906"/>
            <a:ext cx="92102" cy="2155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0"/>
          <p:cNvSpPr/>
          <p:nvPr/>
        </p:nvSpPr>
        <p:spPr>
          <a:xfrm>
            <a:off x="2653397" y="2621753"/>
            <a:ext cx="92102" cy="2155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0"/>
          <p:cNvSpPr/>
          <p:nvPr/>
        </p:nvSpPr>
        <p:spPr>
          <a:xfrm>
            <a:off x="1453227" y="3865279"/>
            <a:ext cx="360362" cy="3508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5" b="0" i="0" u="none" strike="noStrike" cap="non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9" name="Google Shape;589;p60"/>
          <p:cNvSpPr/>
          <p:nvPr/>
        </p:nvSpPr>
        <p:spPr>
          <a:xfrm>
            <a:off x="2790707" y="3906222"/>
            <a:ext cx="360362" cy="269875"/>
          </a:xfrm>
          <a:custGeom>
            <a:avLst/>
            <a:gdLst/>
            <a:ahLst/>
            <a:cxnLst/>
            <a:rect l="l" t="t" r="r" b="b"/>
            <a:pathLst>
              <a:path w="168" h="126" extrusionOk="0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0"/>
          <p:cNvSpPr txBox="1"/>
          <p:nvPr/>
        </p:nvSpPr>
        <p:spPr>
          <a:xfrm>
            <a:off x="3712191" y="2388358"/>
            <a:ext cx="5048238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operations in Data Center should be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presentials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ensure access to buildings and circulation authorization to some of our workers</a:t>
            </a:r>
            <a:endParaRPr dirty="0"/>
          </a:p>
        </p:txBody>
      </p:sp>
      <p:sp>
        <p:nvSpPr>
          <p:cNvPr id="591" name="Google Shape;591;p60"/>
          <p:cNvSpPr/>
          <p:nvPr/>
        </p:nvSpPr>
        <p:spPr>
          <a:xfrm rot="10800000" flipH="1">
            <a:off x="2019868" y="3882785"/>
            <a:ext cx="484496" cy="30777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707D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1" i="0" u="none" strike="noStrike" cap="none">
              <a:solidFill>
                <a:srgbClr val="FF70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39259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1"/>
          <p:cNvSpPr/>
          <p:nvPr/>
        </p:nvSpPr>
        <p:spPr>
          <a:xfrm>
            <a:off x="387350" y="509588"/>
            <a:ext cx="377825" cy="4762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30850" tIns="15425" rIns="30850" bIns="15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7" name="Google Shape;597;p61"/>
          <p:cNvSpPr/>
          <p:nvPr/>
        </p:nvSpPr>
        <p:spPr>
          <a:xfrm>
            <a:off x="914400" y="2323870"/>
            <a:ext cx="1117515" cy="1014134"/>
          </a:xfrm>
          <a:custGeom>
            <a:avLst/>
            <a:gdLst/>
            <a:ahLst/>
            <a:cxnLst/>
            <a:rect l="l" t="t" r="r" b="b"/>
            <a:pathLst>
              <a:path w="21591" h="21498" extrusionOk="0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75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8" name="Google Shape;598;p61"/>
          <p:cNvSpPr txBox="1"/>
          <p:nvPr/>
        </p:nvSpPr>
        <p:spPr>
          <a:xfrm>
            <a:off x="612559" y="887769"/>
            <a:ext cx="818342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critical business processes solving the most critical issues (certificates, access, etc.)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61"/>
          <p:cNvSpPr/>
          <p:nvPr/>
        </p:nvSpPr>
        <p:spPr>
          <a:xfrm>
            <a:off x="2760949" y="1961524"/>
            <a:ext cx="5761613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8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 and distribute a guide of good practices</a:t>
            </a:r>
            <a:endParaRPr dirty="0"/>
          </a:p>
          <a:p>
            <a:pPr marL="4572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Organize virtual courses to support final users demands</a:t>
            </a:r>
          </a:p>
          <a:p>
            <a:pPr marL="4572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•"/>
            </a:pPr>
            <a:r>
              <a:rPr lang="en-US" sz="14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Organice</a:t>
            </a:r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a poll to ask our workers and users about remote work conditions</a:t>
            </a:r>
            <a:endParaRPr dirty="0"/>
          </a:p>
          <a:p>
            <a:pPr marL="4572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Make a procurement plan with considerations in order to be well prepared for the future</a:t>
            </a:r>
            <a:endParaRPr dirty="0"/>
          </a:p>
          <a:p>
            <a:pPr marL="4572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•"/>
            </a:pPr>
            <a:endParaRPr dirty="0"/>
          </a:p>
          <a:p>
            <a:pPr marL="457200" marR="0" lvl="6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1"/>
          <p:cNvSpPr/>
          <p:nvPr/>
        </p:nvSpPr>
        <p:spPr>
          <a:xfrm>
            <a:off x="621437" y="3959441"/>
            <a:ext cx="80721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dirty="0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Organize virtual activities and meetings with users in order to continue with our developments plans</a:t>
            </a:r>
            <a:endParaRPr sz="1400" b="0" i="0" u="none" strike="noStrike" cap="none" dirty="0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61"/>
          <p:cNvSpPr/>
          <p:nvPr/>
        </p:nvSpPr>
        <p:spPr>
          <a:xfrm>
            <a:off x="313899" y="116006"/>
            <a:ext cx="64551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What have we done? </a:t>
            </a:r>
            <a:endParaRPr dirty="0"/>
          </a:p>
        </p:txBody>
      </p:sp>
      <p:sp>
        <p:nvSpPr>
          <p:cNvPr id="2" name="Google Shape;598;p61">
            <a:extLst>
              <a:ext uri="{FF2B5EF4-FFF2-40B4-BE49-F238E27FC236}">
                <a16:creationId xmlns:a16="http://schemas.microsoft.com/office/drawing/2014/main" id="{B8F67644-A686-4CE6-BB18-EFAE678A349E}"/>
              </a:ext>
            </a:extLst>
          </p:cNvPr>
          <p:cNvSpPr txBox="1"/>
          <p:nvPr/>
        </p:nvSpPr>
        <p:spPr>
          <a:xfrm>
            <a:off x="621437" y="1455627"/>
            <a:ext cx="818342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8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a “remote work” project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95375" y="1600200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A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95375" y="2359025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95375" y="3496666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br>
              <a:rPr lang="es-ES" altLang="en-US" dirty="0">
                <a:solidFill>
                  <a:srgbClr val="5F5F5F"/>
                </a:solidFill>
                <a:latin typeface="Raleway"/>
                <a:ea typeface="Calibri lig"/>
                <a:cs typeface="Calibri lig"/>
              </a:rPr>
            </a:br>
            <a:r>
              <a:rPr lang="es-ES" altLang="en-US" dirty="0">
                <a:solidFill>
                  <a:srgbClr val="5F5F5F"/>
                </a:solidFill>
                <a:latin typeface="Raleway"/>
                <a:ea typeface="Calibri lig"/>
                <a:cs typeface="Calibri lig"/>
              </a:rPr>
              <a:t>	</a:t>
            </a:r>
            <a:endParaRPr lang="es-AR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20963" y="5661025"/>
            <a:ext cx="8161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n-US" sz="1800" dirty="0">
                <a:solidFill>
                  <a:srgbClr val="5F5F5F"/>
                </a:solidFill>
                <a:latin typeface="Calibri" pitchFamily="34" charset="0"/>
                <a:ea typeface="Calibri lig"/>
                <a:cs typeface="Calibri lig"/>
              </a:rPr>
              <a:t> </a:t>
            </a:r>
          </a:p>
        </p:txBody>
      </p:sp>
      <p:pic>
        <p:nvPicPr>
          <p:cNvPr id="70668" name="Picture 2" descr="C:\Users\gmlopez\Documents\mecon_lupe\presentaciones\presentaciones\gendarmeria\grafico-estrategia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7" y="2530378"/>
            <a:ext cx="1471613" cy="181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5"/>
          <p:cNvSpPr txBox="1"/>
          <p:nvPr/>
        </p:nvSpPr>
        <p:spPr>
          <a:xfrm>
            <a:off x="287338" y="141288"/>
            <a:ext cx="8170862" cy="37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4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3" b="1" dirty="0" err="1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Challengues</a:t>
            </a:r>
            <a:r>
              <a:rPr lang="en-US" sz="1823" b="1" dirty="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rPr>
              <a:t> and results</a:t>
            </a:r>
          </a:p>
        </p:txBody>
      </p:sp>
      <p:sp>
        <p:nvSpPr>
          <p:cNvPr id="16" name="Rectangle 76"/>
          <p:cNvSpPr/>
          <p:nvPr/>
        </p:nvSpPr>
        <p:spPr>
          <a:xfrm>
            <a:off x="365125" y="534988"/>
            <a:ext cx="376238" cy="49212"/>
          </a:xfrm>
          <a:prstGeom prst="rect">
            <a:avLst/>
          </a:prstGeom>
          <a:solidFill>
            <a:srgbClr val="218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857" tIns="15429" rIns="30857" bIns="15429" anchor="ctr"/>
          <a:lstStyle/>
          <a:p>
            <a:pPr algn="ctr" eaLnBrk="1" hangingPunct="1">
              <a:defRPr/>
            </a:pPr>
            <a:endParaRPr lang="es-AR" sz="500">
              <a:solidFill>
                <a:srgbClr val="2185C5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7338" y="775411"/>
            <a:ext cx="65706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Solving issues and problems demand us a extreme effort but crucial operations could continue without stopping, we could pay salaries 7 days after the quarantine started and budget could be modified to deliver some new social programs in  order to attend the emergency.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2019 Year End Report was delivered on time to the National Congress</a:t>
            </a: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2021 Budget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Formulation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Process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happening in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remote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work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but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time</a:t>
            </a: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National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Government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could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sent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very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1st time in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history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, a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budget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modification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be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discuss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National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Congress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SubNational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Govs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which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use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our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system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could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continue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business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without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tx2">
                    <a:lumMod val="75000"/>
                  </a:schemeClr>
                </a:solidFill>
              </a:rPr>
              <a:t>problems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Personalizado 8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44C69E"/>
      </a:accent1>
      <a:accent2>
        <a:srgbClr val="5DC9FF"/>
      </a:accent2>
      <a:accent3>
        <a:srgbClr val="FF7916"/>
      </a:accent3>
      <a:accent4>
        <a:srgbClr val="E43D53"/>
      </a:accent4>
      <a:accent5>
        <a:srgbClr val="525964"/>
      </a:accent5>
      <a:accent6>
        <a:srgbClr val="445469"/>
      </a:accent6>
      <a:hlink>
        <a:srgbClr val="F33B48"/>
      </a:hlink>
      <a:folHlink>
        <a:srgbClr val="FFC000"/>
      </a:folHlink>
    </a:clrScheme>
    <a:fontScheme name="Personalizado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6369</TotalTime>
  <Words>653</Words>
  <Application>Microsoft Office PowerPoint</Application>
  <PresentationFormat>On-screen Show (16:9)</PresentationFormat>
  <Paragraphs>127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</vt:lpstr>
      <vt:lpstr>Calibri Light</vt:lpstr>
      <vt:lpstr>Gill Sans</vt:lpstr>
      <vt:lpstr>Open Sans</vt:lpstr>
      <vt:lpstr>Raleway</vt:lpstr>
      <vt:lpstr>Roboto</vt:lpstr>
      <vt:lpstr>Office Theme</vt:lpstr>
      <vt:lpstr>Custom Design</vt:lpstr>
      <vt:lpstr>Modernization of FMIS Business continuity during COVID 19 crisis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core PFM business processes supported by FMIS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 approach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Integrado de Información Financiera</dc:title>
  <dc:creator>Microsoft Office User</dc:creator>
  <cp:lastModifiedBy>gustavo</cp:lastModifiedBy>
  <cp:revision>497</cp:revision>
  <dcterms:created xsi:type="dcterms:W3CDTF">2018-10-26T01:35:46Z</dcterms:created>
  <dcterms:modified xsi:type="dcterms:W3CDTF">2020-08-28T00:00:02Z</dcterms:modified>
</cp:coreProperties>
</file>