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61" r:id="rId2"/>
    <p:sldMasterId id="2147483773" r:id="rId3"/>
  </p:sldMasterIdLst>
  <p:notesMasterIdLst>
    <p:notesMasterId r:id="rId35"/>
  </p:notesMasterIdLst>
  <p:handoutMasterIdLst>
    <p:handoutMasterId r:id="rId36"/>
  </p:handoutMasterIdLst>
  <p:sldIdLst>
    <p:sldId id="1175" r:id="rId4"/>
    <p:sldId id="2614" r:id="rId5"/>
    <p:sldId id="2616" r:id="rId6"/>
    <p:sldId id="1187" r:id="rId7"/>
    <p:sldId id="1180" r:id="rId8"/>
    <p:sldId id="1189" r:id="rId9"/>
    <p:sldId id="1188" r:id="rId10"/>
    <p:sldId id="1170" r:id="rId11"/>
    <p:sldId id="1195" r:id="rId12"/>
    <p:sldId id="2625" r:id="rId13"/>
    <p:sldId id="1196" r:id="rId14"/>
    <p:sldId id="2617" r:id="rId15"/>
    <p:sldId id="2626" r:id="rId16"/>
    <p:sldId id="2627" r:id="rId17"/>
    <p:sldId id="2628" r:id="rId18"/>
    <p:sldId id="1174" r:id="rId19"/>
    <p:sldId id="1184" r:id="rId20"/>
    <p:sldId id="1177" r:id="rId21"/>
    <p:sldId id="2619" r:id="rId22"/>
    <p:sldId id="1176" r:id="rId23"/>
    <p:sldId id="1178" r:id="rId24"/>
    <p:sldId id="1179" r:id="rId25"/>
    <p:sldId id="1198" r:id="rId26"/>
    <p:sldId id="1199" r:id="rId27"/>
    <p:sldId id="2620" r:id="rId28"/>
    <p:sldId id="2621" r:id="rId29"/>
    <p:sldId id="1197" r:id="rId30"/>
    <p:sldId id="2613" r:id="rId31"/>
    <p:sldId id="2615" r:id="rId32"/>
    <p:sldId id="2611" r:id="rId33"/>
    <p:sldId id="2623" r:id="rId34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175"/>
            <p14:sldId id="2614"/>
            <p14:sldId id="2616"/>
            <p14:sldId id="1187"/>
            <p14:sldId id="1180"/>
            <p14:sldId id="1189"/>
            <p14:sldId id="1188"/>
            <p14:sldId id="1170"/>
            <p14:sldId id="1195"/>
            <p14:sldId id="2625"/>
            <p14:sldId id="1196"/>
            <p14:sldId id="2617"/>
            <p14:sldId id="2626"/>
            <p14:sldId id="2627"/>
            <p14:sldId id="2628"/>
            <p14:sldId id="1174"/>
            <p14:sldId id="1184"/>
            <p14:sldId id="1177"/>
            <p14:sldId id="2619"/>
            <p14:sldId id="1176"/>
            <p14:sldId id="1178"/>
            <p14:sldId id="1179"/>
            <p14:sldId id="1198"/>
            <p14:sldId id="1199"/>
            <p14:sldId id="2620"/>
            <p14:sldId id="2621"/>
            <p14:sldId id="1197"/>
            <p14:sldId id="2613"/>
            <p14:sldId id="2615"/>
            <p14:sldId id="2611"/>
            <p14:sldId id="26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pofford, Laura" initials="SL" lastIdx="2" clrIdx="6">
    <p:extLst>
      <p:ext uri="{19B8F6BF-5375-455C-9EA6-DF929625EA0E}">
        <p15:presenceInfo xmlns:p15="http://schemas.microsoft.com/office/powerpoint/2012/main" userId="S::lspofford@imf.org::729f3023-7458-4886-8b15-5f4e1b9d797d" providerId="AD"/>
      </p:ext>
    </p:extLst>
  </p:cmAuthor>
  <p:cmAuthor id="1" name="Nandwa, Boaz" initials="NB" lastIdx="10" clrIdx="0"/>
  <p:cmAuthor id="8" name="Renteria Rodriguez, Carolina" initials="RRC" lastIdx="1" clrIdx="7">
    <p:extLst>
      <p:ext uri="{19B8F6BF-5375-455C-9EA6-DF929625EA0E}">
        <p15:presenceInfo xmlns:p15="http://schemas.microsoft.com/office/powerpoint/2012/main" userId="S::CRenteria@IMF.ORG::e0810703-5eb6-4a70-a600-a51c67fa85f7" providerId="AD"/>
      </p:ext>
    </p:extLst>
  </p:cmAuthor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E1F"/>
    <a:srgbClr val="5E8AB4"/>
    <a:srgbClr val="E46C0A"/>
    <a:srgbClr val="25D129"/>
    <a:srgbClr val="DC4234"/>
    <a:srgbClr val="00AEB3"/>
    <a:srgbClr val="FFCC00"/>
    <a:srgbClr val="ED7D31"/>
    <a:srgbClr val="A6A6A6"/>
    <a:srgbClr val="70A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7" autoAdjust="0"/>
    <p:restoredTop sz="97864" autoAdjust="0"/>
  </p:normalViewPr>
  <p:slideViewPr>
    <p:cSldViewPr snapToGrid="0">
      <p:cViewPr varScale="1">
        <p:scale>
          <a:sx n="63" d="100"/>
          <a:sy n="63" d="100"/>
        </p:scale>
        <p:origin x="868" y="64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688" y="68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/>
          <c:strCache>
            <c:ptCount val="1"/>
            <c:pt idx="0">
              <c:v>Share of Total Liabilities by SOE
(2019, Percent of GDP)</c:v>
            </c:pt>
          </c:strCache>
        </c:strRef>
      </c:tx>
      <c:layout>
        <c:manualLayout>
          <c:xMode val="edge"/>
          <c:yMode val="edge"/>
          <c:x val="0.248649006049351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91291439881247E-2"/>
          <c:y val="0.18138888888888888"/>
          <c:w val="0.88329441508447504"/>
          <c:h val="0.5775060380731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Liabilities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KMG</c:v>
                </c:pt>
                <c:pt idx="1">
                  <c:v>Temir Zholy</c:v>
                </c:pt>
                <c:pt idx="2">
                  <c:v>Kazakhtelecom</c:v>
                </c:pt>
                <c:pt idx="3">
                  <c:v>Kazatomprom</c:v>
                </c:pt>
                <c:pt idx="4">
                  <c:v>Samruk-Energy</c:v>
                </c:pt>
                <c:pt idx="5">
                  <c:v>Air Astana</c:v>
                </c:pt>
                <c:pt idx="6">
                  <c:v>KEGOC</c:v>
                </c:pt>
                <c:pt idx="7">
                  <c:v>Construction</c:v>
                </c:pt>
                <c:pt idx="8">
                  <c:v>Kazpost</c:v>
                </c:pt>
                <c:pt idx="9">
                  <c:v>Tau-Ken Samruk</c:v>
                </c:pt>
                <c:pt idx="10">
                  <c:v>United Chemical Company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8.5741598607320508</c:v>
                </c:pt>
                <c:pt idx="1">
                  <c:v>3.1852789450643155</c:v>
                </c:pt>
                <c:pt idx="2">
                  <c:v>0.89771090204744131</c:v>
                </c:pt>
                <c:pt idx="3">
                  <c:v>0.62934477522215604</c:v>
                </c:pt>
                <c:pt idx="4">
                  <c:v>0.58887518718636045</c:v>
                </c:pt>
                <c:pt idx="5">
                  <c:v>0.4983748538387493</c:v>
                </c:pt>
                <c:pt idx="6">
                  <c:v>0.4008621349901485</c:v>
                </c:pt>
                <c:pt idx="7">
                  <c:v>0.17629031675544529</c:v>
                </c:pt>
                <c:pt idx="8">
                  <c:v>0.10325368272368834</c:v>
                </c:pt>
                <c:pt idx="9">
                  <c:v>4.1445921147162494E-2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0-6343-BF9F-A060DF7D8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522025472"/>
        <c:axId val="13207844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Guaranteed Debt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dash"/>
              <c:size val="9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811-409B-AB80-6248B4D7E040}"/>
              </c:ext>
            </c:extLst>
          </c:dPt>
          <c:cat>
            <c:strRef>
              <c:f>Sheet1!$C$2:$C$4</c:f>
              <c:strCache>
                <c:ptCount val="3"/>
                <c:pt idx="0">
                  <c:v>KMG</c:v>
                </c:pt>
                <c:pt idx="1">
                  <c:v>Temir Zholy</c:v>
                </c:pt>
                <c:pt idx="2">
                  <c:v>Kazakhtelecom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2.1435399651830127</c:v>
                </c:pt>
                <c:pt idx="1">
                  <c:v>1.5926394725321578</c:v>
                </c:pt>
                <c:pt idx="2">
                  <c:v>0.25173791008886243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20-6343-BF9F-A060DF7D8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025472"/>
        <c:axId val="1320784400"/>
      </c:lineChart>
      <c:lineChart>
        <c:grouping val="standard"/>
        <c:varyColors val="0"/>
        <c:ser>
          <c:idx val="1"/>
          <c:order val="1"/>
          <c:tx>
            <c:strRef>
              <c:f>Sheet1!$F$1</c:f>
              <c:strCache>
                <c:ptCount val="1"/>
                <c:pt idx="0">
                  <c:v>Cumulative Share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Sheet1!$E$2:$E$12</c:f>
              <c:strCache>
                <c:ptCount val="11"/>
                <c:pt idx="0">
                  <c:v>KMG</c:v>
                </c:pt>
                <c:pt idx="1">
                  <c:v>Temir Zholy</c:v>
                </c:pt>
                <c:pt idx="2">
                  <c:v>Kazakhtelecom</c:v>
                </c:pt>
                <c:pt idx="3">
                  <c:v>Kazatomprom</c:v>
                </c:pt>
                <c:pt idx="4">
                  <c:v>Samruk-Energy</c:v>
                </c:pt>
                <c:pt idx="5">
                  <c:v>Air Astana</c:v>
                </c:pt>
                <c:pt idx="6">
                  <c:v>KEGOC</c:v>
                </c:pt>
                <c:pt idx="7">
                  <c:v>Construction</c:v>
                </c:pt>
                <c:pt idx="8">
                  <c:v>Kazpost</c:v>
                </c:pt>
                <c:pt idx="9">
                  <c:v>Tau-Ken Samruk</c:v>
                </c:pt>
                <c:pt idx="10">
                  <c:v>United Chemical Company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56.799079224586556</c:v>
                </c:pt>
                <c:pt idx="1">
                  <c:v>77.899795107165019</c:v>
                </c:pt>
                <c:pt idx="2">
                  <c:v>83.846634619650416</c:v>
                </c:pt>
                <c:pt idx="3">
                  <c:v>88.015696583509211</c:v>
                </c:pt>
                <c:pt idx="4">
                  <c:v>91.916669851289598</c:v>
                </c:pt>
                <c:pt idx="5">
                  <c:v>95.218128334279911</c:v>
                </c:pt>
                <c:pt idx="6">
                  <c:v>97.873618846851059</c:v>
                </c:pt>
                <c:pt idx="7">
                  <c:v>99.041444946499396</c:v>
                </c:pt>
                <c:pt idx="8">
                  <c:v>99.725443635643543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20-6343-BF9F-A060DF7D8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409104"/>
        <c:axId val="626457472"/>
      </c:lineChart>
      <c:catAx>
        <c:axId val="1522025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0784400"/>
        <c:crosses val="autoZero"/>
        <c:auto val="1"/>
        <c:lblAlgn val="ctr"/>
        <c:lblOffset val="100"/>
        <c:noMultiLvlLbl val="0"/>
      </c:catAx>
      <c:valAx>
        <c:axId val="132078440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025472"/>
        <c:crosses val="autoZero"/>
        <c:crossBetween val="between"/>
      </c:valAx>
      <c:valAx>
        <c:axId val="626457472"/>
        <c:scaling>
          <c:orientation val="minMax"/>
          <c:max val="1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409104"/>
        <c:crosses val="max"/>
        <c:crossBetween val="between"/>
        <c:majorUnit val="20"/>
      </c:valAx>
      <c:catAx>
        <c:axId val="627409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64574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58056308456944261"/>
          <c:y val="0.29492348360613768"/>
          <c:w val="0.33574459476112439"/>
          <c:h val="0.13876011404680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Solvency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Debt to Equity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0.7585131362298716</c:v>
                </c:pt>
                <c:pt idx="1">
                  <c:v>0.89273088576172088</c:v>
                </c:pt>
                <c:pt idx="2">
                  <c:v>0.99745680946930138</c:v>
                </c:pt>
                <c:pt idx="3">
                  <c:v>0.96208100467740132</c:v>
                </c:pt>
                <c:pt idx="4">
                  <c:v>0.71800731908231841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87-5249-ABBE-EA459FAFB8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 to Assets</c:v>
                </c:pt>
              </c:strCache>
            </c:strRef>
          </c:tx>
          <c:spPr>
            <a:ln w="28575" cap="rnd">
              <a:solidFill>
                <a:srgbClr val="A2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0.43133777087162983</c:v>
                </c:pt>
                <c:pt idx="1">
                  <c:v>0.47166287213749641</c:v>
                </c:pt>
                <c:pt idx="2">
                  <c:v>0.49936339286070114</c:v>
                </c:pt>
                <c:pt idx="3">
                  <c:v>0.49033704642361764</c:v>
                </c:pt>
                <c:pt idx="4">
                  <c:v>0.41793030280327642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87-5249-ABBE-EA459FAFB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5805199"/>
        <c:axId val="1659727135"/>
      </c:lineChart>
      <c:catAx>
        <c:axId val="161580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727135"/>
        <c:crosses val="autoZero"/>
        <c:auto val="1"/>
        <c:lblAlgn val="ctr"/>
        <c:lblOffset val="100"/>
        <c:noMultiLvlLbl val="0"/>
      </c:catAx>
      <c:valAx>
        <c:axId val="165972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805199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Profitability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Return on Assets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-3.3625014272141538</c:v>
                </c:pt>
                <c:pt idx="1">
                  <c:v>2.7779314743107775</c:v>
                </c:pt>
                <c:pt idx="2">
                  <c:v>12.781332606344611</c:v>
                </c:pt>
                <c:pt idx="3">
                  <c:v>17.904387925178806</c:v>
                </c:pt>
                <c:pt idx="4">
                  <c:v>20.082653531142604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3-D341-A2E5-2842C80F48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Return on Equity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9.7641884312954819</c:v>
                </c:pt>
                <c:pt idx="1">
                  <c:v>8.5958060277492798</c:v>
                </c:pt>
                <c:pt idx="2">
                  <c:v>15.494400838492217</c:v>
                </c:pt>
                <c:pt idx="3">
                  <c:v>20.557257671737457</c:v>
                </c:pt>
                <c:pt idx="4">
                  <c:v>23.71895563263848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3-D341-A2E5-2842C80F4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15805199"/>
        <c:axId val="1659727135"/>
      </c:barChart>
      <c:catAx>
        <c:axId val="161580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727135"/>
        <c:crosses val="autoZero"/>
        <c:auto val="1"/>
        <c:lblAlgn val="ctr"/>
        <c:lblOffset val="100"/>
        <c:noMultiLvlLbl val="0"/>
      </c:catAx>
      <c:valAx>
        <c:axId val="165972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805199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Debt to EBITDA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Liabilities</c:v>
                </c:pt>
              </c:strCache>
            </c:strRef>
          </c:tx>
          <c:spPr>
            <a:solidFill>
              <a:srgbClr val="A2000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4619479861</c:v>
                </c:pt>
                <c:pt idx="1">
                  <c:v>5604806355</c:v>
                </c:pt>
                <c:pt idx="2">
                  <c:v>6766353000</c:v>
                </c:pt>
                <c:pt idx="3">
                  <c:v>6872211000</c:v>
                </c:pt>
                <c:pt idx="4">
                  <c:v>5885259000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A-954C-AB36-7CA20663C1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-360112391.5999999</c:v>
                </c:pt>
                <c:pt idx="1">
                  <c:v>330103743.5999999</c:v>
                </c:pt>
                <c:pt idx="2">
                  <c:v>1731865200</c:v>
                </c:pt>
                <c:pt idx="3">
                  <c:v>2509350100</c:v>
                </c:pt>
                <c:pt idx="4">
                  <c:v>2828022200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0A-954C-AB36-7CA20663C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434895"/>
        <c:axId val="768268623"/>
      </c:barChart>
      <c:catAx>
        <c:axId val="62443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268623"/>
        <c:crosses val="autoZero"/>
        <c:auto val="1"/>
        <c:lblAlgn val="ctr"/>
        <c:lblOffset val="100"/>
        <c:noMultiLvlLbl val="0"/>
      </c:catAx>
      <c:valAx>
        <c:axId val="768268623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34895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Profit-Making Companies</a:t>
            </a:r>
            <a:endParaRPr lang="en-US" sz="1400" b="1">
              <a:effectLst/>
            </a:endParaRPr>
          </a:p>
        </c:rich>
      </c:tx>
      <c:layout>
        <c:manualLayout>
          <c:xMode val="edge"/>
          <c:yMode val="edge"/>
          <c:x val="0.1679208215791740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740613850310724"/>
          <c:y val="0.17171296296296296"/>
          <c:w val="0.50642096498078615"/>
          <c:h val="0.74958333333333327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0082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98-448A-8DAF-127E02FC0FA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98-448A-8DAF-127E02FC0FA4}"/>
              </c:ext>
            </c:extLst>
          </c:dPt>
          <c:dLbls>
            <c:dLbl>
              <c:idx val="0"/>
              <c:layout>
                <c:manualLayout>
                  <c:x val="-7.1451116869052561E-2"/>
                  <c:y val="0.13220793005255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06601666181293"/>
                      <c:h val="0.2052345077947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8-448A-8DAF-127E02FC0FA4}"/>
                </c:ext>
              </c:extLst>
            </c:dLbl>
            <c:dLbl>
              <c:idx val="1"/>
              <c:layout>
                <c:manualLayout>
                  <c:x val="-0.33879117568198841"/>
                  <c:y val="-0.111647346165062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98-448A-8DAF-127E02FC0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Sheet1!$A$1:$A$2</c:f>
              <c:strCache>
                <c:ptCount val="2"/>
                <c:pt idx="0">
                  <c:v>Profit-Making</c:v>
                </c:pt>
                <c:pt idx="1">
                  <c:v>Loss-Making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Sheet1!$B$1:$B$0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88C-534F-8A34-19F7FA84A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Sectoral Breakdown</a:t>
            </a:r>
          </a:p>
        </c:rich>
      </c:tx>
      <c:layout>
        <c:manualLayout>
          <c:xMode val="edge"/>
          <c:yMode val="edge"/>
          <c:x val="0.36472896324599197"/>
          <c:y val="4.62975653847573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FD-4D84-A9EA-F070CBA7EA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FD-4D84-A9EA-F070CBA7EA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FD-4D84-A9EA-F070CBA7EA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FD-4D84-A9EA-F070CBA7EA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FD-4D84-A9EA-F070CBA7EA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FD-4D84-A9EA-F070CBA7EA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6"/>
                <c:pt idx="0">
                  <c:v>Electricity and Gas</c:v>
                </c:pt>
                <c:pt idx="1">
                  <c:v>Mining</c:v>
                </c:pt>
                <c:pt idx="2">
                  <c:v>Transportation</c:v>
                </c:pt>
                <c:pt idx="3">
                  <c:v>Water Utilities</c:v>
                </c:pt>
                <c:pt idx="4">
                  <c:v>Other Activities</c:v>
                </c:pt>
                <c:pt idx="5">
                  <c:v>Other Industries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Sheet1!$B$1:$B$0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43D4-4145-8432-77E8D9B6F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Liquidity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45849263014662"/>
          <c:y val="0.19857898717982386"/>
          <c:w val="0.77591730892025845"/>
          <c:h val="0.57679932487275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Assets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9.8937014292363106</c:v>
                </c:pt>
                <c:pt idx="1">
                  <c:v>11.423692499392864</c:v>
                </c:pt>
                <c:pt idx="2">
                  <c:v>10.412972304420222</c:v>
                </c:pt>
                <c:pt idx="3">
                  <c:v>7.5716974466553015</c:v>
                </c:pt>
                <c:pt idx="4">
                  <c:v>6.0266421840394919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1-2942-ADA2-2B13B71A2D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Liabilities</c:v>
                </c:pt>
              </c:strCache>
            </c:strRef>
          </c:tx>
          <c:spPr>
            <a:solidFill>
              <a:srgbClr val="A2000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4.7920103631109026</c:v>
                </c:pt>
                <c:pt idx="1">
                  <c:v>6.3268814793761701</c:v>
                </c:pt>
                <c:pt idx="2">
                  <c:v>5.9570262944224881</c:v>
                </c:pt>
                <c:pt idx="3">
                  <c:v>5.369082166467944</c:v>
                </c:pt>
                <c:pt idx="4">
                  <c:v>3.8996357076515062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B1-2942-ADA2-2B13B71A2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4703599"/>
        <c:axId val="1961264687"/>
      </c:barChart>
      <c:lineChart>
        <c:grouping val="standard"/>
        <c:varyColors val="0"/>
        <c:ser>
          <c:idx val="2"/>
          <c:order val="2"/>
          <c:tx>
            <c:strRef>
              <c:f>Sheet1!$E$1</c:f>
              <c:strCache>
                <c:ptCount val="1"/>
                <c:pt idx="0">
                  <c:v>Current Ratio (RHS)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numRef>
              <c:f>Sheet1!$D$2:$D$6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2.0646243809066944</c:v>
                </c:pt>
                <c:pt idx="1">
                  <c:v>1.8055802904844742</c:v>
                </c:pt>
                <c:pt idx="2">
                  <c:v>1.7480151655818268</c:v>
                </c:pt>
                <c:pt idx="3">
                  <c:v>1.4102405610298843</c:v>
                </c:pt>
                <c:pt idx="4">
                  <c:v>1.5454372243577958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B1-2942-ADA2-2B13B71A2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288864"/>
        <c:axId val="1135871616"/>
      </c:lineChart>
      <c:catAx>
        <c:axId val="1924703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264687"/>
        <c:crosses val="autoZero"/>
        <c:auto val="1"/>
        <c:lblAlgn val="ctr"/>
        <c:lblOffset val="100"/>
        <c:noMultiLvlLbl val="0"/>
      </c:catAx>
      <c:valAx>
        <c:axId val="1961264687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703599"/>
        <c:crosses val="autoZero"/>
        <c:crossBetween val="between"/>
      </c:valAx>
      <c:valAx>
        <c:axId val="11358716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288864"/>
        <c:crosses val="max"/>
        <c:crossBetween val="between"/>
      </c:valAx>
      <c:catAx>
        <c:axId val="114228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587161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5946325189262296"/>
          <c:w val="1"/>
          <c:h val="0.14053674810737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/>
              <a:t>Solvency</a:t>
            </a:r>
            <a:endParaRPr lang="en-US" sz="1200" b="0"/>
          </a:p>
        </c:rich>
      </c:tx>
      <c:layout>
        <c:manualLayout>
          <c:xMode val="edge"/>
          <c:yMode val="edge"/>
          <c:x val="0.371546332579521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91838790931991"/>
          <c:y val="0.18606062830323311"/>
          <c:w val="0.74496221662468509"/>
          <c:h val="0.61075072970333466"/>
        </c:manualLayout>
      </c:layou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Debt to Assets</c:v>
                </c:pt>
              </c:strCache>
            </c:strRef>
          </c:tx>
          <c:spPr>
            <a:ln w="28575" cap="rnd">
              <a:solidFill>
                <a:srgbClr val="A2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0.46673110863549916</c:v>
                </c:pt>
                <c:pt idx="1">
                  <c:v>0.47666305838755663</c:v>
                </c:pt>
                <c:pt idx="2">
                  <c:v>0.48944406265410179</c:v>
                </c:pt>
                <c:pt idx="3">
                  <c:v>0.49087663424689276</c:v>
                </c:pt>
                <c:pt idx="4">
                  <c:v>0.44827637255911407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E1-B34B-984C-4B4666D58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88255"/>
        <c:axId val="2037993584"/>
      </c:lineChar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Debt to Equity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Sheet1!$C$2:$C$6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0.8752265811741835</c:v>
                </c:pt>
                <c:pt idx="1">
                  <c:v>0.91081485078985502</c:v>
                </c:pt>
                <c:pt idx="2">
                  <c:v>0.95864924262452911</c:v>
                </c:pt>
                <c:pt idx="3">
                  <c:v>0.96416049088765832</c:v>
                </c:pt>
                <c:pt idx="4">
                  <c:v>0.81250167704145371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E1-B34B-984C-4B4666D58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863200"/>
        <c:axId val="133297407"/>
      </c:lineChart>
      <c:valAx>
        <c:axId val="2037993584"/>
        <c:scaling>
          <c:orientation val="minMax"/>
        </c:scaling>
        <c:delete val="1"/>
        <c:axPos val="r"/>
        <c:numFmt formatCode="#,##0.0" sourceLinked="0"/>
        <c:majorTickMark val="out"/>
        <c:minorTickMark val="none"/>
        <c:tickLblPos val="nextTo"/>
        <c:crossAx val="54388255"/>
        <c:crosses val="max"/>
        <c:crossBetween val="between"/>
      </c:valAx>
      <c:catAx>
        <c:axId val="54388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993584"/>
        <c:crosses val="autoZero"/>
        <c:auto val="1"/>
        <c:lblAlgn val="ctr"/>
        <c:lblOffset val="100"/>
        <c:noMultiLvlLbl val="0"/>
      </c:catAx>
      <c:valAx>
        <c:axId val="133297407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863200"/>
        <c:crosses val="autoZero"/>
        <c:crossBetween val="between"/>
      </c:valAx>
      <c:catAx>
        <c:axId val="2081863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297407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4.9999999999999989E-2"/>
          <c:y val="0.91913652658415834"/>
          <c:w val="0.9"/>
          <c:h val="8.0863473415841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Interest</a:t>
            </a:r>
            <a:r>
              <a:rPr lang="en-US" b="0" baseline="0"/>
              <a:t> Coverage</a:t>
            </a:r>
            <a:endParaRPr lang="en-US" sz="1200" b="0" i="0"/>
          </a:p>
        </c:rich>
      </c:tx>
      <c:layout>
        <c:manualLayout>
          <c:xMode val="edge"/>
          <c:yMode val="edge"/>
          <c:x val="0.272805896992556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45849263014662"/>
          <c:y val="0.19857898717982386"/>
          <c:w val="0.77591730892025845"/>
          <c:h val="0.57679932487275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Interest Coverage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-0.64776561723982939</c:v>
                </c:pt>
                <c:pt idx="1">
                  <c:v>1.1364640349142858</c:v>
                </c:pt>
                <c:pt idx="2">
                  <c:v>3.7848631832798669</c:v>
                </c:pt>
                <c:pt idx="3">
                  <c:v>4.2419862152604084</c:v>
                </c:pt>
                <c:pt idx="4">
                  <c:v>4.9910474556986406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E-5E49-A53C-932FE9769A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Cash Interest Coverage</c:v>
                </c:pt>
              </c:strCache>
            </c:strRef>
          </c:tx>
          <c:spPr>
            <a:solidFill>
              <a:srgbClr val="A2000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-0.20432716354877292</c:v>
                </c:pt>
                <c:pt idx="1">
                  <c:v>2.1316326673695136</c:v>
                </c:pt>
                <c:pt idx="2">
                  <c:v>4.8111104002494312</c:v>
                </c:pt>
                <c:pt idx="3">
                  <c:v>5.1585734458736905</c:v>
                </c:pt>
                <c:pt idx="4">
                  <c:v>6.1664665138638686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E-5E49-A53C-932FE9769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4703599"/>
        <c:axId val="1961264687"/>
      </c:barChart>
      <c:catAx>
        <c:axId val="1924703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264687"/>
        <c:crosses val="autoZero"/>
        <c:auto val="1"/>
        <c:lblAlgn val="ctr"/>
        <c:lblOffset val="100"/>
        <c:noMultiLvlLbl val="0"/>
      </c:catAx>
      <c:valAx>
        <c:axId val="1961264687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703599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5946325189262296"/>
          <c:w val="1"/>
          <c:h val="0.14053674810737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Profitability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Equity (LHS)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21.03301271470864</c:v>
                </c:pt>
                <c:pt idx="1">
                  <c:v>21.363032830638748</c:v>
                </c:pt>
                <c:pt idx="2">
                  <c:v>19.945274768366779</c:v>
                </c:pt>
                <c:pt idx="3">
                  <c:v>18.827624772332364</c:v>
                </c:pt>
                <c:pt idx="4">
                  <c:v>18.579157442080387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7-B048-B693-60970F970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4703599"/>
        <c:axId val="1961264687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ROE (RHS)</c:v>
                </c:pt>
              </c:strCache>
            </c:strRef>
          </c:tx>
          <c:spPr>
            <a:ln w="28575" cap="rnd">
              <a:solidFill>
                <a:srgbClr val="A20000"/>
              </a:solidFill>
              <a:round/>
            </a:ln>
            <a:effectLst/>
          </c:spPr>
          <c:marker>
            <c:symbol val="none"/>
          </c:marker>
          <c:cat>
            <c:numRef>
              <c:f>Sheet1!$C$2:$C$6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0.6471276030601294</c:v>
                </c:pt>
                <c:pt idx="1">
                  <c:v>8.268569172825142</c:v>
                </c:pt>
                <c:pt idx="2">
                  <c:v>12.041968517550254</c:v>
                </c:pt>
                <c:pt idx="3">
                  <c:v>16.460698250503569</c:v>
                </c:pt>
                <c:pt idx="4">
                  <c:v>17.677847175362928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F7-B048-B693-60970F970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4739599"/>
        <c:axId val="69356992"/>
      </c:lineChart>
      <c:catAx>
        <c:axId val="1924703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264687"/>
        <c:crosses val="autoZero"/>
        <c:auto val="1"/>
        <c:lblAlgn val="ctr"/>
        <c:lblOffset val="100"/>
        <c:noMultiLvlLbl val="0"/>
      </c:catAx>
      <c:valAx>
        <c:axId val="1961264687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703599"/>
        <c:crosses val="autoZero"/>
        <c:crossBetween val="between"/>
      </c:valAx>
      <c:valAx>
        <c:axId val="69356992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739599"/>
        <c:crosses val="max"/>
        <c:crossBetween val="between"/>
      </c:valAx>
      <c:catAx>
        <c:axId val="19247395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35699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/>
          <c:strCache>
            <c:ptCount val="1"/>
            <c:pt idx="0">
              <c:v>Net Worth by Sector
(Percent of GDP)</c:v>
            </c:pt>
          </c:strCache>
        </c:strRef>
      </c:tx>
      <c:layout>
        <c:manualLayout>
          <c:xMode val="edge"/>
          <c:yMode val="edge"/>
          <c:x val="0.346282405414677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844653046736867E-2"/>
          <c:y val="0.15805927309447787"/>
          <c:w val="0.8961612422848354"/>
          <c:h val="0.62248419217830508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and Gas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16.910410400278995</c:v>
                </c:pt>
                <c:pt idx="1">
                  <c:v>16.445799432204662</c:v>
                </c:pt>
                <c:pt idx="2">
                  <c:v>15.223672472121425</c:v>
                </c:pt>
                <c:pt idx="3">
                  <c:v>14.785349972539427</c:v>
                </c:pt>
                <c:pt idx="4">
                  <c:v>15.159881658782309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9-3D4C-BBE4-0D934E4D4F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Mining</c:v>
                </c:pt>
              </c:strCache>
            </c:strRef>
          </c:tx>
          <c:spPr>
            <a:solidFill>
              <a:srgbClr val="A20000"/>
            </a:solidFill>
            <a:ln w="25400"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1.2317902636753906</c:v>
                </c:pt>
                <c:pt idx="1">
                  <c:v>1.1712649637064454</c:v>
                </c:pt>
                <c:pt idx="2">
                  <c:v>1.0865407839201038</c:v>
                </c:pt>
                <c:pt idx="3">
                  <c:v>1.0168029795629652</c:v>
                </c:pt>
                <c:pt idx="4">
                  <c:v>0.87857070252117153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49-3D4C-BBE4-0D934E4D4F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2.4043864877228867</c:v>
                </c:pt>
                <c:pt idx="1">
                  <c:v>2.5161936027296998</c:v>
                </c:pt>
                <c:pt idx="2">
                  <c:v>2.3674697250905856</c:v>
                </c:pt>
                <c:pt idx="3">
                  <c:v>1.9005835357239227</c:v>
                </c:pt>
                <c:pt idx="4">
                  <c:v>1.7412558308459289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49-3D4C-BBE4-0D934E4D4F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Water Utilities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49-3D4C-BBE4-0D934E4D4F3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Activities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0.48642556303137058</c:v>
                </c:pt>
                <c:pt idx="1">
                  <c:v>1.1518425714507736</c:v>
                </c:pt>
                <c:pt idx="2">
                  <c:v>1.1940424585599057</c:v>
                </c:pt>
                <c:pt idx="3">
                  <c:v>1.0608829157177757</c:v>
                </c:pt>
                <c:pt idx="4">
                  <c:v>0.73380375402885845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49-3D4C-BBE4-0D934E4D4F3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 Industries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0</c:v>
                </c:pt>
                <c:pt idx="1">
                  <c:v>7.7932260547165663E-2</c:v>
                </c:pt>
                <c:pt idx="2">
                  <c:v>7.3549328674758122E-2</c:v>
                </c:pt>
                <c:pt idx="3">
                  <c:v>6.4005368788274314E-2</c:v>
                </c:pt>
                <c:pt idx="4">
                  <c:v>6.5645495902118045E-2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49-3D4C-BBE4-0D934E4D4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600479"/>
        <c:axId val="751965327"/>
      </c:areaChart>
      <c:catAx>
        <c:axId val="7516004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65327"/>
        <c:crosses val="autoZero"/>
        <c:auto val="1"/>
        <c:lblAlgn val="ctr"/>
        <c:lblOffset val="100"/>
        <c:noMultiLvlLbl val="0"/>
      </c:catAx>
      <c:valAx>
        <c:axId val="751965327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600479"/>
        <c:crosses val="autoZero"/>
        <c:crossBetween val="midCat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5.0000027387870863E-2"/>
          <c:y val="0.86894214261178782"/>
          <c:w val="0.8999999452242583"/>
          <c:h val="0.1063882344676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Liquidity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11642026607545"/>
          <c:y val="0.19219975246479734"/>
          <c:w val="0.69534453636672844"/>
          <c:h val="0.56679613779175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Liabilities</c:v>
                </c:pt>
              </c:strCache>
            </c:strRef>
          </c:tx>
          <c:spPr>
            <a:solidFill>
              <a:srgbClr val="A2000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1286554154</c:v>
                </c:pt>
                <c:pt idx="1">
                  <c:v>1691391742</c:v>
                </c:pt>
                <c:pt idx="2">
                  <c:v>2125957000</c:v>
                </c:pt>
                <c:pt idx="3">
                  <c:v>1808155000</c:v>
                </c:pt>
                <c:pt idx="4">
                  <c:v>1438442000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1-C048-A5DC-F7FC7C5DF5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Assets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3374170779</c:v>
                </c:pt>
                <c:pt idx="1">
                  <c:v>3926420376</c:v>
                </c:pt>
                <c:pt idx="2">
                  <c:v>4117421000</c:v>
                </c:pt>
                <c:pt idx="3">
                  <c:v>3266951000</c:v>
                </c:pt>
                <c:pt idx="4">
                  <c:v>2639911000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91-C048-A5DC-F7FC7C5DF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04255791"/>
        <c:axId val="1659792079"/>
      </c:bar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Cash Ratio (RHS)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Sheet1!$D$2:$D$6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2.5249317223843808</c:v>
                </c:pt>
                <c:pt idx="1">
                  <c:v>2.263014168127587</c:v>
                </c:pt>
                <c:pt idx="2">
                  <c:v>1.8189699979820853</c:v>
                </c:pt>
                <c:pt idx="3">
                  <c:v>1.6340700880178967</c:v>
                </c:pt>
                <c:pt idx="4">
                  <c:v>1.639757459807208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91-C048-A5DC-F7FC7C5DF5AB}"/>
            </c:ext>
          </c:extLst>
        </c:ser>
        <c:ser>
          <c:idx val="2"/>
          <c:order val="3"/>
          <c:tx>
            <c:strRef>
              <c:f>Sheet1!$F$1</c:f>
              <c:strCache>
                <c:ptCount val="1"/>
                <c:pt idx="0">
                  <c:v>Current Ratio (RHS)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Sheet1!$D$2:$D$6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2.6226418596601104</c:v>
                </c:pt>
                <c:pt idx="1">
                  <c:v>2.3214139448009674</c:v>
                </c:pt>
                <c:pt idx="2">
                  <c:v>1.9367376668483887</c:v>
                </c:pt>
                <c:pt idx="3">
                  <c:v>1.8067870287668921</c:v>
                </c:pt>
                <c:pt idx="4">
                  <c:v>1.8352571740814019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91-C048-A5DC-F7FC7C5DF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219231"/>
        <c:axId val="1659651423"/>
      </c:lineChart>
      <c:catAx>
        <c:axId val="160425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792079"/>
        <c:crosses val="autoZero"/>
        <c:auto val="1"/>
        <c:lblAlgn val="ctr"/>
        <c:lblOffset val="100"/>
        <c:noMultiLvlLbl val="0"/>
      </c:catAx>
      <c:valAx>
        <c:axId val="1659792079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255791"/>
        <c:crosses val="autoZero"/>
        <c:crossBetween val="between"/>
      </c:valAx>
      <c:valAx>
        <c:axId val="1659651423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219231"/>
        <c:crosses val="max"/>
        <c:crossBetween val="between"/>
      </c:valAx>
      <c:catAx>
        <c:axId val="16022192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9651423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1.0767169728783887E-2"/>
          <c:y val="0.85436657917760295"/>
          <c:w val="0.95996773840769911"/>
          <c:h val="0.12896675415573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[SOE_HealthCheck_Sep10.xlsm]Aggregate_Level!$Z$87:$Z$97</cx:f>
        <cx:lvl ptCount="11">
          <cx:pt idx="0">Kazpost</cx:pt>
          <cx:pt idx="1">Temir Zholy</cx:pt>
          <cx:pt idx="2">Tau-Ken Samruk</cx:pt>
          <cx:pt idx="3">Samruk-Energy</cx:pt>
          <cx:pt idx="4">Air Astana</cx:pt>
          <cx:pt idx="5">Construction</cx:pt>
          <cx:pt idx="6">#N/A</cx:pt>
          <cx:pt idx="7">#N/A</cx:pt>
          <cx:pt idx="8">#N/A</cx:pt>
          <cx:pt idx="9">#N/A</cx:pt>
          <cx:pt idx="10">#N/A</cx:pt>
        </cx:lvl>
      </cx:strDim>
      <cx:numDim type="size">
        <cx:f>[SOE_HealthCheck_Sep10.xlsm]Aggregate_Level!$AA$87:$AA$97</cx:f>
        <cx:lvl ptCount="11" formatCode="General">
          <cx:pt idx="0">1</cx:pt>
          <cx:pt idx="1">1</cx:pt>
          <cx:pt idx="2">3</cx:pt>
          <cx:pt idx="3">1</cx:pt>
          <cx:pt idx="4">2</cx:pt>
          <cx:pt idx="5">2</cx:pt>
        </cx:lvl>
      </cx:numDim>
    </cx:data>
  </cx:chartData>
  <cx:chart>
    <cx:title pos="t" align="ctr" overlay="0">
      <cx:tx>
        <cx:txData>
          <cx:v>Highest Risk SOEs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Highest Risk SOEs</a:t>
          </a:r>
        </a:p>
      </cx:txPr>
    </cx:title>
    <cx:plotArea>
      <cx:plotAreaRegion>
        <cx:series layoutId="treemap" uniqueId="{D2A71FAF-9A6C-41ED-A1EA-729B694D2696}" formatIdx="1">
          <cx:dataId val="0"/>
          <cx:layoutPr>
            <cx:parentLabelLayout val="overlapping"/>
          </cx:layoutPr>
        </cx:series>
      </cx:plotAreaRegion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BFECB-9C62-4F81-9B30-E12678B61D0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2E9BDA-CD13-4585-96C8-BA964899A21F}">
      <dgm:prSet phldrT="[Text]" custT="1"/>
      <dgm:spPr/>
      <dgm:t>
        <a:bodyPr/>
        <a:lstStyle/>
        <a:p>
          <a:r>
            <a:rPr lang="en-US" sz="1800" dirty="0"/>
            <a:t>Fiscal risks from SOEs</a:t>
          </a:r>
        </a:p>
      </dgm:t>
    </dgm:pt>
    <dgm:pt modelId="{732ABB3C-E1A2-4A73-9596-77991F101EAE}" type="parTrans" cxnId="{9C081DDA-08DE-4C2A-B6C0-B3DDC7C54261}">
      <dgm:prSet/>
      <dgm:spPr/>
      <dgm:t>
        <a:bodyPr/>
        <a:lstStyle/>
        <a:p>
          <a:endParaRPr lang="en-US"/>
        </a:p>
      </dgm:t>
    </dgm:pt>
    <dgm:pt modelId="{A8AEF09C-C3CB-4571-9D97-31C1A64BFE9B}" type="sibTrans" cxnId="{9C081DDA-08DE-4C2A-B6C0-B3DDC7C54261}">
      <dgm:prSet/>
      <dgm:spPr/>
      <dgm:t>
        <a:bodyPr/>
        <a:lstStyle/>
        <a:p>
          <a:endParaRPr lang="en-US"/>
        </a:p>
      </dgm:t>
    </dgm:pt>
    <dgm:pt modelId="{02F75779-C6AA-4C01-A7A4-C72A8CBD1162}">
      <dgm:prSet phldrT="[Text]"/>
      <dgm:spPr/>
      <dgm:t>
        <a:bodyPr/>
        <a:lstStyle/>
        <a:p>
          <a:r>
            <a:rPr lang="en-US" dirty="0"/>
            <a:t>Economic and financial market risks</a:t>
          </a:r>
        </a:p>
      </dgm:t>
    </dgm:pt>
    <dgm:pt modelId="{6452EE2D-3A88-4F58-8E20-63ECB1FAE028}" type="parTrans" cxnId="{DB12D28C-A966-4B2B-B788-5BA9B07E9C93}">
      <dgm:prSet/>
      <dgm:spPr/>
      <dgm:t>
        <a:bodyPr/>
        <a:lstStyle/>
        <a:p>
          <a:endParaRPr lang="en-US"/>
        </a:p>
      </dgm:t>
    </dgm:pt>
    <dgm:pt modelId="{2B369B1D-AC8C-401C-AD36-BD62C0264EAA}" type="sibTrans" cxnId="{DB12D28C-A966-4B2B-B788-5BA9B07E9C93}">
      <dgm:prSet/>
      <dgm:spPr/>
      <dgm:t>
        <a:bodyPr/>
        <a:lstStyle/>
        <a:p>
          <a:endParaRPr lang="en-US"/>
        </a:p>
      </dgm:t>
    </dgm:pt>
    <dgm:pt modelId="{441DD07E-E591-49F7-996C-5217472F4229}">
      <dgm:prSet phldrT="[Text]"/>
      <dgm:spPr/>
      <dgm:t>
        <a:bodyPr/>
        <a:lstStyle/>
        <a:p>
          <a:r>
            <a:rPr lang="en-US" dirty="0"/>
            <a:t>Assets and infrastructure risks</a:t>
          </a:r>
        </a:p>
      </dgm:t>
    </dgm:pt>
    <dgm:pt modelId="{CCD2562B-9E47-4453-8EF0-4AF9FD32C747}" type="parTrans" cxnId="{EF710AA4-E413-48A2-9589-249A91517ACE}">
      <dgm:prSet/>
      <dgm:spPr/>
      <dgm:t>
        <a:bodyPr/>
        <a:lstStyle/>
        <a:p>
          <a:endParaRPr lang="en-US"/>
        </a:p>
      </dgm:t>
    </dgm:pt>
    <dgm:pt modelId="{C2763C70-EBC2-4C54-83CC-3649D4FF4DE1}" type="sibTrans" cxnId="{EF710AA4-E413-48A2-9589-249A91517ACE}">
      <dgm:prSet/>
      <dgm:spPr/>
      <dgm:t>
        <a:bodyPr/>
        <a:lstStyle/>
        <a:p>
          <a:endParaRPr lang="en-US"/>
        </a:p>
      </dgm:t>
    </dgm:pt>
    <dgm:pt modelId="{55E504F6-043E-4E51-ADCE-E7D87913276D}">
      <dgm:prSet phldrT="[Text]" custT="1"/>
      <dgm:spPr/>
      <dgm:t>
        <a:bodyPr/>
        <a:lstStyle/>
        <a:p>
          <a:r>
            <a:rPr lang="en-US" sz="1100" dirty="0"/>
            <a:t>Employee risks</a:t>
          </a:r>
        </a:p>
      </dgm:t>
    </dgm:pt>
    <dgm:pt modelId="{42A9F3A8-2E8F-45F7-9A2D-D630FDCDFAB2}" type="parTrans" cxnId="{F88E4377-0E19-43F9-977A-3847E54F740C}">
      <dgm:prSet/>
      <dgm:spPr/>
      <dgm:t>
        <a:bodyPr/>
        <a:lstStyle/>
        <a:p>
          <a:endParaRPr lang="en-US"/>
        </a:p>
      </dgm:t>
    </dgm:pt>
    <dgm:pt modelId="{6135C17C-E825-4622-AD5E-AD78EBC85486}" type="sibTrans" cxnId="{F88E4377-0E19-43F9-977A-3847E54F740C}">
      <dgm:prSet/>
      <dgm:spPr/>
      <dgm:t>
        <a:bodyPr/>
        <a:lstStyle/>
        <a:p>
          <a:endParaRPr lang="en-US"/>
        </a:p>
      </dgm:t>
    </dgm:pt>
    <dgm:pt modelId="{5FD91542-E5C2-406F-9992-1921A7DEF98F}">
      <dgm:prSet phldrT="[Text]"/>
      <dgm:spPr/>
      <dgm:t>
        <a:bodyPr/>
        <a:lstStyle/>
        <a:p>
          <a:r>
            <a:rPr lang="en-US" dirty="0"/>
            <a:t>Demand, pricing, supply, and cost risks</a:t>
          </a:r>
        </a:p>
      </dgm:t>
    </dgm:pt>
    <dgm:pt modelId="{E574748C-B880-4766-9012-F7A70A403D2A}" type="parTrans" cxnId="{A11A1DDF-C907-4783-9AC0-6414E7E14A6F}">
      <dgm:prSet/>
      <dgm:spPr/>
      <dgm:t>
        <a:bodyPr/>
        <a:lstStyle/>
        <a:p>
          <a:endParaRPr lang="en-US"/>
        </a:p>
      </dgm:t>
    </dgm:pt>
    <dgm:pt modelId="{C5B28FDA-2567-4422-988C-9F26D1106FEB}" type="sibTrans" cxnId="{A11A1DDF-C907-4783-9AC0-6414E7E14A6F}">
      <dgm:prSet/>
      <dgm:spPr/>
      <dgm:t>
        <a:bodyPr/>
        <a:lstStyle/>
        <a:p>
          <a:endParaRPr lang="en-US"/>
        </a:p>
      </dgm:t>
    </dgm:pt>
    <dgm:pt modelId="{CFF3FF22-2F2E-4835-9373-4DB905F563A4}">
      <dgm:prSet phldrT="[Text]"/>
      <dgm:spPr/>
      <dgm:t>
        <a:bodyPr/>
        <a:lstStyle/>
        <a:p>
          <a:r>
            <a:rPr lang="en-US" dirty="0"/>
            <a:t>Technology and environmental risks</a:t>
          </a:r>
        </a:p>
      </dgm:t>
    </dgm:pt>
    <dgm:pt modelId="{FD04D8C2-4806-4013-B419-CA26BEC35AC7}" type="parTrans" cxnId="{6CE15BE5-15F5-44AD-8C51-EBCC65090A72}">
      <dgm:prSet/>
      <dgm:spPr/>
      <dgm:t>
        <a:bodyPr/>
        <a:lstStyle/>
        <a:p>
          <a:endParaRPr lang="en-US"/>
        </a:p>
      </dgm:t>
    </dgm:pt>
    <dgm:pt modelId="{A4943E8D-CD95-4DEA-8C2F-75FF055EA727}" type="sibTrans" cxnId="{6CE15BE5-15F5-44AD-8C51-EBCC65090A72}">
      <dgm:prSet/>
      <dgm:spPr/>
      <dgm:t>
        <a:bodyPr/>
        <a:lstStyle/>
        <a:p>
          <a:endParaRPr lang="en-US"/>
        </a:p>
      </dgm:t>
    </dgm:pt>
    <dgm:pt modelId="{3FE6EFA3-3CED-4F81-A71A-2C2705C37C99}">
      <dgm:prSet phldrT="[Text]" custT="1"/>
      <dgm:spPr/>
      <dgm:t>
        <a:bodyPr/>
        <a:lstStyle/>
        <a:p>
          <a:r>
            <a:rPr lang="en-US" sz="1100" dirty="0"/>
            <a:t>Legal policy and regulatory risks</a:t>
          </a:r>
        </a:p>
      </dgm:t>
    </dgm:pt>
    <dgm:pt modelId="{DBFDA55E-F1CE-40C9-BDA6-797E7B1401A0}" type="parTrans" cxnId="{28E34C86-2842-408E-B4F6-849EEF429294}">
      <dgm:prSet/>
      <dgm:spPr/>
      <dgm:t>
        <a:bodyPr/>
        <a:lstStyle/>
        <a:p>
          <a:endParaRPr lang="en-US"/>
        </a:p>
      </dgm:t>
    </dgm:pt>
    <dgm:pt modelId="{A662E00E-2714-42C7-A2B3-CD6BD9A41A77}" type="sibTrans" cxnId="{28E34C86-2842-408E-B4F6-849EEF429294}">
      <dgm:prSet/>
      <dgm:spPr/>
      <dgm:t>
        <a:bodyPr/>
        <a:lstStyle/>
        <a:p>
          <a:endParaRPr lang="en-US"/>
        </a:p>
      </dgm:t>
    </dgm:pt>
    <dgm:pt modelId="{13F6D375-3BE9-44D3-B7AA-C02238A3C510}">
      <dgm:prSet phldrT="[Text]" custT="1"/>
      <dgm:spPr/>
      <dgm:t>
        <a:bodyPr/>
        <a:lstStyle/>
        <a:p>
          <a:r>
            <a:rPr lang="en-US" sz="1100" dirty="0"/>
            <a:t>Other risks</a:t>
          </a:r>
        </a:p>
      </dgm:t>
    </dgm:pt>
    <dgm:pt modelId="{A2C7656A-D939-4B32-8360-91C8A7792F95}" type="parTrans" cxnId="{6243C539-C15A-4A8D-815E-4BF84F69C97E}">
      <dgm:prSet/>
      <dgm:spPr/>
      <dgm:t>
        <a:bodyPr/>
        <a:lstStyle/>
        <a:p>
          <a:endParaRPr lang="en-US"/>
        </a:p>
      </dgm:t>
    </dgm:pt>
    <dgm:pt modelId="{01E89FC5-1EF3-433C-AA64-72DFA8431A35}" type="sibTrans" cxnId="{6243C539-C15A-4A8D-815E-4BF84F69C97E}">
      <dgm:prSet/>
      <dgm:spPr/>
      <dgm:t>
        <a:bodyPr/>
        <a:lstStyle/>
        <a:p>
          <a:endParaRPr lang="en-US"/>
        </a:p>
      </dgm:t>
    </dgm:pt>
    <dgm:pt modelId="{A8AEE422-7B76-4131-BEF8-145BB82FF803}" type="pres">
      <dgm:prSet presAssocID="{03ABFECB-9C62-4F81-9B30-E12678B61D0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8798351-3A5E-4DD0-8DE2-98DF7AC11060}" type="pres">
      <dgm:prSet presAssocID="{572E9BDA-CD13-4585-96C8-BA964899A21F}" presName="singleCycle" presStyleCnt="0"/>
      <dgm:spPr/>
    </dgm:pt>
    <dgm:pt modelId="{4E627166-A927-4BFA-8C02-5E56CC9201EC}" type="pres">
      <dgm:prSet presAssocID="{572E9BDA-CD13-4585-96C8-BA964899A21F}" presName="singleCenter" presStyleLbl="node1" presStyleIdx="0" presStyleCnt="8">
        <dgm:presLayoutVars>
          <dgm:chMax val="7"/>
          <dgm:chPref val="7"/>
        </dgm:presLayoutVars>
      </dgm:prSet>
      <dgm:spPr/>
    </dgm:pt>
    <dgm:pt modelId="{ADD72B0D-E874-4AF9-B57B-B5949E0B40BC}" type="pres">
      <dgm:prSet presAssocID="{6452EE2D-3A88-4F58-8E20-63ECB1FAE028}" presName="Name56" presStyleLbl="parChTrans1D2" presStyleIdx="0" presStyleCnt="7"/>
      <dgm:spPr/>
    </dgm:pt>
    <dgm:pt modelId="{47B5A51A-B16F-4539-A63D-8BAEDC496594}" type="pres">
      <dgm:prSet presAssocID="{02F75779-C6AA-4C01-A7A4-C72A8CBD1162}" presName="text0" presStyleLbl="node1" presStyleIdx="1" presStyleCnt="8">
        <dgm:presLayoutVars>
          <dgm:bulletEnabled val="1"/>
        </dgm:presLayoutVars>
      </dgm:prSet>
      <dgm:spPr/>
    </dgm:pt>
    <dgm:pt modelId="{083B33B8-0AE1-4135-8901-0778BEE2D98A}" type="pres">
      <dgm:prSet presAssocID="{E574748C-B880-4766-9012-F7A70A403D2A}" presName="Name56" presStyleLbl="parChTrans1D2" presStyleIdx="1" presStyleCnt="7"/>
      <dgm:spPr/>
    </dgm:pt>
    <dgm:pt modelId="{7DA31DDC-F170-41BB-8FE4-28726208F932}" type="pres">
      <dgm:prSet presAssocID="{5FD91542-E5C2-406F-9992-1921A7DEF98F}" presName="text0" presStyleLbl="node1" presStyleIdx="2" presStyleCnt="8">
        <dgm:presLayoutVars>
          <dgm:bulletEnabled val="1"/>
        </dgm:presLayoutVars>
      </dgm:prSet>
      <dgm:spPr/>
    </dgm:pt>
    <dgm:pt modelId="{5F99DADC-D641-4505-9FD3-B48ABB9034AA}" type="pres">
      <dgm:prSet presAssocID="{CCD2562B-9E47-4453-8EF0-4AF9FD32C747}" presName="Name56" presStyleLbl="parChTrans1D2" presStyleIdx="2" presStyleCnt="7"/>
      <dgm:spPr/>
    </dgm:pt>
    <dgm:pt modelId="{2858DD58-EBC6-4284-B950-D36291412534}" type="pres">
      <dgm:prSet presAssocID="{441DD07E-E591-49F7-996C-5217472F4229}" presName="text0" presStyleLbl="node1" presStyleIdx="3" presStyleCnt="8">
        <dgm:presLayoutVars>
          <dgm:bulletEnabled val="1"/>
        </dgm:presLayoutVars>
      </dgm:prSet>
      <dgm:spPr/>
    </dgm:pt>
    <dgm:pt modelId="{A6A8070C-75ED-46FC-919B-1DB2AACD71FB}" type="pres">
      <dgm:prSet presAssocID="{42A9F3A8-2E8F-45F7-9A2D-D630FDCDFAB2}" presName="Name56" presStyleLbl="parChTrans1D2" presStyleIdx="3" presStyleCnt="7"/>
      <dgm:spPr/>
    </dgm:pt>
    <dgm:pt modelId="{95CE6144-ABBE-4CA1-9520-DEE8F1589326}" type="pres">
      <dgm:prSet presAssocID="{55E504F6-043E-4E51-ADCE-E7D87913276D}" presName="text0" presStyleLbl="node1" presStyleIdx="4" presStyleCnt="8">
        <dgm:presLayoutVars>
          <dgm:bulletEnabled val="1"/>
        </dgm:presLayoutVars>
      </dgm:prSet>
      <dgm:spPr/>
    </dgm:pt>
    <dgm:pt modelId="{0B70ACA5-3FD9-452A-931A-C0124817DDE4}" type="pres">
      <dgm:prSet presAssocID="{FD04D8C2-4806-4013-B419-CA26BEC35AC7}" presName="Name56" presStyleLbl="parChTrans1D2" presStyleIdx="4" presStyleCnt="7"/>
      <dgm:spPr/>
    </dgm:pt>
    <dgm:pt modelId="{DF79B348-A3BA-415A-A8F9-7F06BD7CFF4D}" type="pres">
      <dgm:prSet presAssocID="{CFF3FF22-2F2E-4835-9373-4DB905F563A4}" presName="text0" presStyleLbl="node1" presStyleIdx="5" presStyleCnt="8">
        <dgm:presLayoutVars>
          <dgm:bulletEnabled val="1"/>
        </dgm:presLayoutVars>
      </dgm:prSet>
      <dgm:spPr/>
    </dgm:pt>
    <dgm:pt modelId="{8DD7091E-20AB-42AA-9B5D-8D0265A065B1}" type="pres">
      <dgm:prSet presAssocID="{DBFDA55E-F1CE-40C9-BDA6-797E7B1401A0}" presName="Name56" presStyleLbl="parChTrans1D2" presStyleIdx="5" presStyleCnt="7"/>
      <dgm:spPr/>
    </dgm:pt>
    <dgm:pt modelId="{E0BA6E60-C9B3-43C9-87B9-C9886DB89CBB}" type="pres">
      <dgm:prSet presAssocID="{3FE6EFA3-3CED-4F81-A71A-2C2705C37C99}" presName="text0" presStyleLbl="node1" presStyleIdx="6" presStyleCnt="8">
        <dgm:presLayoutVars>
          <dgm:bulletEnabled val="1"/>
        </dgm:presLayoutVars>
      </dgm:prSet>
      <dgm:spPr/>
    </dgm:pt>
    <dgm:pt modelId="{1BEB4EDE-1F36-4BB3-A063-B9D2CFB25DDE}" type="pres">
      <dgm:prSet presAssocID="{A2C7656A-D939-4B32-8360-91C8A7792F95}" presName="Name56" presStyleLbl="parChTrans1D2" presStyleIdx="6" presStyleCnt="7"/>
      <dgm:spPr/>
    </dgm:pt>
    <dgm:pt modelId="{34EFCA94-9EFC-4382-90D3-16BE77CE4449}" type="pres">
      <dgm:prSet presAssocID="{13F6D375-3BE9-44D3-B7AA-C02238A3C510}" presName="text0" presStyleLbl="node1" presStyleIdx="7" presStyleCnt="8">
        <dgm:presLayoutVars>
          <dgm:bulletEnabled val="1"/>
        </dgm:presLayoutVars>
      </dgm:prSet>
      <dgm:spPr/>
    </dgm:pt>
  </dgm:ptLst>
  <dgm:cxnLst>
    <dgm:cxn modelId="{2C725E16-015C-4B35-B522-4D61AE6DA6A7}" type="presOf" srcId="{FD04D8C2-4806-4013-B419-CA26BEC35AC7}" destId="{0B70ACA5-3FD9-452A-931A-C0124817DDE4}" srcOrd="0" destOrd="0" presId="urn:microsoft.com/office/officeart/2008/layout/RadialCluster"/>
    <dgm:cxn modelId="{EA329F20-F503-46CE-8E8F-EADAF416A687}" type="presOf" srcId="{03ABFECB-9C62-4F81-9B30-E12678B61D06}" destId="{A8AEE422-7B76-4131-BEF8-145BB82FF803}" srcOrd="0" destOrd="0" presId="urn:microsoft.com/office/officeart/2008/layout/RadialCluster"/>
    <dgm:cxn modelId="{6243C539-C15A-4A8D-815E-4BF84F69C97E}" srcId="{572E9BDA-CD13-4585-96C8-BA964899A21F}" destId="{13F6D375-3BE9-44D3-B7AA-C02238A3C510}" srcOrd="6" destOrd="0" parTransId="{A2C7656A-D939-4B32-8360-91C8A7792F95}" sibTransId="{01E89FC5-1EF3-433C-AA64-72DFA8431A35}"/>
    <dgm:cxn modelId="{DD04F05E-F172-4572-AD0B-E66B5D85C9FD}" type="presOf" srcId="{55E504F6-043E-4E51-ADCE-E7D87913276D}" destId="{95CE6144-ABBE-4CA1-9520-DEE8F1589326}" srcOrd="0" destOrd="0" presId="urn:microsoft.com/office/officeart/2008/layout/RadialCluster"/>
    <dgm:cxn modelId="{8E8AA34E-F1A7-4270-8449-0CC41F229FCD}" type="presOf" srcId="{6452EE2D-3A88-4F58-8E20-63ECB1FAE028}" destId="{ADD72B0D-E874-4AF9-B57B-B5949E0B40BC}" srcOrd="0" destOrd="0" presId="urn:microsoft.com/office/officeart/2008/layout/RadialCluster"/>
    <dgm:cxn modelId="{D17FF150-335E-42A7-A5A9-FC43EA56B16D}" type="presOf" srcId="{E574748C-B880-4766-9012-F7A70A403D2A}" destId="{083B33B8-0AE1-4135-8901-0778BEE2D98A}" srcOrd="0" destOrd="0" presId="urn:microsoft.com/office/officeart/2008/layout/RadialCluster"/>
    <dgm:cxn modelId="{CBE45771-CD7D-4E6F-8A8A-FFD7F969F97A}" type="presOf" srcId="{DBFDA55E-F1CE-40C9-BDA6-797E7B1401A0}" destId="{8DD7091E-20AB-42AA-9B5D-8D0265A065B1}" srcOrd="0" destOrd="0" presId="urn:microsoft.com/office/officeart/2008/layout/RadialCluster"/>
    <dgm:cxn modelId="{F88E4377-0E19-43F9-977A-3847E54F740C}" srcId="{572E9BDA-CD13-4585-96C8-BA964899A21F}" destId="{55E504F6-043E-4E51-ADCE-E7D87913276D}" srcOrd="3" destOrd="0" parTransId="{42A9F3A8-2E8F-45F7-9A2D-D630FDCDFAB2}" sibTransId="{6135C17C-E825-4622-AD5E-AD78EBC85486}"/>
    <dgm:cxn modelId="{28E34C86-2842-408E-B4F6-849EEF429294}" srcId="{572E9BDA-CD13-4585-96C8-BA964899A21F}" destId="{3FE6EFA3-3CED-4F81-A71A-2C2705C37C99}" srcOrd="5" destOrd="0" parTransId="{DBFDA55E-F1CE-40C9-BDA6-797E7B1401A0}" sibTransId="{A662E00E-2714-42C7-A2B3-CD6BD9A41A77}"/>
    <dgm:cxn modelId="{DB12D28C-A966-4B2B-B788-5BA9B07E9C93}" srcId="{572E9BDA-CD13-4585-96C8-BA964899A21F}" destId="{02F75779-C6AA-4C01-A7A4-C72A8CBD1162}" srcOrd="0" destOrd="0" parTransId="{6452EE2D-3A88-4F58-8E20-63ECB1FAE028}" sibTransId="{2B369B1D-AC8C-401C-AD36-BD62C0264EAA}"/>
    <dgm:cxn modelId="{4E147197-99EC-4536-9B24-70924D8A5D86}" type="presOf" srcId="{02F75779-C6AA-4C01-A7A4-C72A8CBD1162}" destId="{47B5A51A-B16F-4539-A63D-8BAEDC496594}" srcOrd="0" destOrd="0" presId="urn:microsoft.com/office/officeart/2008/layout/RadialCluster"/>
    <dgm:cxn modelId="{E4580EA3-335F-41C9-AB87-3AB5AD8B6846}" type="presOf" srcId="{13F6D375-3BE9-44D3-B7AA-C02238A3C510}" destId="{34EFCA94-9EFC-4382-90D3-16BE77CE4449}" srcOrd="0" destOrd="0" presId="urn:microsoft.com/office/officeart/2008/layout/RadialCluster"/>
    <dgm:cxn modelId="{EF710AA4-E413-48A2-9589-249A91517ACE}" srcId="{572E9BDA-CD13-4585-96C8-BA964899A21F}" destId="{441DD07E-E591-49F7-996C-5217472F4229}" srcOrd="2" destOrd="0" parTransId="{CCD2562B-9E47-4453-8EF0-4AF9FD32C747}" sibTransId="{C2763C70-EBC2-4C54-83CC-3649D4FF4DE1}"/>
    <dgm:cxn modelId="{21AA29A7-72DE-4912-A861-5800D69935CB}" type="presOf" srcId="{572E9BDA-CD13-4585-96C8-BA964899A21F}" destId="{4E627166-A927-4BFA-8C02-5E56CC9201EC}" srcOrd="0" destOrd="0" presId="urn:microsoft.com/office/officeart/2008/layout/RadialCluster"/>
    <dgm:cxn modelId="{06FBDEA9-694B-44BF-BD0E-4DFA2F72B21D}" type="presOf" srcId="{A2C7656A-D939-4B32-8360-91C8A7792F95}" destId="{1BEB4EDE-1F36-4BB3-A063-B9D2CFB25DDE}" srcOrd="0" destOrd="0" presId="urn:microsoft.com/office/officeart/2008/layout/RadialCluster"/>
    <dgm:cxn modelId="{3499CBBB-C73F-4F1B-B179-8F8C6243B07A}" type="presOf" srcId="{42A9F3A8-2E8F-45F7-9A2D-D630FDCDFAB2}" destId="{A6A8070C-75ED-46FC-919B-1DB2AACD71FB}" srcOrd="0" destOrd="0" presId="urn:microsoft.com/office/officeart/2008/layout/RadialCluster"/>
    <dgm:cxn modelId="{D2FF96C2-374A-4B95-B772-BB98BFB3BFC9}" type="presOf" srcId="{3FE6EFA3-3CED-4F81-A71A-2C2705C37C99}" destId="{E0BA6E60-C9B3-43C9-87B9-C9886DB89CBB}" srcOrd="0" destOrd="0" presId="urn:microsoft.com/office/officeart/2008/layout/RadialCluster"/>
    <dgm:cxn modelId="{F117A9C4-B7E3-4F5B-9481-475F8362FB4D}" type="presOf" srcId="{441DD07E-E591-49F7-996C-5217472F4229}" destId="{2858DD58-EBC6-4284-B950-D36291412534}" srcOrd="0" destOrd="0" presId="urn:microsoft.com/office/officeart/2008/layout/RadialCluster"/>
    <dgm:cxn modelId="{9C081DDA-08DE-4C2A-B6C0-B3DDC7C54261}" srcId="{03ABFECB-9C62-4F81-9B30-E12678B61D06}" destId="{572E9BDA-CD13-4585-96C8-BA964899A21F}" srcOrd="0" destOrd="0" parTransId="{732ABB3C-E1A2-4A73-9596-77991F101EAE}" sibTransId="{A8AEF09C-C3CB-4571-9D97-31C1A64BFE9B}"/>
    <dgm:cxn modelId="{A11A1DDF-C907-4783-9AC0-6414E7E14A6F}" srcId="{572E9BDA-CD13-4585-96C8-BA964899A21F}" destId="{5FD91542-E5C2-406F-9992-1921A7DEF98F}" srcOrd="1" destOrd="0" parTransId="{E574748C-B880-4766-9012-F7A70A403D2A}" sibTransId="{C5B28FDA-2567-4422-988C-9F26D1106FEB}"/>
    <dgm:cxn modelId="{95963AE2-965A-4563-8DC8-2072233FDFCB}" type="presOf" srcId="{CFF3FF22-2F2E-4835-9373-4DB905F563A4}" destId="{DF79B348-A3BA-415A-A8F9-7F06BD7CFF4D}" srcOrd="0" destOrd="0" presId="urn:microsoft.com/office/officeart/2008/layout/RadialCluster"/>
    <dgm:cxn modelId="{6CE15BE5-15F5-44AD-8C51-EBCC65090A72}" srcId="{572E9BDA-CD13-4585-96C8-BA964899A21F}" destId="{CFF3FF22-2F2E-4835-9373-4DB905F563A4}" srcOrd="4" destOrd="0" parTransId="{FD04D8C2-4806-4013-B419-CA26BEC35AC7}" sibTransId="{A4943E8D-CD95-4DEA-8C2F-75FF055EA727}"/>
    <dgm:cxn modelId="{DA081EF5-4400-44F3-A4C2-B6CE9D4A1633}" type="presOf" srcId="{5FD91542-E5C2-406F-9992-1921A7DEF98F}" destId="{7DA31DDC-F170-41BB-8FE4-28726208F932}" srcOrd="0" destOrd="0" presId="urn:microsoft.com/office/officeart/2008/layout/RadialCluster"/>
    <dgm:cxn modelId="{EEC4A1FB-6C6F-4854-A9A9-55967609F1AE}" type="presOf" srcId="{CCD2562B-9E47-4453-8EF0-4AF9FD32C747}" destId="{5F99DADC-D641-4505-9FD3-B48ABB9034AA}" srcOrd="0" destOrd="0" presId="urn:microsoft.com/office/officeart/2008/layout/RadialCluster"/>
    <dgm:cxn modelId="{A7335C7B-F066-4BA3-80B6-53E8C54E74D5}" type="presParOf" srcId="{A8AEE422-7B76-4131-BEF8-145BB82FF803}" destId="{88798351-3A5E-4DD0-8DE2-98DF7AC11060}" srcOrd="0" destOrd="0" presId="urn:microsoft.com/office/officeart/2008/layout/RadialCluster"/>
    <dgm:cxn modelId="{AD7DA6B4-624F-42C8-AFFF-F69F2A511739}" type="presParOf" srcId="{88798351-3A5E-4DD0-8DE2-98DF7AC11060}" destId="{4E627166-A927-4BFA-8C02-5E56CC9201EC}" srcOrd="0" destOrd="0" presId="urn:microsoft.com/office/officeart/2008/layout/RadialCluster"/>
    <dgm:cxn modelId="{007FBE13-2D7E-4EB5-A866-E9516342AD07}" type="presParOf" srcId="{88798351-3A5E-4DD0-8DE2-98DF7AC11060}" destId="{ADD72B0D-E874-4AF9-B57B-B5949E0B40BC}" srcOrd="1" destOrd="0" presId="urn:microsoft.com/office/officeart/2008/layout/RadialCluster"/>
    <dgm:cxn modelId="{15D1D44F-6DF0-49EE-AEFC-AB79EC192C58}" type="presParOf" srcId="{88798351-3A5E-4DD0-8DE2-98DF7AC11060}" destId="{47B5A51A-B16F-4539-A63D-8BAEDC496594}" srcOrd="2" destOrd="0" presId="urn:microsoft.com/office/officeart/2008/layout/RadialCluster"/>
    <dgm:cxn modelId="{0892707E-158C-4F72-91EF-64CA8ADE07F8}" type="presParOf" srcId="{88798351-3A5E-4DD0-8DE2-98DF7AC11060}" destId="{083B33B8-0AE1-4135-8901-0778BEE2D98A}" srcOrd="3" destOrd="0" presId="urn:microsoft.com/office/officeart/2008/layout/RadialCluster"/>
    <dgm:cxn modelId="{E59F8642-997B-44E6-B664-BC938E737E56}" type="presParOf" srcId="{88798351-3A5E-4DD0-8DE2-98DF7AC11060}" destId="{7DA31DDC-F170-41BB-8FE4-28726208F932}" srcOrd="4" destOrd="0" presId="urn:microsoft.com/office/officeart/2008/layout/RadialCluster"/>
    <dgm:cxn modelId="{D610DE28-B14B-446F-B5E0-415D17DD6AF1}" type="presParOf" srcId="{88798351-3A5E-4DD0-8DE2-98DF7AC11060}" destId="{5F99DADC-D641-4505-9FD3-B48ABB9034AA}" srcOrd="5" destOrd="0" presId="urn:microsoft.com/office/officeart/2008/layout/RadialCluster"/>
    <dgm:cxn modelId="{EBEC69D8-D71C-4765-8CA3-D9AF6D5F720F}" type="presParOf" srcId="{88798351-3A5E-4DD0-8DE2-98DF7AC11060}" destId="{2858DD58-EBC6-4284-B950-D36291412534}" srcOrd="6" destOrd="0" presId="urn:microsoft.com/office/officeart/2008/layout/RadialCluster"/>
    <dgm:cxn modelId="{D17543D8-CF9F-4548-BCC6-5AB582A0D420}" type="presParOf" srcId="{88798351-3A5E-4DD0-8DE2-98DF7AC11060}" destId="{A6A8070C-75ED-46FC-919B-1DB2AACD71FB}" srcOrd="7" destOrd="0" presId="urn:microsoft.com/office/officeart/2008/layout/RadialCluster"/>
    <dgm:cxn modelId="{23A894B3-B89C-49C0-BEE8-F1A5430B5011}" type="presParOf" srcId="{88798351-3A5E-4DD0-8DE2-98DF7AC11060}" destId="{95CE6144-ABBE-4CA1-9520-DEE8F1589326}" srcOrd="8" destOrd="0" presId="urn:microsoft.com/office/officeart/2008/layout/RadialCluster"/>
    <dgm:cxn modelId="{1D55CE40-7EEA-41C1-96BA-5ABFA64B1A7F}" type="presParOf" srcId="{88798351-3A5E-4DD0-8DE2-98DF7AC11060}" destId="{0B70ACA5-3FD9-452A-931A-C0124817DDE4}" srcOrd="9" destOrd="0" presId="urn:microsoft.com/office/officeart/2008/layout/RadialCluster"/>
    <dgm:cxn modelId="{948DC5A9-F267-4573-8059-2A641726BD62}" type="presParOf" srcId="{88798351-3A5E-4DD0-8DE2-98DF7AC11060}" destId="{DF79B348-A3BA-415A-A8F9-7F06BD7CFF4D}" srcOrd="10" destOrd="0" presId="urn:microsoft.com/office/officeart/2008/layout/RadialCluster"/>
    <dgm:cxn modelId="{2002A055-7AB7-4326-8F72-EDF75C4123CB}" type="presParOf" srcId="{88798351-3A5E-4DD0-8DE2-98DF7AC11060}" destId="{8DD7091E-20AB-42AA-9B5D-8D0265A065B1}" srcOrd="11" destOrd="0" presId="urn:microsoft.com/office/officeart/2008/layout/RadialCluster"/>
    <dgm:cxn modelId="{4BD05B0F-6E92-4EA7-874E-F94B13C1686D}" type="presParOf" srcId="{88798351-3A5E-4DD0-8DE2-98DF7AC11060}" destId="{E0BA6E60-C9B3-43C9-87B9-C9886DB89CBB}" srcOrd="12" destOrd="0" presId="urn:microsoft.com/office/officeart/2008/layout/RadialCluster"/>
    <dgm:cxn modelId="{E04FAAB5-110C-48D0-B77A-08475E8C97D4}" type="presParOf" srcId="{88798351-3A5E-4DD0-8DE2-98DF7AC11060}" destId="{1BEB4EDE-1F36-4BB3-A063-B9D2CFB25DDE}" srcOrd="13" destOrd="0" presId="urn:microsoft.com/office/officeart/2008/layout/RadialCluster"/>
    <dgm:cxn modelId="{12E1BB9E-58A4-48AB-907C-8A9E6B54047F}" type="presParOf" srcId="{88798351-3A5E-4DD0-8DE2-98DF7AC11060}" destId="{34EFCA94-9EFC-4382-90D3-16BE77CE4449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215C0-DA5C-445E-888D-1FDBF5CE119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9B41A-D701-464E-8475-C259B5DA1CB6}">
      <dgm:prSet phldrT="[Text]"/>
      <dgm:spPr/>
      <dgm:t>
        <a:bodyPr/>
        <a:lstStyle/>
        <a:p>
          <a:r>
            <a:rPr lang="en-US" dirty="0"/>
            <a:t>Inputs</a:t>
          </a:r>
        </a:p>
      </dgm:t>
    </dgm:pt>
    <dgm:pt modelId="{FDD04E79-18F8-4513-90FE-E1CDCC7651C1}" type="parTrans" cxnId="{29370A14-376C-434E-9B3F-85889A12D79E}">
      <dgm:prSet/>
      <dgm:spPr/>
      <dgm:t>
        <a:bodyPr/>
        <a:lstStyle/>
        <a:p>
          <a:endParaRPr lang="en-US"/>
        </a:p>
      </dgm:t>
    </dgm:pt>
    <dgm:pt modelId="{D0902A0F-F06F-48AC-9729-03704F74C865}" type="sibTrans" cxnId="{29370A14-376C-434E-9B3F-85889A12D79E}">
      <dgm:prSet/>
      <dgm:spPr/>
      <dgm:t>
        <a:bodyPr/>
        <a:lstStyle/>
        <a:p>
          <a:endParaRPr lang="en-US"/>
        </a:p>
      </dgm:t>
    </dgm:pt>
    <dgm:pt modelId="{1BFF0E26-AD09-4165-B312-BF5CED3419E8}">
      <dgm:prSet phldrT="[Text]"/>
      <dgm:spPr/>
      <dgm:t>
        <a:bodyPr/>
        <a:lstStyle/>
        <a:p>
          <a:r>
            <a:rPr lang="en-US" dirty="0"/>
            <a:t>Main</a:t>
          </a:r>
        </a:p>
      </dgm:t>
    </dgm:pt>
    <dgm:pt modelId="{971EE501-B2C7-48C0-9115-D1CFBF1EF41C}" type="parTrans" cxnId="{B5E6D187-BA07-416D-9838-1EB1C080971D}">
      <dgm:prSet/>
      <dgm:spPr/>
      <dgm:t>
        <a:bodyPr/>
        <a:lstStyle/>
        <a:p>
          <a:endParaRPr lang="en-US"/>
        </a:p>
      </dgm:t>
    </dgm:pt>
    <dgm:pt modelId="{211E6C24-B0F4-480B-9AD1-E00399ED9F21}" type="sibTrans" cxnId="{B5E6D187-BA07-416D-9838-1EB1C080971D}">
      <dgm:prSet/>
      <dgm:spPr/>
      <dgm:t>
        <a:bodyPr/>
        <a:lstStyle/>
        <a:p>
          <a:endParaRPr lang="en-US"/>
        </a:p>
      </dgm:t>
    </dgm:pt>
    <dgm:pt modelId="{CC46CD1D-A85E-4F1E-9659-B20592FFB158}">
      <dgm:prSet phldrT="[Text]"/>
      <dgm:spPr/>
      <dgm:t>
        <a:bodyPr/>
        <a:lstStyle/>
        <a:p>
          <a:r>
            <a:rPr lang="en-US" dirty="0"/>
            <a:t>Calculation Sheets</a:t>
          </a:r>
        </a:p>
      </dgm:t>
    </dgm:pt>
    <dgm:pt modelId="{C4B4C1D0-BBE7-4122-9DE1-AF7DC2A5F8DC}" type="parTrans" cxnId="{090EC418-D3CF-472A-B47B-56FEF656A54D}">
      <dgm:prSet/>
      <dgm:spPr/>
      <dgm:t>
        <a:bodyPr/>
        <a:lstStyle/>
        <a:p>
          <a:endParaRPr lang="en-US"/>
        </a:p>
      </dgm:t>
    </dgm:pt>
    <dgm:pt modelId="{CE130BB6-9297-4FBD-83B9-336A20B51941}" type="sibTrans" cxnId="{090EC418-D3CF-472A-B47B-56FEF656A54D}">
      <dgm:prSet/>
      <dgm:spPr/>
      <dgm:t>
        <a:bodyPr/>
        <a:lstStyle/>
        <a:p>
          <a:endParaRPr lang="en-US"/>
        </a:p>
      </dgm:t>
    </dgm:pt>
    <dgm:pt modelId="{6931C9D2-7CF4-4E6A-8D6C-9CD985F35B24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9F6A34E3-764F-4417-960F-F21B2DD21A65}" type="parTrans" cxnId="{50564E26-F5DB-4406-AB14-8CA67FB5D98C}">
      <dgm:prSet/>
      <dgm:spPr/>
      <dgm:t>
        <a:bodyPr/>
        <a:lstStyle/>
        <a:p>
          <a:endParaRPr lang="en-US"/>
        </a:p>
      </dgm:t>
    </dgm:pt>
    <dgm:pt modelId="{10F2DBC2-5F8F-4E4D-AEBE-A93AD0169714}" type="sibTrans" cxnId="{50564E26-F5DB-4406-AB14-8CA67FB5D98C}">
      <dgm:prSet/>
      <dgm:spPr/>
      <dgm:t>
        <a:bodyPr/>
        <a:lstStyle/>
        <a:p>
          <a:endParaRPr lang="en-US"/>
        </a:p>
      </dgm:t>
    </dgm:pt>
    <dgm:pt modelId="{761090F8-0DA3-4897-B2E0-AE035F78F8C3}">
      <dgm:prSet phldrT="[Text]"/>
      <dgm:spPr/>
      <dgm:t>
        <a:bodyPr/>
        <a:lstStyle/>
        <a:p>
          <a:r>
            <a:rPr lang="en-US" dirty="0"/>
            <a:t>Outputs</a:t>
          </a:r>
        </a:p>
      </dgm:t>
    </dgm:pt>
    <dgm:pt modelId="{AD5C533B-1135-4F44-B686-EA7A7EAF82C3}" type="parTrans" cxnId="{3EE768A3-3FFC-4164-997A-A8F4F025543D}">
      <dgm:prSet/>
      <dgm:spPr/>
      <dgm:t>
        <a:bodyPr/>
        <a:lstStyle/>
        <a:p>
          <a:endParaRPr lang="en-US"/>
        </a:p>
      </dgm:t>
    </dgm:pt>
    <dgm:pt modelId="{46F0E2FA-156E-4039-AC70-52C27C469D4E}" type="sibTrans" cxnId="{3EE768A3-3FFC-4164-997A-A8F4F025543D}">
      <dgm:prSet/>
      <dgm:spPr/>
      <dgm:t>
        <a:bodyPr/>
        <a:lstStyle/>
        <a:p>
          <a:endParaRPr lang="en-US"/>
        </a:p>
      </dgm:t>
    </dgm:pt>
    <dgm:pt modelId="{C1191CE3-67B0-4FA4-B47A-774D6633FD41}">
      <dgm:prSet phldrT="[Text]"/>
      <dgm:spPr/>
      <dgm:t>
        <a:bodyPr/>
        <a:lstStyle/>
        <a:p>
          <a:r>
            <a:rPr lang="en-US" dirty="0"/>
            <a:t>Risk Tables</a:t>
          </a:r>
        </a:p>
      </dgm:t>
    </dgm:pt>
    <dgm:pt modelId="{6F5416F5-07CF-4240-AA0F-5A9308632856}" type="parTrans" cxnId="{015E45DC-6156-4CEA-87CC-A1E8F4CD9E5C}">
      <dgm:prSet/>
      <dgm:spPr/>
      <dgm:t>
        <a:bodyPr/>
        <a:lstStyle/>
        <a:p>
          <a:endParaRPr lang="en-US"/>
        </a:p>
      </dgm:t>
    </dgm:pt>
    <dgm:pt modelId="{C59A5EB7-915B-48B9-AE97-CA082430F1CE}" type="sibTrans" cxnId="{015E45DC-6156-4CEA-87CC-A1E8F4CD9E5C}">
      <dgm:prSet/>
      <dgm:spPr/>
      <dgm:t>
        <a:bodyPr/>
        <a:lstStyle/>
        <a:p>
          <a:endParaRPr lang="en-US"/>
        </a:p>
      </dgm:t>
    </dgm:pt>
    <dgm:pt modelId="{AF633197-D397-4DDB-B10C-89A9A85ADCB0}">
      <dgm:prSet phldrT="[Text]"/>
      <dgm:spPr/>
      <dgm:t>
        <a:bodyPr/>
        <a:lstStyle/>
        <a:p>
          <a:r>
            <a:rPr lang="en-US" dirty="0"/>
            <a:t>Input Forms</a:t>
          </a:r>
        </a:p>
      </dgm:t>
    </dgm:pt>
    <dgm:pt modelId="{2A2B7685-F10A-4746-89A3-0C52D94022AB}" type="parTrans" cxnId="{4E435F8C-3B67-413E-B105-7ECC7818BD91}">
      <dgm:prSet/>
      <dgm:spPr/>
      <dgm:t>
        <a:bodyPr/>
        <a:lstStyle/>
        <a:p>
          <a:endParaRPr lang="en-US"/>
        </a:p>
      </dgm:t>
    </dgm:pt>
    <dgm:pt modelId="{6EE264DA-E823-4F66-A9C6-00A097F2925F}" type="sibTrans" cxnId="{4E435F8C-3B67-413E-B105-7ECC7818BD91}">
      <dgm:prSet/>
      <dgm:spPr/>
      <dgm:t>
        <a:bodyPr/>
        <a:lstStyle/>
        <a:p>
          <a:endParaRPr lang="en-US"/>
        </a:p>
      </dgm:t>
    </dgm:pt>
    <dgm:pt modelId="{6660EBE9-D95C-4655-BE80-36C160354B83}">
      <dgm:prSet phldrT="[Text]"/>
      <dgm:spPr/>
      <dgm:t>
        <a:bodyPr/>
        <a:lstStyle/>
        <a:p>
          <a:r>
            <a:rPr lang="en-US" dirty="0"/>
            <a:t>Parameters </a:t>
          </a:r>
          <a:r>
            <a:rPr lang="en-US" i="1" dirty="0"/>
            <a:t>(optional)</a:t>
          </a:r>
        </a:p>
      </dgm:t>
    </dgm:pt>
    <dgm:pt modelId="{392621F1-B097-4FF7-8625-31CA36C7B542}" type="parTrans" cxnId="{7D3DA12C-AA20-4125-851C-FBB929563770}">
      <dgm:prSet/>
      <dgm:spPr/>
      <dgm:t>
        <a:bodyPr/>
        <a:lstStyle/>
        <a:p>
          <a:endParaRPr lang="en-US"/>
        </a:p>
      </dgm:t>
    </dgm:pt>
    <dgm:pt modelId="{3D2B261A-B290-4D32-B5D1-671CD4CCEB2A}" type="sibTrans" cxnId="{7D3DA12C-AA20-4125-851C-FBB929563770}">
      <dgm:prSet/>
      <dgm:spPr/>
      <dgm:t>
        <a:bodyPr/>
        <a:lstStyle/>
        <a:p>
          <a:endParaRPr lang="en-US"/>
        </a:p>
      </dgm:t>
    </dgm:pt>
    <dgm:pt modelId="{A24C22DB-DFBB-4B40-BF8C-D89A50C28D51}">
      <dgm:prSet phldrT="[Text]"/>
      <dgm:spPr/>
      <dgm:t>
        <a:bodyPr/>
        <a:lstStyle/>
        <a:p>
          <a:r>
            <a:rPr lang="en-US" dirty="0"/>
            <a:t>Companies</a:t>
          </a:r>
        </a:p>
      </dgm:t>
    </dgm:pt>
    <dgm:pt modelId="{1636416D-A24F-4578-B5A1-284766E21994}" type="parTrans" cxnId="{21AE20F3-B46F-4115-8706-B65F186BEBE0}">
      <dgm:prSet/>
      <dgm:spPr/>
      <dgm:t>
        <a:bodyPr/>
        <a:lstStyle/>
        <a:p>
          <a:endParaRPr lang="en-US"/>
        </a:p>
      </dgm:t>
    </dgm:pt>
    <dgm:pt modelId="{F7AD3619-54B5-43A7-9DB8-70A659E918BF}" type="sibTrans" cxnId="{21AE20F3-B46F-4115-8706-B65F186BEBE0}">
      <dgm:prSet/>
      <dgm:spPr/>
      <dgm:t>
        <a:bodyPr/>
        <a:lstStyle/>
        <a:p>
          <a:endParaRPr lang="en-US"/>
        </a:p>
      </dgm:t>
    </dgm:pt>
    <dgm:pt modelId="{8422E8D5-6943-41D3-9521-5143CB257909}">
      <dgm:prSet phldrT="[Text]"/>
      <dgm:spPr/>
      <dgm:t>
        <a:bodyPr/>
        <a:lstStyle/>
        <a:p>
          <a:r>
            <a:rPr lang="en-US" dirty="0"/>
            <a:t>Ratios</a:t>
          </a:r>
        </a:p>
      </dgm:t>
    </dgm:pt>
    <dgm:pt modelId="{D16C3BA5-0898-49D3-9528-697E7A398B35}" type="parTrans" cxnId="{20A6B6D9-97EB-4776-B11D-185B6F42EA18}">
      <dgm:prSet/>
      <dgm:spPr/>
      <dgm:t>
        <a:bodyPr/>
        <a:lstStyle/>
        <a:p>
          <a:endParaRPr lang="en-US"/>
        </a:p>
      </dgm:t>
    </dgm:pt>
    <dgm:pt modelId="{F8C0106F-9314-4283-A385-417E7C47ECB1}" type="sibTrans" cxnId="{20A6B6D9-97EB-4776-B11D-185B6F42EA18}">
      <dgm:prSet/>
      <dgm:spPr/>
      <dgm:t>
        <a:bodyPr/>
        <a:lstStyle/>
        <a:p>
          <a:endParaRPr lang="en-US"/>
        </a:p>
      </dgm:t>
    </dgm:pt>
    <dgm:pt modelId="{24E8094F-32A5-452F-9D81-6B965FFE5EF8}">
      <dgm:prSet phldrT="[Text]"/>
      <dgm:spPr/>
      <dgm:t>
        <a:bodyPr/>
        <a:lstStyle/>
        <a:p>
          <a:r>
            <a:rPr lang="en-US" dirty="0"/>
            <a:t>Agg Ratios</a:t>
          </a:r>
        </a:p>
      </dgm:t>
    </dgm:pt>
    <dgm:pt modelId="{CE0FCE1D-B41D-4E07-A9C7-A4D2D1695BDB}" type="parTrans" cxnId="{F44F6C01-FCAA-4D69-956F-9534C997AEDC}">
      <dgm:prSet/>
      <dgm:spPr/>
      <dgm:t>
        <a:bodyPr/>
        <a:lstStyle/>
        <a:p>
          <a:endParaRPr lang="en-US"/>
        </a:p>
      </dgm:t>
    </dgm:pt>
    <dgm:pt modelId="{0F66A21F-5467-4123-B5CE-C4D21E4711C0}" type="sibTrans" cxnId="{F44F6C01-FCAA-4D69-956F-9534C997AEDC}">
      <dgm:prSet/>
      <dgm:spPr/>
      <dgm:t>
        <a:bodyPr/>
        <a:lstStyle/>
        <a:p>
          <a:endParaRPr lang="en-US"/>
        </a:p>
      </dgm:t>
    </dgm:pt>
    <dgm:pt modelId="{7E374D26-D323-4660-B932-2B7E3AC79141}">
      <dgm:prSet phldrT="[Text]"/>
      <dgm:spPr/>
      <dgm:t>
        <a:bodyPr/>
        <a:lstStyle/>
        <a:p>
          <a:r>
            <a:rPr lang="en-US" dirty="0"/>
            <a:t>Aggregates</a:t>
          </a:r>
        </a:p>
      </dgm:t>
    </dgm:pt>
    <dgm:pt modelId="{C2C72499-F421-4E4F-B0E2-291F3F823328}" type="parTrans" cxnId="{FFDAB8C7-1A5C-470B-A826-5D51A873736D}">
      <dgm:prSet/>
      <dgm:spPr/>
      <dgm:t>
        <a:bodyPr/>
        <a:lstStyle/>
        <a:p>
          <a:endParaRPr lang="en-US"/>
        </a:p>
      </dgm:t>
    </dgm:pt>
    <dgm:pt modelId="{C95E7B54-79DA-4E4B-A648-3EE9C3021EE0}" type="sibTrans" cxnId="{FFDAB8C7-1A5C-470B-A826-5D51A873736D}">
      <dgm:prSet/>
      <dgm:spPr/>
      <dgm:t>
        <a:bodyPr/>
        <a:lstStyle/>
        <a:p>
          <a:endParaRPr lang="en-US"/>
        </a:p>
      </dgm:t>
    </dgm:pt>
    <dgm:pt modelId="{0879C1ED-FF04-4D6A-8CBA-97BA9FC79594}">
      <dgm:prSet phldrT="[Text]"/>
      <dgm:spPr/>
      <dgm:t>
        <a:bodyPr/>
        <a:lstStyle/>
        <a:p>
          <a:r>
            <a:rPr lang="en-US" dirty="0"/>
            <a:t>GDP</a:t>
          </a:r>
        </a:p>
      </dgm:t>
    </dgm:pt>
    <dgm:pt modelId="{06F437E6-BA62-4994-9500-5B9BFCB28DFA}" type="parTrans" cxnId="{3101A369-299E-47DA-9693-C926B3BA3532}">
      <dgm:prSet/>
      <dgm:spPr/>
      <dgm:t>
        <a:bodyPr/>
        <a:lstStyle/>
        <a:p>
          <a:endParaRPr lang="en-US"/>
        </a:p>
      </dgm:t>
    </dgm:pt>
    <dgm:pt modelId="{4DC1D4AA-8265-4E7B-9BEB-31869014C9BA}" type="sibTrans" cxnId="{3101A369-299E-47DA-9693-C926B3BA3532}">
      <dgm:prSet/>
      <dgm:spPr/>
      <dgm:t>
        <a:bodyPr/>
        <a:lstStyle/>
        <a:p>
          <a:endParaRPr lang="en-US"/>
        </a:p>
      </dgm:t>
    </dgm:pt>
    <dgm:pt modelId="{5F9691CF-F23A-4FC2-9B5F-113C1DEE2563}">
      <dgm:prSet phldrT="[Text]"/>
      <dgm:spPr/>
      <dgm:t>
        <a:bodyPr/>
        <a:lstStyle/>
        <a:p>
          <a:r>
            <a:rPr lang="en-US" dirty="0"/>
            <a:t>Aggregate Level</a:t>
          </a:r>
        </a:p>
      </dgm:t>
    </dgm:pt>
    <dgm:pt modelId="{CE1E9C31-F00D-440F-A710-233087479A27}" type="parTrans" cxnId="{09BF29CD-19C8-4706-B284-8A8939574E97}">
      <dgm:prSet/>
      <dgm:spPr/>
      <dgm:t>
        <a:bodyPr/>
        <a:lstStyle/>
        <a:p>
          <a:endParaRPr lang="en-US"/>
        </a:p>
      </dgm:t>
    </dgm:pt>
    <dgm:pt modelId="{9FC49356-AC79-45DE-A858-2DA668979EF0}" type="sibTrans" cxnId="{09BF29CD-19C8-4706-B284-8A8939574E97}">
      <dgm:prSet/>
      <dgm:spPr/>
      <dgm:t>
        <a:bodyPr/>
        <a:lstStyle/>
        <a:p>
          <a:endParaRPr lang="en-US"/>
        </a:p>
      </dgm:t>
    </dgm:pt>
    <dgm:pt modelId="{73CA3A33-1B5B-4D12-8E7C-B5205C6A57F9}">
      <dgm:prSet phldrT="[Text]"/>
      <dgm:spPr/>
      <dgm:t>
        <a:bodyPr/>
        <a:lstStyle/>
        <a:p>
          <a:r>
            <a:rPr lang="en-US" dirty="0"/>
            <a:t>Single SOE Level</a:t>
          </a:r>
        </a:p>
      </dgm:t>
    </dgm:pt>
    <dgm:pt modelId="{4D8F04E3-9A77-44F9-8A4D-5F48DCEDD9C1}" type="parTrans" cxnId="{8CC110B4-93D8-4449-983C-098B4D7942B2}">
      <dgm:prSet/>
      <dgm:spPr/>
      <dgm:t>
        <a:bodyPr/>
        <a:lstStyle/>
        <a:p>
          <a:endParaRPr lang="en-US"/>
        </a:p>
      </dgm:t>
    </dgm:pt>
    <dgm:pt modelId="{94317303-E62C-43D6-8593-EC26ECB10379}" type="sibTrans" cxnId="{8CC110B4-93D8-4449-983C-098B4D7942B2}">
      <dgm:prSet/>
      <dgm:spPr/>
      <dgm:t>
        <a:bodyPr/>
        <a:lstStyle/>
        <a:p>
          <a:endParaRPr lang="en-US"/>
        </a:p>
      </dgm:t>
    </dgm:pt>
    <dgm:pt modelId="{6E601DAB-209B-49F0-AC91-4A729F37A0B9}">
      <dgm:prSet phldrT="[Text]"/>
      <dgm:spPr/>
      <dgm:t>
        <a:bodyPr/>
        <a:lstStyle/>
        <a:p>
          <a:r>
            <a:rPr lang="en-US" dirty="0"/>
            <a:t>Aggregate Balance Sheet</a:t>
          </a:r>
        </a:p>
      </dgm:t>
    </dgm:pt>
    <dgm:pt modelId="{1F54D673-4E7D-48B7-9271-9250CA835723}" type="parTrans" cxnId="{E387716D-C30E-45A7-B5DD-ED2333A71EED}">
      <dgm:prSet/>
      <dgm:spPr/>
      <dgm:t>
        <a:bodyPr/>
        <a:lstStyle/>
        <a:p>
          <a:endParaRPr lang="en-US"/>
        </a:p>
      </dgm:t>
    </dgm:pt>
    <dgm:pt modelId="{411F7189-6A62-4279-95AE-D392D4E202C2}" type="sibTrans" cxnId="{E387716D-C30E-45A7-B5DD-ED2333A71EED}">
      <dgm:prSet/>
      <dgm:spPr/>
      <dgm:t>
        <a:bodyPr/>
        <a:lstStyle/>
        <a:p>
          <a:endParaRPr lang="en-US"/>
        </a:p>
      </dgm:t>
    </dgm:pt>
    <dgm:pt modelId="{613C5205-0E7C-4F95-B10B-98BD7832104D}" type="pres">
      <dgm:prSet presAssocID="{108215C0-DA5C-445E-888D-1FDBF5CE1192}" presName="linearFlow" presStyleCnt="0">
        <dgm:presLayoutVars>
          <dgm:dir/>
          <dgm:animLvl val="lvl"/>
          <dgm:resizeHandles val="exact"/>
        </dgm:presLayoutVars>
      </dgm:prSet>
      <dgm:spPr/>
    </dgm:pt>
    <dgm:pt modelId="{086AE7F7-AC0A-413C-BAB9-B96F62E90C13}" type="pres">
      <dgm:prSet presAssocID="{7FF9B41A-D701-464E-8475-C259B5DA1CB6}" presName="composite" presStyleCnt="0"/>
      <dgm:spPr/>
    </dgm:pt>
    <dgm:pt modelId="{CE6EFFFE-4B89-4E6A-A5B4-97605A6E51D4}" type="pres">
      <dgm:prSet presAssocID="{7FF9B41A-D701-464E-8475-C259B5DA1CB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F3208CF-2C6B-4AB6-A1EB-1A8D6553504C}" type="pres">
      <dgm:prSet presAssocID="{7FF9B41A-D701-464E-8475-C259B5DA1CB6}" presName="parSh" presStyleLbl="node1" presStyleIdx="0" presStyleCnt="3"/>
      <dgm:spPr/>
    </dgm:pt>
    <dgm:pt modelId="{A813E8A9-4C43-4332-8D1C-C9F633067F2D}" type="pres">
      <dgm:prSet presAssocID="{7FF9B41A-D701-464E-8475-C259B5DA1CB6}" presName="desTx" presStyleLbl="fgAcc1" presStyleIdx="0" presStyleCnt="3">
        <dgm:presLayoutVars>
          <dgm:bulletEnabled val="1"/>
        </dgm:presLayoutVars>
      </dgm:prSet>
      <dgm:spPr/>
    </dgm:pt>
    <dgm:pt modelId="{37FFF071-2887-45A6-B004-EC1F2B84A933}" type="pres">
      <dgm:prSet presAssocID="{D0902A0F-F06F-48AC-9729-03704F74C865}" presName="sibTrans" presStyleLbl="sibTrans2D1" presStyleIdx="0" presStyleCnt="2"/>
      <dgm:spPr/>
    </dgm:pt>
    <dgm:pt modelId="{4A982876-003E-4184-A631-08F4B317734A}" type="pres">
      <dgm:prSet presAssocID="{D0902A0F-F06F-48AC-9729-03704F74C865}" presName="connTx" presStyleLbl="sibTrans2D1" presStyleIdx="0" presStyleCnt="2"/>
      <dgm:spPr/>
    </dgm:pt>
    <dgm:pt modelId="{5B49C4DC-8AA1-43E9-BA17-F0111F76A935}" type="pres">
      <dgm:prSet presAssocID="{CC46CD1D-A85E-4F1E-9659-B20592FFB158}" presName="composite" presStyleCnt="0"/>
      <dgm:spPr/>
    </dgm:pt>
    <dgm:pt modelId="{B8504EDC-6BA0-4EB0-9180-189875FE2840}" type="pres">
      <dgm:prSet presAssocID="{CC46CD1D-A85E-4F1E-9659-B20592FFB15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1056191-8ECB-49C1-B071-1D12317842B1}" type="pres">
      <dgm:prSet presAssocID="{CC46CD1D-A85E-4F1E-9659-B20592FFB158}" presName="parSh" presStyleLbl="node1" presStyleIdx="1" presStyleCnt="3"/>
      <dgm:spPr/>
    </dgm:pt>
    <dgm:pt modelId="{BB718DEC-02DD-4251-9EC0-3F93FAC810DF}" type="pres">
      <dgm:prSet presAssocID="{CC46CD1D-A85E-4F1E-9659-B20592FFB158}" presName="desTx" presStyleLbl="fgAcc1" presStyleIdx="1" presStyleCnt="3">
        <dgm:presLayoutVars>
          <dgm:bulletEnabled val="1"/>
        </dgm:presLayoutVars>
      </dgm:prSet>
      <dgm:spPr/>
    </dgm:pt>
    <dgm:pt modelId="{F6AA2513-3468-4D1D-8508-D477CE0AEABE}" type="pres">
      <dgm:prSet presAssocID="{CE130BB6-9297-4FBD-83B9-336A20B51941}" presName="sibTrans" presStyleLbl="sibTrans2D1" presStyleIdx="1" presStyleCnt="2"/>
      <dgm:spPr/>
    </dgm:pt>
    <dgm:pt modelId="{E6DB651A-95B9-4ABE-AF52-96FEDF4B02C9}" type="pres">
      <dgm:prSet presAssocID="{CE130BB6-9297-4FBD-83B9-336A20B51941}" presName="connTx" presStyleLbl="sibTrans2D1" presStyleIdx="1" presStyleCnt="2"/>
      <dgm:spPr/>
    </dgm:pt>
    <dgm:pt modelId="{748E1F04-4878-47B9-80CD-FC0C456FAB1F}" type="pres">
      <dgm:prSet presAssocID="{761090F8-0DA3-4897-B2E0-AE035F78F8C3}" presName="composite" presStyleCnt="0"/>
      <dgm:spPr/>
    </dgm:pt>
    <dgm:pt modelId="{674DE372-0A24-4688-B606-8B8767EA7C9D}" type="pres">
      <dgm:prSet presAssocID="{761090F8-0DA3-4897-B2E0-AE035F78F8C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25DC3BF-02D0-43A5-81ED-6FF7072C8A92}" type="pres">
      <dgm:prSet presAssocID="{761090F8-0DA3-4897-B2E0-AE035F78F8C3}" presName="parSh" presStyleLbl="node1" presStyleIdx="2" presStyleCnt="3"/>
      <dgm:spPr/>
    </dgm:pt>
    <dgm:pt modelId="{639FE387-A208-40C3-838D-B590C61C03F5}" type="pres">
      <dgm:prSet presAssocID="{761090F8-0DA3-4897-B2E0-AE035F78F8C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44F6C01-FCAA-4D69-956F-9534C997AEDC}" srcId="{CC46CD1D-A85E-4F1E-9659-B20592FFB158}" destId="{24E8094F-32A5-452F-9D81-6B965FFE5EF8}" srcOrd="3" destOrd="0" parTransId="{CE0FCE1D-B41D-4E07-A9C7-A4D2D1695BDB}" sibTransId="{0F66A21F-5467-4123-B5CE-C4D21E4711C0}"/>
    <dgm:cxn modelId="{29370A14-376C-434E-9B3F-85889A12D79E}" srcId="{108215C0-DA5C-445E-888D-1FDBF5CE1192}" destId="{7FF9B41A-D701-464E-8475-C259B5DA1CB6}" srcOrd="0" destOrd="0" parTransId="{FDD04E79-18F8-4513-90FE-E1CDCC7651C1}" sibTransId="{D0902A0F-F06F-48AC-9729-03704F74C865}"/>
    <dgm:cxn modelId="{0C928C17-50A4-4B3A-88F2-D942AE315D98}" type="presOf" srcId="{7E374D26-D323-4660-B932-2B7E3AC79141}" destId="{BB718DEC-02DD-4251-9EC0-3F93FAC810DF}" srcOrd="0" destOrd="4" presId="urn:microsoft.com/office/officeart/2005/8/layout/process3"/>
    <dgm:cxn modelId="{090EC418-D3CF-472A-B47B-56FEF656A54D}" srcId="{108215C0-DA5C-445E-888D-1FDBF5CE1192}" destId="{CC46CD1D-A85E-4F1E-9659-B20592FFB158}" srcOrd="1" destOrd="0" parTransId="{C4B4C1D0-BBE7-4122-9DE1-AF7DC2A5F8DC}" sibTransId="{CE130BB6-9297-4FBD-83B9-336A20B51941}"/>
    <dgm:cxn modelId="{866F971A-31EF-4AAA-A71C-36B7E3B3BD3C}" type="presOf" srcId="{6931C9D2-7CF4-4E6A-8D6C-9CD985F35B24}" destId="{BB718DEC-02DD-4251-9EC0-3F93FAC810DF}" srcOrd="0" destOrd="0" presId="urn:microsoft.com/office/officeart/2005/8/layout/process3"/>
    <dgm:cxn modelId="{6C32A71D-071C-4C1B-AC64-F9D11D461B4E}" type="presOf" srcId="{D0902A0F-F06F-48AC-9729-03704F74C865}" destId="{4A982876-003E-4184-A631-08F4B317734A}" srcOrd="1" destOrd="0" presId="urn:microsoft.com/office/officeart/2005/8/layout/process3"/>
    <dgm:cxn modelId="{41BFA71F-4A11-41BD-B2B9-5A22453E2E14}" type="presOf" srcId="{A24C22DB-DFBB-4B40-BF8C-D89A50C28D51}" destId="{BB718DEC-02DD-4251-9EC0-3F93FAC810DF}" srcOrd="0" destOrd="1" presId="urn:microsoft.com/office/officeart/2005/8/layout/process3"/>
    <dgm:cxn modelId="{50564E26-F5DB-4406-AB14-8CA67FB5D98C}" srcId="{CC46CD1D-A85E-4F1E-9659-B20592FFB158}" destId="{6931C9D2-7CF4-4E6A-8D6C-9CD985F35B24}" srcOrd="0" destOrd="0" parTransId="{9F6A34E3-764F-4417-960F-F21B2DD21A65}" sibTransId="{10F2DBC2-5F8F-4E4D-AEBE-A93AD0169714}"/>
    <dgm:cxn modelId="{B6546E29-C671-4E74-9EF1-1BD36BDD299F}" type="presOf" srcId="{D0902A0F-F06F-48AC-9729-03704F74C865}" destId="{37FFF071-2887-45A6-B004-EC1F2B84A933}" srcOrd="0" destOrd="0" presId="urn:microsoft.com/office/officeart/2005/8/layout/process3"/>
    <dgm:cxn modelId="{7D3DA12C-AA20-4125-851C-FBB929563770}" srcId="{7FF9B41A-D701-464E-8475-C259B5DA1CB6}" destId="{6660EBE9-D95C-4655-BE80-36C160354B83}" srcOrd="2" destOrd="0" parTransId="{392621F1-B097-4FF7-8625-31CA36C7B542}" sibTransId="{3D2B261A-B290-4D32-B5D1-671CD4CCEB2A}"/>
    <dgm:cxn modelId="{B8E95730-34A1-45FC-9E8E-68359DC722BE}" type="presOf" srcId="{CC46CD1D-A85E-4F1E-9659-B20592FFB158}" destId="{B8504EDC-6BA0-4EB0-9180-189875FE2840}" srcOrd="0" destOrd="0" presId="urn:microsoft.com/office/officeart/2005/8/layout/process3"/>
    <dgm:cxn modelId="{73FF5732-D1A2-4CC1-8667-9D78A303FD13}" type="presOf" srcId="{C1191CE3-67B0-4FA4-B47A-774D6633FD41}" destId="{639FE387-A208-40C3-838D-B590C61C03F5}" srcOrd="0" destOrd="0" presId="urn:microsoft.com/office/officeart/2005/8/layout/process3"/>
    <dgm:cxn modelId="{27DEAD3E-149E-48EC-B4BA-26C9ADD188DA}" type="presOf" srcId="{761090F8-0DA3-4897-B2E0-AE035F78F8C3}" destId="{A25DC3BF-02D0-43A5-81ED-6FF7072C8A92}" srcOrd="1" destOrd="0" presId="urn:microsoft.com/office/officeart/2005/8/layout/process3"/>
    <dgm:cxn modelId="{9DE18361-FE5F-4BF3-9E92-20C56F042F8E}" type="presOf" srcId="{7FF9B41A-D701-464E-8475-C259B5DA1CB6}" destId="{AF3208CF-2C6B-4AB6-A1EB-1A8D6553504C}" srcOrd="1" destOrd="0" presId="urn:microsoft.com/office/officeart/2005/8/layout/process3"/>
    <dgm:cxn modelId="{3101A369-299E-47DA-9693-C926B3BA3532}" srcId="{CC46CD1D-A85E-4F1E-9659-B20592FFB158}" destId="{0879C1ED-FF04-4D6A-8CBA-97BA9FC79594}" srcOrd="5" destOrd="0" parTransId="{06F437E6-BA62-4994-9500-5B9BFCB28DFA}" sibTransId="{4DC1D4AA-8265-4E7B-9BEB-31869014C9BA}"/>
    <dgm:cxn modelId="{E387716D-C30E-45A7-B5DD-ED2333A71EED}" srcId="{761090F8-0DA3-4897-B2E0-AE035F78F8C3}" destId="{6E601DAB-209B-49F0-AC91-4A729F37A0B9}" srcOrd="3" destOrd="0" parTransId="{1F54D673-4E7D-48B7-9271-9250CA835723}" sibTransId="{411F7189-6A62-4279-95AE-D392D4E202C2}"/>
    <dgm:cxn modelId="{BCFF3E6F-F164-4A04-AA63-70EFCADA79A4}" type="presOf" srcId="{24E8094F-32A5-452F-9D81-6B965FFE5EF8}" destId="{BB718DEC-02DD-4251-9EC0-3F93FAC810DF}" srcOrd="0" destOrd="3" presId="urn:microsoft.com/office/officeart/2005/8/layout/process3"/>
    <dgm:cxn modelId="{FC0D9A75-9576-4429-BA84-FD4982DC5470}" type="presOf" srcId="{0879C1ED-FF04-4D6A-8CBA-97BA9FC79594}" destId="{BB718DEC-02DD-4251-9EC0-3F93FAC810DF}" srcOrd="0" destOrd="5" presId="urn:microsoft.com/office/officeart/2005/8/layout/process3"/>
    <dgm:cxn modelId="{00065679-49BF-49E4-AA61-75BBFC70B9FB}" type="presOf" srcId="{73CA3A33-1B5B-4D12-8E7C-B5205C6A57F9}" destId="{639FE387-A208-40C3-838D-B590C61C03F5}" srcOrd="0" destOrd="2" presId="urn:microsoft.com/office/officeart/2005/8/layout/process3"/>
    <dgm:cxn modelId="{77F3C27A-FBA7-40D8-B7A9-FB5CF359487E}" type="presOf" srcId="{7FF9B41A-D701-464E-8475-C259B5DA1CB6}" destId="{CE6EFFFE-4B89-4E6A-A5B4-97605A6E51D4}" srcOrd="0" destOrd="0" presId="urn:microsoft.com/office/officeart/2005/8/layout/process3"/>
    <dgm:cxn modelId="{12147E7E-0AB0-49AD-B10D-4057BD1E05CF}" type="presOf" srcId="{6E601DAB-209B-49F0-AC91-4A729F37A0B9}" destId="{639FE387-A208-40C3-838D-B590C61C03F5}" srcOrd="0" destOrd="3" presId="urn:microsoft.com/office/officeart/2005/8/layout/process3"/>
    <dgm:cxn modelId="{EFB93585-675E-41CE-9654-D8D428FC1539}" type="presOf" srcId="{6660EBE9-D95C-4655-BE80-36C160354B83}" destId="{A813E8A9-4C43-4332-8D1C-C9F633067F2D}" srcOrd="0" destOrd="2" presId="urn:microsoft.com/office/officeart/2005/8/layout/process3"/>
    <dgm:cxn modelId="{B5E6D187-BA07-416D-9838-1EB1C080971D}" srcId="{7FF9B41A-D701-464E-8475-C259B5DA1CB6}" destId="{1BFF0E26-AD09-4165-B312-BF5CED3419E8}" srcOrd="0" destOrd="0" parTransId="{971EE501-B2C7-48C0-9115-D1CFBF1EF41C}" sibTransId="{211E6C24-B0F4-480B-9AD1-E00399ED9F21}"/>
    <dgm:cxn modelId="{2A606C88-1723-43F7-8F82-9F308EBC7CC6}" type="presOf" srcId="{CC46CD1D-A85E-4F1E-9659-B20592FFB158}" destId="{21056191-8ECB-49C1-B071-1D12317842B1}" srcOrd="1" destOrd="0" presId="urn:microsoft.com/office/officeart/2005/8/layout/process3"/>
    <dgm:cxn modelId="{4E435F8C-3B67-413E-B105-7ECC7818BD91}" srcId="{7FF9B41A-D701-464E-8475-C259B5DA1CB6}" destId="{AF633197-D397-4DDB-B10C-89A9A85ADCB0}" srcOrd="1" destOrd="0" parTransId="{2A2B7685-F10A-4746-89A3-0C52D94022AB}" sibTransId="{6EE264DA-E823-4F66-A9C6-00A097F2925F}"/>
    <dgm:cxn modelId="{3EE768A3-3FFC-4164-997A-A8F4F025543D}" srcId="{108215C0-DA5C-445E-888D-1FDBF5CE1192}" destId="{761090F8-0DA3-4897-B2E0-AE035F78F8C3}" srcOrd="2" destOrd="0" parTransId="{AD5C533B-1135-4F44-B686-EA7A7EAF82C3}" sibTransId="{46F0E2FA-156E-4039-AC70-52C27C469D4E}"/>
    <dgm:cxn modelId="{C0628BB2-5D14-47FA-B063-D64B8BB77123}" type="presOf" srcId="{CE130BB6-9297-4FBD-83B9-336A20B51941}" destId="{E6DB651A-95B9-4ABE-AF52-96FEDF4B02C9}" srcOrd="1" destOrd="0" presId="urn:microsoft.com/office/officeart/2005/8/layout/process3"/>
    <dgm:cxn modelId="{8CC110B4-93D8-4449-983C-098B4D7942B2}" srcId="{761090F8-0DA3-4897-B2E0-AE035F78F8C3}" destId="{73CA3A33-1B5B-4D12-8E7C-B5205C6A57F9}" srcOrd="2" destOrd="0" parTransId="{4D8F04E3-9A77-44F9-8A4D-5F48DCEDD9C1}" sibTransId="{94317303-E62C-43D6-8593-EC26ECB10379}"/>
    <dgm:cxn modelId="{06E34AB7-7B6F-4375-BD67-3CC66895FA09}" type="presOf" srcId="{8422E8D5-6943-41D3-9521-5143CB257909}" destId="{BB718DEC-02DD-4251-9EC0-3F93FAC810DF}" srcOrd="0" destOrd="2" presId="urn:microsoft.com/office/officeart/2005/8/layout/process3"/>
    <dgm:cxn modelId="{FFDAB8C7-1A5C-470B-A826-5D51A873736D}" srcId="{CC46CD1D-A85E-4F1E-9659-B20592FFB158}" destId="{7E374D26-D323-4660-B932-2B7E3AC79141}" srcOrd="4" destOrd="0" parTransId="{C2C72499-F421-4E4F-B0E2-291F3F823328}" sibTransId="{C95E7B54-79DA-4E4B-A648-3EE9C3021EE0}"/>
    <dgm:cxn modelId="{09BF29CD-19C8-4706-B284-8A8939574E97}" srcId="{761090F8-0DA3-4897-B2E0-AE035F78F8C3}" destId="{5F9691CF-F23A-4FC2-9B5F-113C1DEE2563}" srcOrd="1" destOrd="0" parTransId="{CE1E9C31-F00D-440F-A710-233087479A27}" sibTransId="{9FC49356-AC79-45DE-A858-2DA668979EF0}"/>
    <dgm:cxn modelId="{1C6E5DD3-328D-4884-83E0-FB0BE49ECF72}" type="presOf" srcId="{AF633197-D397-4DDB-B10C-89A9A85ADCB0}" destId="{A813E8A9-4C43-4332-8D1C-C9F633067F2D}" srcOrd="0" destOrd="1" presId="urn:microsoft.com/office/officeart/2005/8/layout/process3"/>
    <dgm:cxn modelId="{1BDE59D4-9B69-4F9B-B024-0E48BD8111CD}" type="presOf" srcId="{108215C0-DA5C-445E-888D-1FDBF5CE1192}" destId="{613C5205-0E7C-4F95-B10B-98BD7832104D}" srcOrd="0" destOrd="0" presId="urn:microsoft.com/office/officeart/2005/8/layout/process3"/>
    <dgm:cxn modelId="{36D64AD9-191C-4D66-8B5E-40BB64D2221B}" type="presOf" srcId="{CE130BB6-9297-4FBD-83B9-336A20B51941}" destId="{F6AA2513-3468-4D1D-8508-D477CE0AEABE}" srcOrd="0" destOrd="0" presId="urn:microsoft.com/office/officeart/2005/8/layout/process3"/>
    <dgm:cxn modelId="{20A6B6D9-97EB-4776-B11D-185B6F42EA18}" srcId="{CC46CD1D-A85E-4F1E-9659-B20592FFB158}" destId="{8422E8D5-6943-41D3-9521-5143CB257909}" srcOrd="2" destOrd="0" parTransId="{D16C3BA5-0898-49D3-9528-697E7A398B35}" sibTransId="{F8C0106F-9314-4283-A385-417E7C47ECB1}"/>
    <dgm:cxn modelId="{015E45DC-6156-4CEA-87CC-A1E8F4CD9E5C}" srcId="{761090F8-0DA3-4897-B2E0-AE035F78F8C3}" destId="{C1191CE3-67B0-4FA4-B47A-774D6633FD41}" srcOrd="0" destOrd="0" parTransId="{6F5416F5-07CF-4240-AA0F-5A9308632856}" sibTransId="{C59A5EB7-915B-48B9-AE97-CA082430F1CE}"/>
    <dgm:cxn modelId="{A1ACD3E2-E35E-460E-939D-50570D6F333A}" type="presOf" srcId="{1BFF0E26-AD09-4165-B312-BF5CED3419E8}" destId="{A813E8A9-4C43-4332-8D1C-C9F633067F2D}" srcOrd="0" destOrd="0" presId="urn:microsoft.com/office/officeart/2005/8/layout/process3"/>
    <dgm:cxn modelId="{21AE20F3-B46F-4115-8706-B65F186BEBE0}" srcId="{CC46CD1D-A85E-4F1E-9659-B20592FFB158}" destId="{A24C22DB-DFBB-4B40-BF8C-D89A50C28D51}" srcOrd="1" destOrd="0" parTransId="{1636416D-A24F-4578-B5A1-284766E21994}" sibTransId="{F7AD3619-54B5-43A7-9DB8-70A659E918BF}"/>
    <dgm:cxn modelId="{814448FA-4FF9-40B0-AA2B-C63EC851E45E}" type="presOf" srcId="{5F9691CF-F23A-4FC2-9B5F-113C1DEE2563}" destId="{639FE387-A208-40C3-838D-B590C61C03F5}" srcOrd="0" destOrd="1" presId="urn:microsoft.com/office/officeart/2005/8/layout/process3"/>
    <dgm:cxn modelId="{D481DFFC-D88E-4958-8C7D-A7A7E67AE5BC}" type="presOf" srcId="{761090F8-0DA3-4897-B2E0-AE035F78F8C3}" destId="{674DE372-0A24-4688-B606-8B8767EA7C9D}" srcOrd="0" destOrd="0" presId="urn:microsoft.com/office/officeart/2005/8/layout/process3"/>
    <dgm:cxn modelId="{9F25B675-955B-4B7F-958D-DFF023B98B73}" type="presParOf" srcId="{613C5205-0E7C-4F95-B10B-98BD7832104D}" destId="{086AE7F7-AC0A-413C-BAB9-B96F62E90C13}" srcOrd="0" destOrd="0" presId="urn:microsoft.com/office/officeart/2005/8/layout/process3"/>
    <dgm:cxn modelId="{94C9CF89-4A25-4614-9B4B-CBF4683A0345}" type="presParOf" srcId="{086AE7F7-AC0A-413C-BAB9-B96F62E90C13}" destId="{CE6EFFFE-4B89-4E6A-A5B4-97605A6E51D4}" srcOrd="0" destOrd="0" presId="urn:microsoft.com/office/officeart/2005/8/layout/process3"/>
    <dgm:cxn modelId="{EDF7BA89-DC06-4C20-A5F9-1F096B11E8E1}" type="presParOf" srcId="{086AE7F7-AC0A-413C-BAB9-B96F62E90C13}" destId="{AF3208CF-2C6B-4AB6-A1EB-1A8D6553504C}" srcOrd="1" destOrd="0" presId="urn:microsoft.com/office/officeart/2005/8/layout/process3"/>
    <dgm:cxn modelId="{7B19BFA0-8D28-4353-9312-29DA7EFC99CF}" type="presParOf" srcId="{086AE7F7-AC0A-413C-BAB9-B96F62E90C13}" destId="{A813E8A9-4C43-4332-8D1C-C9F633067F2D}" srcOrd="2" destOrd="0" presId="urn:microsoft.com/office/officeart/2005/8/layout/process3"/>
    <dgm:cxn modelId="{C5A11903-AD34-40C4-BFA5-BB30BDF0CDB9}" type="presParOf" srcId="{613C5205-0E7C-4F95-B10B-98BD7832104D}" destId="{37FFF071-2887-45A6-B004-EC1F2B84A933}" srcOrd="1" destOrd="0" presId="urn:microsoft.com/office/officeart/2005/8/layout/process3"/>
    <dgm:cxn modelId="{A598B894-D308-46EC-A3CA-D8707B61C8ED}" type="presParOf" srcId="{37FFF071-2887-45A6-B004-EC1F2B84A933}" destId="{4A982876-003E-4184-A631-08F4B317734A}" srcOrd="0" destOrd="0" presId="urn:microsoft.com/office/officeart/2005/8/layout/process3"/>
    <dgm:cxn modelId="{B5DEBF2C-E54B-4C57-BC61-31C2D304F21F}" type="presParOf" srcId="{613C5205-0E7C-4F95-B10B-98BD7832104D}" destId="{5B49C4DC-8AA1-43E9-BA17-F0111F76A935}" srcOrd="2" destOrd="0" presId="urn:microsoft.com/office/officeart/2005/8/layout/process3"/>
    <dgm:cxn modelId="{60C32B79-9E1B-44C2-9550-039EEF342E0A}" type="presParOf" srcId="{5B49C4DC-8AA1-43E9-BA17-F0111F76A935}" destId="{B8504EDC-6BA0-4EB0-9180-189875FE2840}" srcOrd="0" destOrd="0" presId="urn:microsoft.com/office/officeart/2005/8/layout/process3"/>
    <dgm:cxn modelId="{77CFF757-E2A6-44D8-B80B-6077A5766A4E}" type="presParOf" srcId="{5B49C4DC-8AA1-43E9-BA17-F0111F76A935}" destId="{21056191-8ECB-49C1-B071-1D12317842B1}" srcOrd="1" destOrd="0" presId="urn:microsoft.com/office/officeart/2005/8/layout/process3"/>
    <dgm:cxn modelId="{76314673-45BE-426A-88BD-B9AD18EC476E}" type="presParOf" srcId="{5B49C4DC-8AA1-43E9-BA17-F0111F76A935}" destId="{BB718DEC-02DD-4251-9EC0-3F93FAC810DF}" srcOrd="2" destOrd="0" presId="urn:microsoft.com/office/officeart/2005/8/layout/process3"/>
    <dgm:cxn modelId="{CBE1540C-52C6-4FF2-A7CB-E2E7F90B29C7}" type="presParOf" srcId="{613C5205-0E7C-4F95-B10B-98BD7832104D}" destId="{F6AA2513-3468-4D1D-8508-D477CE0AEABE}" srcOrd="3" destOrd="0" presId="urn:microsoft.com/office/officeart/2005/8/layout/process3"/>
    <dgm:cxn modelId="{52CF1221-8DE8-496D-B576-27D8E884EE35}" type="presParOf" srcId="{F6AA2513-3468-4D1D-8508-D477CE0AEABE}" destId="{E6DB651A-95B9-4ABE-AF52-96FEDF4B02C9}" srcOrd="0" destOrd="0" presId="urn:microsoft.com/office/officeart/2005/8/layout/process3"/>
    <dgm:cxn modelId="{562904F5-E06E-4D7A-BDA0-4E1528185F70}" type="presParOf" srcId="{613C5205-0E7C-4F95-B10B-98BD7832104D}" destId="{748E1F04-4878-47B9-80CD-FC0C456FAB1F}" srcOrd="4" destOrd="0" presId="urn:microsoft.com/office/officeart/2005/8/layout/process3"/>
    <dgm:cxn modelId="{709AAF77-54C9-4B31-934C-5362890B7822}" type="presParOf" srcId="{748E1F04-4878-47B9-80CD-FC0C456FAB1F}" destId="{674DE372-0A24-4688-B606-8B8767EA7C9D}" srcOrd="0" destOrd="0" presId="urn:microsoft.com/office/officeart/2005/8/layout/process3"/>
    <dgm:cxn modelId="{8575B1EE-D9B6-455B-A8F1-8993A71E92A0}" type="presParOf" srcId="{748E1F04-4878-47B9-80CD-FC0C456FAB1F}" destId="{A25DC3BF-02D0-43A5-81ED-6FF7072C8A92}" srcOrd="1" destOrd="0" presId="urn:microsoft.com/office/officeart/2005/8/layout/process3"/>
    <dgm:cxn modelId="{725D6271-D6B1-4050-B591-8079FE4D2D7D}" type="presParOf" srcId="{748E1F04-4878-47B9-80CD-FC0C456FAB1F}" destId="{639FE387-A208-40C3-838D-B590C61C03F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27166-A927-4BFA-8C02-5E56CC9201EC}">
      <dsp:nvSpPr>
        <dsp:cNvPr id="0" name=""/>
        <dsp:cNvSpPr/>
      </dsp:nvSpPr>
      <dsp:spPr>
        <a:xfrm>
          <a:off x="1834181" y="1670701"/>
          <a:ext cx="1353580" cy="1353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Fiscal risks from SOEs</a:t>
          </a:r>
        </a:p>
      </dsp:txBody>
      <dsp:txXfrm>
        <a:off x="1900257" y="1736777"/>
        <a:ext cx="1221428" cy="1221428"/>
      </dsp:txXfrm>
    </dsp:sp>
    <dsp:sp modelId="{ADD72B0D-E874-4AF9-B57B-B5949E0B40BC}">
      <dsp:nvSpPr>
        <dsp:cNvPr id="0" name=""/>
        <dsp:cNvSpPr/>
      </dsp:nvSpPr>
      <dsp:spPr>
        <a:xfrm rot="16200000">
          <a:off x="2151893" y="1311623"/>
          <a:ext cx="7181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81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5A51A-B16F-4539-A63D-8BAEDC496594}">
      <dsp:nvSpPr>
        <dsp:cNvPr id="0" name=""/>
        <dsp:cNvSpPr/>
      </dsp:nvSpPr>
      <dsp:spPr>
        <a:xfrm>
          <a:off x="2057522" y="45647"/>
          <a:ext cx="906898" cy="906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Economic and financial market risks</a:t>
          </a:r>
        </a:p>
      </dsp:txBody>
      <dsp:txXfrm>
        <a:off x="2101793" y="89918"/>
        <a:ext cx="818356" cy="818356"/>
      </dsp:txXfrm>
    </dsp:sp>
    <dsp:sp modelId="{083B33B8-0AE1-4135-8901-0778BEE2D98A}">
      <dsp:nvSpPr>
        <dsp:cNvPr id="0" name=""/>
        <dsp:cNvSpPr/>
      </dsp:nvSpPr>
      <dsp:spPr>
        <a:xfrm rot="19285714">
          <a:off x="3143826" y="1682209"/>
          <a:ext cx="4027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76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31DDC-F170-41BB-8FE4-28726208F932}">
      <dsp:nvSpPr>
        <dsp:cNvPr id="0" name=""/>
        <dsp:cNvSpPr/>
      </dsp:nvSpPr>
      <dsp:spPr>
        <a:xfrm>
          <a:off x="3502655" y="741586"/>
          <a:ext cx="906898" cy="906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Demand, pricing, supply, and cost risks</a:t>
          </a:r>
        </a:p>
      </dsp:txBody>
      <dsp:txXfrm>
        <a:off x="3546926" y="785857"/>
        <a:ext cx="818356" cy="818356"/>
      </dsp:txXfrm>
    </dsp:sp>
    <dsp:sp modelId="{5F99DADC-D641-4505-9FD3-B48ABB9034AA}">
      <dsp:nvSpPr>
        <dsp:cNvPr id="0" name=""/>
        <dsp:cNvSpPr/>
      </dsp:nvSpPr>
      <dsp:spPr>
        <a:xfrm rot="771429">
          <a:off x="3179123" y="2578632"/>
          <a:ext cx="6890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90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8DD58-EBC6-4284-B950-D36291412534}">
      <dsp:nvSpPr>
        <dsp:cNvPr id="0" name=""/>
        <dsp:cNvSpPr/>
      </dsp:nvSpPr>
      <dsp:spPr>
        <a:xfrm>
          <a:off x="3859573" y="2305348"/>
          <a:ext cx="906898" cy="906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Assets and infrastructure risks</a:t>
          </a:r>
        </a:p>
      </dsp:txBody>
      <dsp:txXfrm>
        <a:off x="3903844" y="2349619"/>
        <a:ext cx="818356" cy="818356"/>
      </dsp:txXfrm>
    </dsp:sp>
    <dsp:sp modelId="{A6A8070C-75ED-46FC-919B-1DB2AACD71FB}">
      <dsp:nvSpPr>
        <dsp:cNvPr id="0" name=""/>
        <dsp:cNvSpPr/>
      </dsp:nvSpPr>
      <dsp:spPr>
        <a:xfrm rot="3857143">
          <a:off x="2668781" y="3291834"/>
          <a:ext cx="593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9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E6144-ABBE-4CA1-9520-DEE8F1589326}">
      <dsp:nvSpPr>
        <dsp:cNvPr id="0" name=""/>
        <dsp:cNvSpPr/>
      </dsp:nvSpPr>
      <dsp:spPr>
        <a:xfrm>
          <a:off x="2859510" y="3559388"/>
          <a:ext cx="906898" cy="906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Employee risks</a:t>
          </a:r>
        </a:p>
      </dsp:txBody>
      <dsp:txXfrm>
        <a:off x="2903781" y="3603659"/>
        <a:ext cx="818356" cy="818356"/>
      </dsp:txXfrm>
    </dsp:sp>
    <dsp:sp modelId="{0B70ACA5-3FD9-452A-931A-C0124817DDE4}">
      <dsp:nvSpPr>
        <dsp:cNvPr id="0" name=""/>
        <dsp:cNvSpPr/>
      </dsp:nvSpPr>
      <dsp:spPr>
        <a:xfrm rot="6942857">
          <a:off x="1759237" y="3291834"/>
          <a:ext cx="593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9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9B348-A3BA-415A-A8F9-7F06BD7CFF4D}">
      <dsp:nvSpPr>
        <dsp:cNvPr id="0" name=""/>
        <dsp:cNvSpPr/>
      </dsp:nvSpPr>
      <dsp:spPr>
        <a:xfrm>
          <a:off x="1255533" y="3559388"/>
          <a:ext cx="906898" cy="906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Technology and environmental risks</a:t>
          </a:r>
        </a:p>
      </dsp:txBody>
      <dsp:txXfrm>
        <a:off x="1299804" y="3603659"/>
        <a:ext cx="818356" cy="818356"/>
      </dsp:txXfrm>
    </dsp:sp>
    <dsp:sp modelId="{8DD7091E-20AB-42AA-9B5D-8D0265A065B1}">
      <dsp:nvSpPr>
        <dsp:cNvPr id="0" name=""/>
        <dsp:cNvSpPr/>
      </dsp:nvSpPr>
      <dsp:spPr>
        <a:xfrm rot="10028571">
          <a:off x="1153730" y="2578632"/>
          <a:ext cx="6890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90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A6E60-C9B3-43C9-87B9-C9886DB89CBB}">
      <dsp:nvSpPr>
        <dsp:cNvPr id="0" name=""/>
        <dsp:cNvSpPr/>
      </dsp:nvSpPr>
      <dsp:spPr>
        <a:xfrm>
          <a:off x="255470" y="2305348"/>
          <a:ext cx="906898" cy="906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Legal policy and regulatory risks</a:t>
          </a:r>
        </a:p>
      </dsp:txBody>
      <dsp:txXfrm>
        <a:off x="299741" y="2349619"/>
        <a:ext cx="818356" cy="818356"/>
      </dsp:txXfrm>
    </dsp:sp>
    <dsp:sp modelId="{1BEB4EDE-1F36-4BB3-A063-B9D2CFB25DDE}">
      <dsp:nvSpPr>
        <dsp:cNvPr id="0" name=""/>
        <dsp:cNvSpPr/>
      </dsp:nvSpPr>
      <dsp:spPr>
        <a:xfrm rot="13114286">
          <a:off x="1475352" y="1682209"/>
          <a:ext cx="4027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76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FCA94-9EFC-4382-90D3-16BE77CE4449}">
      <dsp:nvSpPr>
        <dsp:cNvPr id="0" name=""/>
        <dsp:cNvSpPr/>
      </dsp:nvSpPr>
      <dsp:spPr>
        <a:xfrm>
          <a:off x="612388" y="741586"/>
          <a:ext cx="906898" cy="906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Other risks</a:t>
          </a:r>
        </a:p>
      </dsp:txBody>
      <dsp:txXfrm>
        <a:off x="656659" y="785857"/>
        <a:ext cx="818356" cy="818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208CF-2C6B-4AB6-A1EB-1A8D6553504C}">
      <dsp:nvSpPr>
        <dsp:cNvPr id="0" name=""/>
        <dsp:cNvSpPr/>
      </dsp:nvSpPr>
      <dsp:spPr>
        <a:xfrm>
          <a:off x="4832" y="463683"/>
          <a:ext cx="2197088" cy="1287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Inputs</a:t>
          </a:r>
        </a:p>
      </dsp:txBody>
      <dsp:txXfrm>
        <a:off x="4832" y="463683"/>
        <a:ext cx="2197088" cy="858544"/>
      </dsp:txXfrm>
    </dsp:sp>
    <dsp:sp modelId="{A813E8A9-4C43-4332-8D1C-C9F633067F2D}">
      <dsp:nvSpPr>
        <dsp:cNvPr id="0" name=""/>
        <dsp:cNvSpPr/>
      </dsp:nvSpPr>
      <dsp:spPr>
        <a:xfrm>
          <a:off x="454838" y="1322228"/>
          <a:ext cx="2197088" cy="3074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Main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Input Forms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Parameters </a:t>
          </a:r>
          <a:r>
            <a:rPr lang="en-US" sz="2300" i="1" kern="1200" dirty="0"/>
            <a:t>(optional)</a:t>
          </a:r>
        </a:p>
      </dsp:txBody>
      <dsp:txXfrm>
        <a:off x="519189" y="1386579"/>
        <a:ext cx="2068386" cy="2945975"/>
      </dsp:txXfrm>
    </dsp:sp>
    <dsp:sp modelId="{37FFF071-2887-45A6-B004-EC1F2B84A933}">
      <dsp:nvSpPr>
        <dsp:cNvPr id="0" name=""/>
        <dsp:cNvSpPr/>
      </dsp:nvSpPr>
      <dsp:spPr>
        <a:xfrm>
          <a:off x="2534990" y="619450"/>
          <a:ext cx="706109" cy="547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534990" y="728852"/>
        <a:ext cx="542006" cy="328207"/>
      </dsp:txXfrm>
    </dsp:sp>
    <dsp:sp modelId="{21056191-8ECB-49C1-B071-1D12317842B1}">
      <dsp:nvSpPr>
        <dsp:cNvPr id="0" name=""/>
        <dsp:cNvSpPr/>
      </dsp:nvSpPr>
      <dsp:spPr>
        <a:xfrm>
          <a:off x="3534202" y="463683"/>
          <a:ext cx="2197088" cy="1287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Calculation Sheets</a:t>
          </a:r>
        </a:p>
      </dsp:txBody>
      <dsp:txXfrm>
        <a:off x="3534202" y="463683"/>
        <a:ext cx="2197088" cy="858544"/>
      </dsp:txXfrm>
    </dsp:sp>
    <dsp:sp modelId="{BB718DEC-02DD-4251-9EC0-3F93FAC810DF}">
      <dsp:nvSpPr>
        <dsp:cNvPr id="0" name=""/>
        <dsp:cNvSpPr/>
      </dsp:nvSpPr>
      <dsp:spPr>
        <a:xfrm>
          <a:off x="3984208" y="1322228"/>
          <a:ext cx="2197088" cy="3074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Data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Companies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Ratios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Agg Ratios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Aggregates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GDP</a:t>
          </a:r>
        </a:p>
      </dsp:txBody>
      <dsp:txXfrm>
        <a:off x="4048559" y="1386579"/>
        <a:ext cx="2068386" cy="2945975"/>
      </dsp:txXfrm>
    </dsp:sp>
    <dsp:sp modelId="{F6AA2513-3468-4D1D-8508-D477CE0AEABE}">
      <dsp:nvSpPr>
        <dsp:cNvPr id="0" name=""/>
        <dsp:cNvSpPr/>
      </dsp:nvSpPr>
      <dsp:spPr>
        <a:xfrm>
          <a:off x="6064361" y="619450"/>
          <a:ext cx="706109" cy="547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064361" y="728852"/>
        <a:ext cx="542006" cy="328207"/>
      </dsp:txXfrm>
    </dsp:sp>
    <dsp:sp modelId="{A25DC3BF-02D0-43A5-81ED-6FF7072C8A92}">
      <dsp:nvSpPr>
        <dsp:cNvPr id="0" name=""/>
        <dsp:cNvSpPr/>
      </dsp:nvSpPr>
      <dsp:spPr>
        <a:xfrm>
          <a:off x="7063573" y="463683"/>
          <a:ext cx="2197088" cy="1287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Outputs</a:t>
          </a:r>
        </a:p>
      </dsp:txBody>
      <dsp:txXfrm>
        <a:off x="7063573" y="463683"/>
        <a:ext cx="2197088" cy="858544"/>
      </dsp:txXfrm>
    </dsp:sp>
    <dsp:sp modelId="{639FE387-A208-40C3-838D-B590C61C03F5}">
      <dsp:nvSpPr>
        <dsp:cNvPr id="0" name=""/>
        <dsp:cNvSpPr/>
      </dsp:nvSpPr>
      <dsp:spPr>
        <a:xfrm>
          <a:off x="7513579" y="1322228"/>
          <a:ext cx="2197088" cy="3074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Risk Tables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Aggregate Level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Single SOE Level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Aggregate Balance Sheet</a:t>
          </a:r>
        </a:p>
      </dsp:txBody>
      <dsp:txXfrm>
        <a:off x="7577930" y="1386579"/>
        <a:ext cx="2068386" cy="2945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1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1980"/>
          <a:stretch/>
        </p:blipFill>
        <p:spPr>
          <a:xfrm>
            <a:off x="5623560" y="749808"/>
            <a:ext cx="1111976" cy="1143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2065479" y="0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69179352-7372-403C-BFA0-0246C210C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1048" y="1035232"/>
            <a:ext cx="868680" cy="88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8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 userDrawn="1">
          <p15:clr>
            <a:srgbClr val="FBAE40"/>
          </p15:clr>
        </p15:guide>
        <p15:guide id="6" orient="horz" pos="8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0B35-8D63-4900-815B-CC31B40C4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42EFD-96F9-4847-8AD3-34BCE5DDC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DBA13-D6C9-4F8B-AA6A-AD9BD4C0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8BC2-9E42-4C3A-A00D-5A3FEA1F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26923-CE67-48ED-BB98-7FEE52C2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0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8ED2-708C-4BFD-935B-4F2B45B3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7919F-4B6C-427A-8072-6E29CCCD8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858F4-04F0-42FF-BC26-D56C8E8F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D2277-3373-4946-8398-2AD59AB1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75470-6BD4-4091-B462-6BACE237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04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2D0-0C3A-408E-AF7E-14DA37E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F1018-8A11-4DB1-9C91-9B6120B4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521F4-059C-405E-8FBC-B12559AF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923DE-9452-4A61-AE09-A10234F3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800AE-C5FE-405F-8CD7-EBBC7E85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7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D064-DB2C-4025-ACB2-6E517437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8B2CC-F8B7-47ED-9A8C-42100D8ED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B1594-D402-4588-A6AE-77E6F0F36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419BA-247F-4626-B103-07497E06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3E071-2B26-4B52-820B-9C6624CC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E405A-8D55-4B33-9C01-DCFD366A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9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B9D8-D5A8-4339-8A2B-E5C85A52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9757C-1D3A-47C0-B68E-7B6211EF7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22599-5EEA-4758-8195-76B7BB3F5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9F054-568D-4EA6-A766-1EFDF48F5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01AE62-1481-4122-A538-540AE0D35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9999A-8303-44D6-9204-2E61DD94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1F082-B4CD-4712-97DE-679EA661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1C183-BBBB-4C70-A79D-43F3979F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66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D3D5-12CB-4A43-8B37-C03A581E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ED4EB-5F94-48D6-A7B9-16855FB0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4E8E7-EB21-442E-981E-2BD64838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61F30-FFD5-4B93-8848-13627B05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68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52010-B691-47B3-9C49-B4B65B03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D0147-3E13-4988-80C6-89D3CE8D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5E0C5-5962-4EAA-BB90-F4E13E1B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8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91BC9-74BE-4C2F-BCB4-D9FF7FA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B3B9C-E3FE-42EA-AEA1-A07739283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200A2-DA9B-4F3C-A222-67E81E7AD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B1339-D02A-416A-9053-CB7765B6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6BD43-7196-4767-93EB-4DB669AD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C0F0D-8080-43A2-81BE-34B18992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F02B-A527-4902-BCFB-F7414B48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10D45-7593-4175-9EF4-894B212C7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9F27A-C59B-4F82-98C5-C93D28422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B85E1-C16E-4FD5-9CA7-AAF3F471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32438-23E9-47DD-8BD3-25462860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A5558-298C-47C4-8462-44A3B922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5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A740-98CF-463B-BD97-17CD1744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37F7F-34E5-4A1E-81A1-EE8B59BF6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DFD50-155C-4FE1-AD80-461128B7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E973B-5522-438B-8BF8-8A481752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05B56-9294-4C4C-B725-EF3757DB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92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084C2-2FA0-4405-B59B-ABC9E3E39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A26C2-5C32-4351-B97C-94428FE89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F6CC5-074B-43F1-8036-6063A322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A38E-05B6-4439-B930-EAFEC6D0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FF53-2967-4FBC-94CF-9901B550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C047-66A2-4A5C-9639-5389CBB6A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95BAF-ED97-490B-B04B-D786957AC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5E5F5-AC67-433F-B595-9140AB07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1C9D-12DC-4373-9E95-CCCB2469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9ABC7-13DD-423E-AF2C-5D0992C8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92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90A9-CD01-4A14-B3DD-BFD1256C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F3EF3-2CB1-49E5-8B48-35264D4D5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8D958-0F9E-4193-AD50-057810AE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BBEE6-7BFE-431B-8CA4-0477C094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367C7-599E-4807-9160-645DF736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21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44EB-B450-4F27-BD61-F9BEC631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C13F0-E689-4335-8B42-A4AF3EA72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9D64E-7BF2-4519-802A-77C3259C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A19B7-13E3-4DB3-AAE1-F968494B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FE7E5-03BA-44DC-B5BA-35B1A397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1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8722-EFE4-41E8-99E5-3FA40076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C820D-D474-4689-BB4B-4E2D349B7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00E2A-401F-4D59-A04E-CC70B880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3A576-297E-43FA-A597-C16CEE33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FAD20-126B-48C2-B27B-6C843920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42B78-F9D2-43EC-A2A0-3BF5F144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45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01B1-A5E5-4B93-86B0-FFE7C8E1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E39CE-C55E-4783-9B1B-430DC3EC5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0EDB1-2075-4099-B4CD-FCEDD3DEB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3B0D3-869D-417F-927C-34C7AFD3C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4F5C3-7770-4FEB-A243-A7FB65A6B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9A733-5589-44DC-BFFE-948D52FE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11114-D92A-433C-B6D0-DA5E9FCFB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F3B87-ABDC-4193-822B-5155A029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0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D43E-3282-4B29-9F11-AA221CA6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066AF-BBD3-413E-AD8D-205DD9B4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D4DD8-AC39-441E-93ED-6142B7A0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C5BA9-CFA7-4645-BE36-88643A77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5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64A93-730C-4BFD-A4EB-874943C7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80CD3-F692-47C0-9C0A-5502B6E8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DD8D6-796F-47A2-9051-D9128E55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2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7799-83C8-45F8-B3C6-C3C1C374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21630-AFEB-4A00-ABC8-709E36380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DCD5F-A3F3-4D03-881A-866262C96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4DA7A-84F7-4EB9-8CDD-ABD6D96B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04B38-5D8F-4D28-AA56-9D5BF172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05C77-31EA-4966-82A8-8C5BBD88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60BD-FA58-4412-92B1-9A3221ED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0D143-9DE5-4270-BD39-1914FE1DB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36CC2-A2A1-42E1-BB67-FD942A0E6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73740-728D-44BD-850C-F31E4C40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FE334-62F1-4922-B173-1F0D6244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F5C9-2A6E-40F2-8C6B-C651BDFB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34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5CBA0-1A6B-497B-9EF2-5E051D80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FE1B5-0157-4E2C-B87E-48BECBF64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8B2F-C323-4631-A1B7-21B91FC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F3F97-59DA-45BF-BB8D-34314ED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DDD6C-768C-4B98-97C8-49EA0B1C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79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29B6D-C1F4-44D6-B4D4-DE2BC6CE9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6C733-285F-414E-A5B8-E2640E2BB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26A4-372E-4310-B418-A924CA40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7D3AC-F8FC-4EDA-8D9B-BABF430E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81A5A-45E9-487D-8DC1-BA5C6F63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9551" y="65649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551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0" r:id="rId2"/>
    <p:sldLayoutId id="2147483754" r:id="rId3"/>
    <p:sldLayoutId id="2147483755" r:id="rId4"/>
    <p:sldLayoutId id="2147483756" r:id="rId5"/>
    <p:sldLayoutId id="2147483758" r:id="rId6"/>
    <p:sldLayoutId id="2147483757" r:id="rId7"/>
    <p:sldLayoutId id="2147483707" r:id="rId8"/>
    <p:sldLayoutId id="2147483759" r:id="rId9"/>
    <p:sldLayoutId id="2147483748" r:id="rId10"/>
    <p:sldLayoutId id="2147483744" r:id="rId11"/>
    <p:sldLayoutId id="2147483750" r:id="rId12"/>
    <p:sldLayoutId id="2147483747" r:id="rId13"/>
    <p:sldLayoutId id="2147483752" r:id="rId14"/>
    <p:sldLayoutId id="2147483751" r:id="rId15"/>
    <p:sldLayoutId id="2147483745" r:id="rId16"/>
    <p:sldLayoutId id="2147483746" r:id="rId17"/>
    <p:sldLayoutId id="2147483749" r:id="rId18"/>
    <p:sldLayoutId id="2147483753" r:id="rId19"/>
    <p:sldLayoutId id="2147483743" r:id="rId20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C7483-6AC9-4B86-BBEA-B959083F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557C2-7704-494B-AABB-AA764CA28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028-57F3-4DE0-99F1-191C55D3A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6FD0-3F41-4D84-A0E5-FD379A10893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5B07E-D70E-44A2-B050-493088CA2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2A628-6515-4670-B178-38B757013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B4FF7-BAE6-4751-B56E-A7DC404A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4C211-5931-451A-89C9-265BA33D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4835E-BE0B-43F5-ABEC-60ACC80DF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A9A58-1910-4835-9F7E-CFAF511AC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2960-4E08-4533-ABFE-987106F69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B2BEA-8075-4E78-A2A7-3B41BCC93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E5FDD-B8A9-48D3-830E-761E93E91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4CA54-A523-462F-BA2B-285CD596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Publications/Fiscal-Affairs-Department-How-To-Notes/Issues/2016/12/31/How-to-Improve-the-Financial-Oversight-of-Public-Corporations-44373" TargetMode="External"/><Relationship Id="rId7" Type="http://schemas.openxmlformats.org/officeDocument/2006/relationships/hyperlink" Target="https://www.pemc.sc/pemc-newslet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mf.org/en/Publications/SPROLLs/covid19-special-notes" TargetMode="External"/><Relationship Id="rId5" Type="http://schemas.openxmlformats.org/officeDocument/2006/relationships/hyperlink" Target="https://www.imf.org/en/Publications/FM/Issues/2020/04/06/fiscal-monitor-april-2020" TargetMode="External"/><Relationship Id="rId4" Type="http://schemas.openxmlformats.org/officeDocument/2006/relationships/hyperlink" Target="https://www.imf.org/en/Publications/WP/Issues/2020/09/25/Managing-Fiscal-Risks-from-State-Owned-Enterprises-4977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047" y="1945037"/>
            <a:ext cx="5762975" cy="2208951"/>
          </a:xfrm>
        </p:spPr>
        <p:txBody>
          <a:bodyPr>
            <a:normAutofit/>
          </a:bodyPr>
          <a:lstStyle/>
          <a:p>
            <a:r>
              <a:rPr lang="en-US" dirty="0"/>
              <a:t>FAD Fiscal Risk Analysis Tools:</a:t>
            </a:r>
            <a:br>
              <a:rPr lang="en-US" dirty="0"/>
            </a:br>
            <a:r>
              <a:rPr lang="en-US" dirty="0"/>
              <a:t>SOE Health Check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4567D-8DF8-2F4C-807C-947F097BF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048" y="4293326"/>
            <a:ext cx="5515284" cy="1071153"/>
          </a:xfrm>
        </p:spPr>
        <p:txBody>
          <a:bodyPr/>
          <a:lstStyle/>
          <a:p>
            <a:r>
              <a:rPr lang="en-US" dirty="0"/>
              <a:t>October 22,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EA944-E770-B641-8381-99B0FD277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1048" y="5364479"/>
            <a:ext cx="5515284" cy="728589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Sybi Hida</a:t>
            </a:r>
          </a:p>
          <a:p>
            <a:r>
              <a:rPr lang="en-US" dirty="0"/>
              <a:t>Fiscal Affairs Department, IMF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3EC2A6-370D-5C43-9143-4C5479E0DB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F7D05C60-66A4-475B-9A9D-A2454A2F1D73}"/>
              </a:ext>
            </a:extLst>
          </p:cNvPr>
          <p:cNvSpPr txBox="1">
            <a:spLocks/>
          </p:cNvSpPr>
          <p:nvPr/>
        </p:nvSpPr>
        <p:spPr>
          <a:xfrm>
            <a:off x="0" y="6671310"/>
            <a:ext cx="4891089" cy="171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8788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5000"/>
              <a:buFont typeface="Lucida Grande" panose="020B0600040502020204" pitchFamily="34" charset="0"/>
              <a:buChar char="▶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solidFill>
                  <a:schemeClr val="tx1"/>
                </a:solidFill>
                <a:latin typeface="+mj-lt"/>
              </a:rPr>
              <a:t>Albrecht Dürer; The Four Horsemen, from the Apocalypse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60740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range of complementary approaches for assessing fiscal risks from SOEs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951" y="1297151"/>
            <a:ext cx="9715500" cy="486059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2300" b="1" dirty="0"/>
              <a:t>Financial ratio analysis [SOE Health Check Tool]</a:t>
            </a:r>
            <a:endParaRPr lang="en-US" sz="2300" dirty="0"/>
          </a:p>
          <a:p>
            <a:pPr lvl="1"/>
            <a:r>
              <a:rPr lang="en-US" sz="2300" dirty="0"/>
              <a:t>Assess performance and risk: profitability, solvency and liquidity</a:t>
            </a:r>
          </a:p>
          <a:p>
            <a:pPr lvl="1"/>
            <a:r>
              <a:rPr lang="en-US" sz="2300" dirty="0"/>
              <a:t>Identify relations with government: tax and dividend inflows; subsidies, loans, equity and contingent liabilities; arrears</a:t>
            </a:r>
          </a:p>
          <a:p>
            <a:pPr lvl="1"/>
            <a:r>
              <a:rPr lang="en-US" sz="2300" dirty="0"/>
              <a:t>Composite risk indicators (e.g. Altman Z-score)</a:t>
            </a:r>
          </a:p>
          <a:p>
            <a:pPr marL="0" lvl="1" indent="0">
              <a:buNone/>
            </a:pPr>
            <a:endParaRPr lang="en-US" sz="2300" dirty="0"/>
          </a:p>
          <a:p>
            <a:pPr marL="0" lvl="1" indent="0">
              <a:buNone/>
            </a:pPr>
            <a:r>
              <a:rPr lang="en-US" sz="2300" b="1" dirty="0"/>
              <a:t>Forecasting and stress-testing [SOE Forecasting and Stress Test Tool[</a:t>
            </a:r>
          </a:p>
          <a:p>
            <a:pPr lvl="1"/>
            <a:r>
              <a:rPr lang="en-US" sz="2300" dirty="0"/>
              <a:t>Used to test financial resilience of SOEs</a:t>
            </a:r>
          </a:p>
          <a:p>
            <a:pPr lvl="1"/>
            <a:r>
              <a:rPr lang="en-US" sz="2300" dirty="0"/>
              <a:t>Baseline cash flow forecasts generated</a:t>
            </a:r>
          </a:p>
          <a:p>
            <a:pPr lvl="1"/>
            <a:r>
              <a:rPr lang="en-US" sz="2300" dirty="0"/>
              <a:t>Forecasts subjected to a range of shocks to assess impact on performance, ability to service debts and fiscal impact</a:t>
            </a:r>
          </a:p>
          <a:p>
            <a:pPr marL="0" lvl="1" indent="0">
              <a:buNone/>
            </a:pPr>
            <a:endParaRPr lang="en-US" sz="2300" dirty="0"/>
          </a:p>
          <a:p>
            <a:pPr marL="0" lvl="1" indent="0">
              <a:buNone/>
            </a:pPr>
            <a:r>
              <a:rPr lang="en-US" sz="2300" b="1" dirty="0"/>
              <a:t>Other quantitative analysis</a:t>
            </a:r>
            <a:endParaRPr lang="en-US" sz="2300" dirty="0"/>
          </a:p>
          <a:p>
            <a:pPr lvl="1"/>
            <a:r>
              <a:rPr lang="en-US" sz="2300" dirty="0"/>
              <a:t>Benchmarking to peers</a:t>
            </a:r>
          </a:p>
          <a:p>
            <a:pPr lvl="1"/>
            <a:r>
              <a:rPr lang="en-US" sz="2300" dirty="0"/>
              <a:t>Deeper analysis of key sources of risk</a:t>
            </a:r>
          </a:p>
          <a:p>
            <a:pPr lvl="2"/>
            <a:r>
              <a:rPr lang="en-US" sz="2300" dirty="0"/>
              <a:t>Drivers of revenues and costs</a:t>
            </a:r>
          </a:p>
          <a:p>
            <a:pPr lvl="2"/>
            <a:r>
              <a:rPr lang="en-US" sz="2300" dirty="0"/>
              <a:t>Analysis of debt composition (exchange rates, fixed/floating) and redemption profile</a:t>
            </a:r>
          </a:p>
          <a:p>
            <a:pPr lvl="2"/>
            <a:r>
              <a:rPr lang="en-US" sz="2300" dirty="0"/>
              <a:t>Aging profile of debtors and creditors</a:t>
            </a:r>
          </a:p>
          <a:p>
            <a:pPr lvl="1"/>
            <a:endParaRPr lang="en-US" sz="2300" dirty="0"/>
          </a:p>
          <a:p>
            <a:pPr marL="0" lvl="1" indent="0">
              <a:buNone/>
            </a:pPr>
            <a:r>
              <a:rPr lang="en-US" sz="2300" b="1" dirty="0"/>
              <a:t>Qualitative analysis</a:t>
            </a:r>
          </a:p>
          <a:p>
            <a:pPr lvl="1"/>
            <a:r>
              <a:rPr lang="en-US" sz="2300" dirty="0"/>
              <a:t>Assess factors that increase vulnerability: competitive position, industry, management, governance</a:t>
            </a:r>
          </a:p>
          <a:p>
            <a:pPr lvl="1"/>
            <a:r>
              <a:rPr lang="en-US" sz="2300" dirty="0"/>
              <a:t>Requires judgement and knowledge of SOE and its operating environment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488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B1B2-FC94-4B69-8573-309F3197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Assessing Fiscal Risks from SOEs: </a:t>
            </a:r>
            <a:br>
              <a:rPr lang="en-US" dirty="0"/>
            </a:br>
            <a:r>
              <a:rPr lang="en-US" dirty="0">
                <a:solidFill>
                  <a:srgbClr val="920000"/>
                </a:solidFill>
              </a:rPr>
              <a:t>Linking Fiscal Risks to Financial Ratios</a:t>
            </a:r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9C154A1-F986-4C52-B215-777F804C3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019032"/>
              </p:ext>
            </p:extLst>
          </p:nvPr>
        </p:nvGraphicFramePr>
        <p:xfrm>
          <a:off x="870857" y="1044135"/>
          <a:ext cx="10463348" cy="558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29">
                  <a:extLst>
                    <a:ext uri="{9D8B030D-6E8A-4147-A177-3AD203B41FA5}">
                      <a16:colId xmlns:a16="http://schemas.microsoft.com/office/drawing/2014/main" val="1716196562"/>
                    </a:ext>
                  </a:extLst>
                </a:gridCol>
                <a:gridCol w="4693920">
                  <a:extLst>
                    <a:ext uri="{9D8B030D-6E8A-4147-A177-3AD203B41FA5}">
                      <a16:colId xmlns:a16="http://schemas.microsoft.com/office/drawing/2014/main" val="4148119382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3521036647"/>
                    </a:ext>
                  </a:extLst>
                </a:gridCol>
              </a:tblGrid>
              <a:tr h="396678">
                <a:tc>
                  <a:txBody>
                    <a:bodyPr/>
                    <a:lstStyle/>
                    <a:p>
                      <a:r>
                        <a:rPr lang="en-US" dirty="0"/>
                        <a:t>Fiscal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Sources of Risk at SOE-level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Financial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49204"/>
                  </a:ext>
                </a:extLst>
              </a:tr>
              <a:tr h="684678">
                <a:tc>
                  <a:txBody>
                    <a:bodyPr/>
                    <a:lstStyle/>
                    <a:p>
                      <a:pPr marL="0" algn="l" defTabSz="914314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Lower dividends and taxes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Lower revenues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Higher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Deteriorating profitability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129312"/>
                  </a:ext>
                </a:extLst>
              </a:tr>
              <a:tr h="684678">
                <a:tc>
                  <a:txBody>
                    <a:bodyPr/>
                    <a:lstStyle/>
                    <a:p>
                      <a:pPr marL="0" algn="l" defTabSz="914314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Higher subsidies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Higher costs of subsidized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Deteriorating profitability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791214"/>
                  </a:ext>
                </a:extLst>
              </a:tr>
              <a:tr h="978111">
                <a:tc>
                  <a:txBody>
                    <a:bodyPr/>
                    <a:lstStyle/>
                    <a:p>
                      <a:pPr marL="0" algn="l" defTabSz="914314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Increase to equity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Losses eroding equity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Unsustainability high debt levels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Write-off or impairment of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Deteriorating solvency ratios (debt to assets)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915275"/>
                  </a:ext>
                </a:extLst>
              </a:tr>
              <a:tr h="1564978">
                <a:tc>
                  <a:txBody>
                    <a:bodyPr/>
                    <a:lstStyle/>
                    <a:p>
                      <a:pPr marL="0" algn="l" defTabSz="914314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Increase in loans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Weak internal generation of cash (often due to poor profitability)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Poor working capital management (collection from debtors and payment of creditors)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Inadequate access to market financing to meet obligations as they fall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Deteriorating liquidity or solvency ratios (interest coverage)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0577"/>
                  </a:ext>
                </a:extLst>
              </a:tr>
              <a:tr h="1271545">
                <a:tc>
                  <a:txBody>
                    <a:bodyPr/>
                    <a:lstStyle/>
                    <a:p>
                      <a:pPr marL="0" algn="l" defTabSz="914314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Crystallization of contingent liabilities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Weak internal generation of cash (often due to poor profitability)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Inadequate access to market financing to meet obligations as they fall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Deteriorating liquidity or solvency ratios (interest coverage)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621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4333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8B13-4CA9-1D4B-9169-9B2408B9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SOE Health Check Tool</a:t>
            </a:r>
          </a:p>
        </p:txBody>
      </p:sp>
    </p:spTree>
    <p:extLst>
      <p:ext uri="{BB962C8B-B14F-4D97-AF65-F5344CB8AC3E}">
        <p14:creationId xmlns:p14="http://schemas.microsoft.com/office/powerpoint/2010/main" val="37396345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SOE Health Check Tool 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4398" y="1137921"/>
            <a:ext cx="9715500" cy="52578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Provides for the compilation of data for 40 SOEs over a period of up to 15 years</a:t>
            </a:r>
          </a:p>
          <a:p>
            <a:pPr lvl="1"/>
            <a:r>
              <a:rPr lang="en-US" dirty="0"/>
              <a:t>Computes a set of financial ratios based on income statement and balance sheet information</a:t>
            </a:r>
          </a:p>
          <a:p>
            <a:pPr lvl="1"/>
            <a:r>
              <a:rPr lang="en-US" dirty="0"/>
              <a:t>Assigns an overall risk rating to each SOE  based on set risk thresholds and/or z-score to flag the SOEs that are at the highest risk of generating fiscal risks</a:t>
            </a:r>
          </a:p>
          <a:p>
            <a:pPr lvl="1"/>
            <a:r>
              <a:rPr lang="en-US" dirty="0"/>
              <a:t>Identifies SOEs with the largest outstanding liabilities, as an indication of the government’s risk exposure</a:t>
            </a:r>
          </a:p>
          <a:p>
            <a:pPr lvl="1"/>
            <a:r>
              <a:rPr lang="en-US" dirty="0"/>
              <a:t>Produces aggregate charts and indicators that allow an assessment of the financial soundness of the SOE sector as a whole</a:t>
            </a:r>
          </a:p>
          <a:p>
            <a:pPr lvl="1"/>
            <a:r>
              <a:rPr lang="en-US" dirty="0"/>
              <a:t>Provides ratios and charts to enable an in-depth analysis of individual SOEs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b="1" dirty="0"/>
              <a:t>How can the analysis be used?</a:t>
            </a:r>
          </a:p>
          <a:p>
            <a:pPr lvl="1"/>
            <a:r>
              <a:rPr lang="en-US" dirty="0"/>
              <a:t>Estimate likelihood of risk realization and associated fiscal costs</a:t>
            </a:r>
          </a:p>
          <a:p>
            <a:pPr lvl="1"/>
            <a:r>
              <a:rPr lang="en-US" dirty="0"/>
              <a:t>Inform policymakers which SOEs may require more intense monitoring and remedial actions</a:t>
            </a:r>
          </a:p>
          <a:p>
            <a:pPr lvl="1"/>
            <a:r>
              <a:rPr lang="en-US" dirty="0"/>
              <a:t>Basis for disclosing information relating to the SOEs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b="1" dirty="0"/>
              <a:t>Features</a:t>
            </a:r>
          </a:p>
          <a:p>
            <a:pPr lvl="1"/>
            <a:r>
              <a:rPr lang="en-US" dirty="0"/>
              <a:t>Useful even when data may be limited – only abridged income statement and balance sheet data required</a:t>
            </a:r>
          </a:p>
          <a:p>
            <a:pPr lvl="1"/>
            <a:r>
              <a:rPr lang="en-US" dirty="0"/>
              <a:t>Minimizes intensive data manipulation and automatically calculates ratios and produces charts</a:t>
            </a:r>
          </a:p>
          <a:p>
            <a:pPr lvl="1"/>
            <a:r>
              <a:rPr lang="en-US" dirty="0"/>
              <a:t>Provides an interface for compilation of a Public Sector Balance Sheet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88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SOE Health Check Tool not 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991" y="1158241"/>
            <a:ext cx="9715500" cy="493854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Tool is designed for the analysis of non-financial public corporations. The ratios are not appropriate for analyzing banks. </a:t>
            </a:r>
          </a:p>
          <a:p>
            <a:pPr lvl="1"/>
            <a:r>
              <a:rPr lang="en-US" dirty="0"/>
              <a:t>Provides for a static analysis of both historical financial information and existing forward-looking projections. However, it does not generate forward-looking projections on which the impact of shocks can be tested.</a:t>
            </a:r>
          </a:p>
          <a:p>
            <a:pPr lvl="1"/>
            <a:r>
              <a:rPr lang="en-US" dirty="0"/>
              <a:t>Starting point for analyzing SOEs using financial ratios to be complemented by other analysis, e.g. scenario analysis, </a:t>
            </a:r>
            <a:r>
              <a:rPr lang="en-US" dirty="0" err="1"/>
              <a:t>sensitvity</a:t>
            </a:r>
            <a:r>
              <a:rPr lang="en-US" dirty="0"/>
              <a:t> testing and stress tests or analysis of additional quantitative and qualitative information</a:t>
            </a:r>
          </a:p>
          <a:p>
            <a:pPr lvl="1"/>
            <a:r>
              <a:rPr lang="en-US" dirty="0"/>
              <a:t>Risk thresholds are applied across the SOE portfolio, although the level of risk may vary by industry</a:t>
            </a:r>
          </a:p>
          <a:p>
            <a:pPr lvl="1"/>
            <a:r>
              <a:rPr lang="en-US" dirty="0"/>
              <a:t>Tool can accommodate up to 40 SOEs, but the number of SOEs in the portfolio may be much larger</a:t>
            </a:r>
          </a:p>
        </p:txBody>
      </p:sp>
    </p:spTree>
    <p:extLst>
      <p:ext uri="{BB962C8B-B14F-4D97-AF65-F5344CB8AC3E}">
        <p14:creationId xmlns:p14="http://schemas.microsoft.com/office/powerpoint/2010/main" val="14111489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8B13-4CA9-1D4B-9169-9B2408B9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FAD has piloted the tool in several countries and is working to finalize it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Using the SOE Health Check Tool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07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610986A-31DC-0546-B3A4-FF36C7A797FA}"/>
              </a:ext>
            </a:extLst>
          </p:cNvPr>
          <p:cNvGraphicFramePr/>
          <p:nvPr/>
        </p:nvGraphicFramePr>
        <p:xfrm>
          <a:off x="1236662" y="1469872"/>
          <a:ext cx="9715500" cy="486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1A9FD3-7A3A-3749-B83E-DFB4B0B1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71" y="38295"/>
            <a:ext cx="9715500" cy="978486"/>
          </a:xfrm>
        </p:spPr>
        <p:txBody>
          <a:bodyPr/>
          <a:lstStyle/>
          <a:p>
            <a:r>
              <a:rPr lang="en-US"/>
              <a:t>Structure of the SOE Health Check Tool</a:t>
            </a:r>
          </a:p>
        </p:txBody>
      </p:sp>
    </p:spTree>
    <p:extLst>
      <p:ext uri="{BB962C8B-B14F-4D97-AF65-F5344CB8AC3E}">
        <p14:creationId xmlns:p14="http://schemas.microsoft.com/office/powerpoint/2010/main" val="204027723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B230-2BA5-4205-AB48-12F2F8A4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SOE Health Check Tool: </a:t>
            </a:r>
            <a:br>
              <a:rPr lang="en-US" sz="2400" dirty="0"/>
            </a:br>
            <a:r>
              <a:rPr lang="en-US" sz="2400" dirty="0">
                <a:solidFill>
                  <a:srgbClr val="920000"/>
                </a:solidFill>
              </a:rPr>
              <a:t>Financial Ratios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27071-F178-419C-9677-D3B936623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77" y="1143000"/>
            <a:ext cx="11619047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7048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1543-0E89-984C-8A58-86DFF56C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Inputs: Parameters sheet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0005E-B9F5-4C49-8DA0-CB8E1ADF6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6111" y="1124923"/>
            <a:ext cx="9715500" cy="6230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Adjust thresholds for classification of risk ratios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E27660-3E90-F646-AB74-8B153C4136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1223" y="1828800"/>
            <a:ext cx="8513828" cy="45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3381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D00C-C2DF-CC4A-86EF-78DFAFB3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Inputs: Main 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BFE4F-AF4E-C045-B762-A49AAACA2D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95425"/>
            <a:ext cx="5943600" cy="235839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327BD4F-0A03-AD47-BBB9-EC54C30BE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1423519"/>
            <a:ext cx="3941762" cy="486059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Country and currency data</a:t>
            </a:r>
          </a:p>
          <a:p>
            <a:pPr lvl="1"/>
            <a:r>
              <a:rPr lang="en-US" dirty="0"/>
              <a:t>Description of the data</a:t>
            </a:r>
          </a:p>
          <a:p>
            <a:pPr lvl="2"/>
            <a:r>
              <a:rPr lang="en-US" dirty="0"/>
              <a:t>Unit in which financial data will be entered</a:t>
            </a:r>
          </a:p>
          <a:p>
            <a:pPr lvl="2"/>
            <a:r>
              <a:rPr lang="en-US" dirty="0"/>
              <a:t>Number of SOEs</a:t>
            </a:r>
          </a:p>
          <a:p>
            <a:pPr lvl="2"/>
            <a:r>
              <a:rPr lang="en-US" dirty="0"/>
              <a:t>First year </a:t>
            </a:r>
          </a:p>
          <a:p>
            <a:pPr lvl="2"/>
            <a:r>
              <a:rPr lang="en-US" dirty="0"/>
              <a:t>Number of years of data (can include years for which forecast financial data is available)</a:t>
            </a:r>
          </a:p>
        </p:txBody>
      </p:sp>
    </p:spTree>
    <p:extLst>
      <p:ext uri="{BB962C8B-B14F-4D97-AF65-F5344CB8AC3E}">
        <p14:creationId xmlns:p14="http://schemas.microsoft.com/office/powerpoint/2010/main" val="28435078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47B7-B6BF-4F46-B438-0E178399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70" y="380609"/>
            <a:ext cx="10552609" cy="1082812"/>
          </a:xfrm>
        </p:spPr>
        <p:txBody>
          <a:bodyPr>
            <a:normAutofit/>
          </a:bodyPr>
          <a:lstStyle/>
          <a:p>
            <a:r>
              <a:rPr lang="en-US" sz="3200" dirty="0"/>
              <a:t>Which central government would face larger fiscal risks from the SOE sector?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FD7C5E-6DD9-4632-984E-914D63EE9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39" y="2200502"/>
            <a:ext cx="7189164" cy="4429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8E592E-7F02-47B8-B66D-290BDF3CDF41}"/>
              </a:ext>
            </a:extLst>
          </p:cNvPr>
          <p:cNvSpPr txBox="1"/>
          <p:nvPr/>
        </p:nvSpPr>
        <p:spPr>
          <a:xfrm>
            <a:off x="3617497" y="1609879"/>
            <a:ext cx="4505849" cy="59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 Liabilities of the SOE sector</a:t>
            </a:r>
          </a:p>
          <a:p>
            <a:pPr algn="ctr"/>
            <a:r>
              <a:rPr lang="en-US" sz="1400" dirty="0"/>
              <a:t>(2015, Percent of GDP)</a:t>
            </a:r>
          </a:p>
        </p:txBody>
      </p:sp>
    </p:spTree>
    <p:extLst>
      <p:ext uri="{BB962C8B-B14F-4D97-AF65-F5344CB8AC3E}">
        <p14:creationId xmlns:p14="http://schemas.microsoft.com/office/powerpoint/2010/main" val="130028232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E662E-1C7E-AD41-8FA0-767C1F210A53}"/>
              </a:ext>
            </a:extLst>
          </p:cNvPr>
          <p:cNvSpPr/>
          <p:nvPr/>
        </p:nvSpPr>
        <p:spPr>
          <a:xfrm>
            <a:off x="5094922" y="3900166"/>
            <a:ext cx="5751154" cy="2430296"/>
          </a:xfrm>
          <a:prstGeom prst="rect">
            <a:avLst/>
          </a:prstGeom>
          <a:solidFill>
            <a:srgbClr val="B1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5F940-2C8B-2243-AD70-B569ADE2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Inputs: Input Forms 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EF879-6F75-EF43-903E-C36BD1387CF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r="625"/>
          <a:stretch/>
        </p:blipFill>
        <p:spPr bwMode="auto">
          <a:xfrm>
            <a:off x="5094922" y="1224915"/>
            <a:ext cx="5903595" cy="2350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9FAF5A-17FB-7F44-8666-F66018B80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7118" y="1328269"/>
            <a:ext cx="3668725" cy="486059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Descriptive data</a:t>
            </a:r>
          </a:p>
          <a:p>
            <a:pPr lvl="2"/>
            <a:r>
              <a:rPr lang="en-US" dirty="0"/>
              <a:t>SOE name</a:t>
            </a:r>
          </a:p>
          <a:p>
            <a:pPr lvl="2"/>
            <a:r>
              <a:rPr lang="en-US" dirty="0"/>
              <a:t>Financial / Non-financial</a:t>
            </a:r>
          </a:p>
          <a:p>
            <a:pPr lvl="2"/>
            <a:r>
              <a:rPr lang="en-US" dirty="0"/>
              <a:t>Sector in which SOE operates</a:t>
            </a:r>
          </a:p>
          <a:p>
            <a:pPr lvl="2"/>
            <a:r>
              <a:rPr lang="en-US" dirty="0"/>
              <a:t>Legal form</a:t>
            </a:r>
          </a:p>
          <a:p>
            <a:pPr lvl="2"/>
            <a:r>
              <a:rPr lang="en-US" dirty="0"/>
              <a:t>Ownership data</a:t>
            </a:r>
          </a:p>
          <a:p>
            <a:pPr lvl="1"/>
            <a:r>
              <a:rPr lang="en-US" dirty="0"/>
              <a:t>Financial data</a:t>
            </a:r>
          </a:p>
          <a:p>
            <a:pPr lvl="2"/>
            <a:r>
              <a:rPr lang="en-US" dirty="0"/>
              <a:t>Abridged income statement and balance sheet</a:t>
            </a:r>
          </a:p>
          <a:p>
            <a:pPr lvl="1"/>
            <a:r>
              <a:rPr lang="en-US" dirty="0"/>
              <a:t>Government transaction data</a:t>
            </a:r>
          </a:p>
          <a:p>
            <a:pPr lvl="2"/>
            <a:r>
              <a:rPr lang="en-US" dirty="0"/>
              <a:t>Guaranteed debt</a:t>
            </a:r>
          </a:p>
          <a:p>
            <a:pPr lvl="2"/>
            <a:r>
              <a:rPr lang="en-US" dirty="0"/>
              <a:t>On-lending</a:t>
            </a:r>
          </a:p>
          <a:p>
            <a:pPr lvl="2"/>
            <a:r>
              <a:rPr lang="en-US" dirty="0"/>
              <a:t>Loans from the government</a:t>
            </a:r>
          </a:p>
          <a:p>
            <a:pPr lvl="2"/>
            <a:r>
              <a:rPr lang="en-US" dirty="0"/>
              <a:t>Capital and current transfers</a:t>
            </a:r>
          </a:p>
          <a:p>
            <a:pPr lvl="2"/>
            <a:r>
              <a:rPr lang="en-US" dirty="0"/>
              <a:t>Equity injections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2781EBE-FFE7-0542-BE57-3479203CCD07}"/>
              </a:ext>
            </a:extLst>
          </p:cNvPr>
          <p:cNvSpPr txBox="1">
            <a:spLocks/>
          </p:cNvSpPr>
          <p:nvPr/>
        </p:nvSpPr>
        <p:spPr>
          <a:xfrm>
            <a:off x="5319670" y="3888732"/>
            <a:ext cx="5454097" cy="2430296"/>
          </a:xfrm>
          <a:prstGeom prst="rect">
            <a:avLst/>
          </a:prstGeom>
        </p:spPr>
        <p:txBody>
          <a:bodyPr vert="horz" lIns="0" tIns="137160" rIns="0" bIns="0" rtlCol="0">
            <a:normAutofit fontScale="92500" lnSpcReduction="10000"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dirty="0"/>
              <a:t>Data sources</a:t>
            </a:r>
          </a:p>
          <a:p>
            <a:pPr lvl="1"/>
            <a:r>
              <a:rPr lang="en-US" dirty="0"/>
              <a:t>Financial statements of SOEs</a:t>
            </a:r>
          </a:p>
          <a:p>
            <a:pPr lvl="1"/>
            <a:r>
              <a:rPr lang="en-US" dirty="0"/>
              <a:t>Budget documentation</a:t>
            </a:r>
          </a:p>
          <a:p>
            <a:pPr lvl="1"/>
            <a:r>
              <a:rPr lang="en-US" dirty="0"/>
              <a:t>Fiscal risk statement</a:t>
            </a:r>
          </a:p>
          <a:p>
            <a:pPr lvl="1"/>
            <a:r>
              <a:rPr lang="en-US" dirty="0"/>
              <a:t>Government financial statements</a:t>
            </a:r>
          </a:p>
          <a:p>
            <a:pPr lvl="1"/>
            <a:r>
              <a:rPr lang="en-US" dirty="0"/>
              <a:t>Relevant authorities (Budget department, Debt department, Treasury)</a:t>
            </a:r>
          </a:p>
        </p:txBody>
      </p:sp>
    </p:spTree>
    <p:extLst>
      <p:ext uri="{BB962C8B-B14F-4D97-AF65-F5344CB8AC3E}">
        <p14:creationId xmlns:p14="http://schemas.microsoft.com/office/powerpoint/2010/main" val="68753988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01FA5-BCD3-4141-B5B9-CADF1CF9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Outputs: Risk Tables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588E3-AC78-D646-9B49-9D5FCF85F5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19400" y="1364902"/>
            <a:ext cx="2267372" cy="2215721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D1587C-A0D4-404D-9ACA-4F834DF2C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1469872"/>
            <a:ext cx="8009131" cy="211075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Select ratios used to calculate SOE risk ratings</a:t>
            </a:r>
          </a:p>
          <a:p>
            <a:pPr lvl="2"/>
            <a:r>
              <a:rPr lang="en-US" dirty="0"/>
              <a:t>Risk rating is calculated as the simple average of the risk ratings for each ratio</a:t>
            </a:r>
          </a:p>
          <a:p>
            <a:pPr lvl="1"/>
            <a:r>
              <a:rPr lang="en-US" dirty="0"/>
              <a:t>Provides overall risk assessment for each SOE for the selected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FE340-A64F-284C-BEB8-D65739427FB9}"/>
              </a:ext>
            </a:extLst>
          </p:cNvPr>
          <p:cNvSpPr txBox="1"/>
          <p:nvPr/>
        </p:nvSpPr>
        <p:spPr>
          <a:xfrm>
            <a:off x="5901359" y="4359551"/>
            <a:ext cx="39893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/>
              <a:t>Insert illustration of output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7FAE7C0-F7AB-1F48-9A56-CEAAAF984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93" y="3688400"/>
            <a:ext cx="10319579" cy="26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755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7072-890C-FD4D-8D13-0572F943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Outputs: Aggregate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395CB-5C80-7747-99E2-04D8402A3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/>
              <a:t>Charts showing the evolution of SOE Sector over the previous 5 years (next slide)</a:t>
            </a:r>
          </a:p>
          <a:p>
            <a:pPr lvl="2"/>
            <a:r>
              <a:rPr lang="en-US" dirty="0"/>
              <a:t>Profitability: return on assets, operating profit margin, net profit margin</a:t>
            </a:r>
          </a:p>
          <a:p>
            <a:pPr lvl="2"/>
            <a:r>
              <a:rPr lang="en-US" dirty="0"/>
              <a:t>Solvency: debt coverage and interest coverage</a:t>
            </a:r>
          </a:p>
          <a:p>
            <a:pPr lvl="2"/>
            <a:r>
              <a:rPr lang="en-US" dirty="0"/>
              <a:t>Liquidity: current ratio</a:t>
            </a:r>
          </a:p>
          <a:p>
            <a:pPr lvl="1"/>
            <a:r>
              <a:rPr lang="en-US" dirty="0"/>
              <a:t>Weighted average financial ratios</a:t>
            </a:r>
          </a:p>
          <a:p>
            <a:pPr lvl="1"/>
            <a:r>
              <a:rPr lang="en-US" dirty="0"/>
              <a:t>Summary financial information</a:t>
            </a:r>
          </a:p>
          <a:p>
            <a:pPr lvl="1"/>
            <a:r>
              <a:rPr lang="en-US" dirty="0"/>
              <a:t>Distribution of risk ratings </a:t>
            </a:r>
          </a:p>
          <a:p>
            <a:pPr marL="233363" lvl="2" indent="0">
              <a:buNone/>
            </a:pP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E0B083A-C7D5-CF49-ADF0-C628DAD00B5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 vert="horz" lIns="0" tIns="137160" rIns="0" bIns="0" rtlCol="0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/>
              <a:t>Charts comparing the SOEs for the most recent year</a:t>
            </a:r>
          </a:p>
          <a:p>
            <a:pPr lvl="2"/>
            <a:r>
              <a:rPr lang="en-US"/>
              <a:t>Liabilities</a:t>
            </a:r>
          </a:p>
          <a:p>
            <a:pPr lvl="2"/>
            <a:r>
              <a:rPr lang="en-US"/>
              <a:t>Net liquid assets</a:t>
            </a:r>
          </a:p>
          <a:p>
            <a:pPr lvl="2"/>
            <a:r>
              <a:rPr lang="en-US"/>
              <a:t>Debtor and creditor turnover days</a:t>
            </a:r>
          </a:p>
          <a:p>
            <a:pPr marL="233363" lvl="2" indent="0">
              <a:buFont typeface="ArialMT"/>
              <a:buNone/>
            </a:pP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880EBD-FFD7-1C45-8A73-871933CDA4CE}"/>
              </a:ext>
            </a:extLst>
          </p:cNvPr>
          <p:cNvGraphicFramePr>
            <a:graphicFrameLocks/>
          </p:cNvGraphicFramePr>
          <p:nvPr/>
        </p:nvGraphicFramePr>
        <p:xfrm>
          <a:off x="6380164" y="3429000"/>
          <a:ext cx="4857750" cy="359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908218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7072-890C-FD4D-8D13-0572F943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Outputs: Aggregate Level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EF7884D-FFCA-BB42-BCD8-069FC44F7357}"/>
              </a:ext>
            </a:extLst>
          </p:cNvPr>
          <p:cNvGraphicFramePr>
            <a:graphicFrameLocks/>
          </p:cNvGraphicFramePr>
          <p:nvPr/>
        </p:nvGraphicFramePr>
        <p:xfrm>
          <a:off x="1236663" y="1469871"/>
          <a:ext cx="2635542" cy="228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89B0AE5-7E24-F24D-8C5A-8BE362E7A335}"/>
              </a:ext>
            </a:extLst>
          </p:cNvPr>
          <p:cNvGraphicFramePr>
            <a:graphicFrameLocks/>
          </p:cNvGraphicFramePr>
          <p:nvPr/>
        </p:nvGraphicFramePr>
        <p:xfrm>
          <a:off x="-558515" y="4021477"/>
          <a:ext cx="6238526" cy="234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A160147-69AC-9445-82B8-54C12ACD5AA4}"/>
              </a:ext>
            </a:extLst>
          </p:cNvPr>
          <p:cNvGraphicFramePr>
            <a:graphicFrameLocks/>
          </p:cNvGraphicFramePr>
          <p:nvPr/>
        </p:nvGraphicFramePr>
        <p:xfrm>
          <a:off x="4603636" y="3979020"/>
          <a:ext cx="2984727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24D5518-AEC2-D848-9D86-EA01B830E71D}"/>
              </a:ext>
            </a:extLst>
          </p:cNvPr>
          <p:cNvGraphicFramePr>
            <a:graphicFrameLocks/>
          </p:cNvGraphicFramePr>
          <p:nvPr/>
        </p:nvGraphicFramePr>
        <p:xfrm>
          <a:off x="8319794" y="1365309"/>
          <a:ext cx="3043181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427F7E5-62E6-4440-91B9-2B1E877217FB}"/>
              </a:ext>
            </a:extLst>
          </p:cNvPr>
          <p:cNvGraphicFramePr>
            <a:graphicFrameLocks/>
          </p:cNvGraphicFramePr>
          <p:nvPr/>
        </p:nvGraphicFramePr>
        <p:xfrm>
          <a:off x="8319794" y="4021477"/>
          <a:ext cx="2984727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BF754402-138F-A145-9E75-D32A2624A094}"/>
              </a:ext>
            </a:extLst>
          </p:cNvPr>
          <p:cNvGraphicFramePr>
            <a:graphicFrameLocks/>
          </p:cNvGraphicFramePr>
          <p:nvPr/>
        </p:nvGraphicFramePr>
        <p:xfrm>
          <a:off x="4518827" y="1365309"/>
          <a:ext cx="3358341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2632326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7072-890C-FD4D-8D13-0572F943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Outputs: Aggregate Level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DDAB7200-4379-C647-9964-A1327E18EF3E}"/>
                  </a:ext>
                </a:extLst>
              </p:cNvPr>
              <p:cNvGraphicFramePr/>
              <p:nvPr/>
            </p:nvGraphicFramePr>
            <p:xfrm>
              <a:off x="6591859" y="1469871"/>
              <a:ext cx="4699955" cy="27516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DDAB7200-4379-C647-9964-A1327E18EF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1859" y="1469871"/>
                <a:ext cx="4699955" cy="2751602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800878D-E73D-174B-A946-E1F4EA078B83}"/>
              </a:ext>
            </a:extLst>
          </p:cNvPr>
          <p:cNvSpPr txBox="1"/>
          <p:nvPr/>
        </p:nvSpPr>
        <p:spPr>
          <a:xfrm>
            <a:off x="6719207" y="3672760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SOE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523B-F149-6F45-A817-B213BA20949C}"/>
              </a:ext>
            </a:extLst>
          </p:cNvPr>
          <p:cNvSpPr txBox="1"/>
          <p:nvPr/>
        </p:nvSpPr>
        <p:spPr>
          <a:xfrm>
            <a:off x="8042994" y="3672760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SOE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092A82-5D06-4840-91BF-409EDB58B690}"/>
              </a:ext>
            </a:extLst>
          </p:cNvPr>
          <p:cNvSpPr txBox="1"/>
          <p:nvPr/>
        </p:nvSpPr>
        <p:spPr>
          <a:xfrm>
            <a:off x="8947404" y="3672759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SOE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B0CDF-F578-444B-BFCF-2B8A06C0DB83}"/>
              </a:ext>
            </a:extLst>
          </p:cNvPr>
          <p:cNvSpPr txBox="1"/>
          <p:nvPr/>
        </p:nvSpPr>
        <p:spPr>
          <a:xfrm>
            <a:off x="9851814" y="3672758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SOE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5243D-ABE2-2B48-B094-96452A1B1922}"/>
              </a:ext>
            </a:extLst>
          </p:cNvPr>
          <p:cNvSpPr txBox="1"/>
          <p:nvPr/>
        </p:nvSpPr>
        <p:spPr>
          <a:xfrm>
            <a:off x="9851814" y="2971880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SOE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979D8-352A-914F-B5D0-3692AD9049F9}"/>
              </a:ext>
            </a:extLst>
          </p:cNvPr>
          <p:cNvSpPr txBox="1"/>
          <p:nvPr/>
        </p:nvSpPr>
        <p:spPr>
          <a:xfrm>
            <a:off x="10542267" y="2971879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SOE 6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0D28A29-73D8-A043-A46C-5187FE3863B8}"/>
              </a:ext>
            </a:extLst>
          </p:cNvPr>
          <p:cNvGraphicFramePr>
            <a:graphicFrameLocks/>
          </p:cNvGraphicFramePr>
          <p:nvPr/>
        </p:nvGraphicFramePr>
        <p:xfrm>
          <a:off x="1047510" y="1391890"/>
          <a:ext cx="5452144" cy="275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201025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F11D-33D0-F946-84D8-C51DECCE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Outputs: Single Company 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1457D-A1A4-2E40-A2EF-6CB27F704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1469871"/>
            <a:ext cx="7034495" cy="4860591"/>
          </a:xfrm>
        </p:spPr>
        <p:txBody>
          <a:bodyPr/>
          <a:lstStyle/>
          <a:p>
            <a:pPr lvl="0"/>
            <a:r>
              <a:rPr lang="en-US" dirty="0"/>
              <a:t>For the selected SOE</a:t>
            </a:r>
          </a:p>
          <a:p>
            <a:pPr lvl="1"/>
            <a:r>
              <a:rPr lang="en-US" dirty="0"/>
              <a:t>Charts of financial ratios</a:t>
            </a:r>
          </a:p>
          <a:p>
            <a:pPr lvl="1"/>
            <a:r>
              <a:rPr lang="en-US" dirty="0"/>
              <a:t>Financial ratios over the last 5 years (guidelines for interpretation can be found in Ratio Metadata Sheet)</a:t>
            </a:r>
          </a:p>
          <a:p>
            <a:pPr lvl="1"/>
            <a:r>
              <a:rPr lang="en-US" dirty="0"/>
              <a:t>Risk ratings and z-score for each of the last 5 years</a:t>
            </a:r>
          </a:p>
          <a:p>
            <a:pPr lvl="1"/>
            <a:r>
              <a:rPr lang="en-US" dirty="0"/>
              <a:t>Summary income statement and balance sheet information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27005A-C97F-7B43-ABC7-0343E25741E3}"/>
              </a:ext>
            </a:extLst>
          </p:cNvPr>
          <p:cNvGraphicFramePr>
            <a:graphicFrameLocks/>
          </p:cNvGraphicFramePr>
          <p:nvPr/>
        </p:nvGraphicFramePr>
        <p:xfrm>
          <a:off x="4759910" y="3857973"/>
          <a:ext cx="3178484" cy="257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5EA3FF3-4178-CB41-94CE-F82267F87D8F}"/>
              </a:ext>
            </a:extLst>
          </p:cNvPr>
          <p:cNvGraphicFramePr>
            <a:graphicFrameLocks/>
          </p:cNvGraphicFramePr>
          <p:nvPr/>
        </p:nvGraphicFramePr>
        <p:xfrm>
          <a:off x="8309350" y="1469871"/>
          <a:ext cx="3143467" cy="263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B70E78A-CBE6-8647-A457-9894F1358705}"/>
              </a:ext>
            </a:extLst>
          </p:cNvPr>
          <p:cNvGraphicFramePr>
            <a:graphicFrameLocks/>
          </p:cNvGraphicFramePr>
          <p:nvPr/>
        </p:nvGraphicFramePr>
        <p:xfrm>
          <a:off x="1198261" y="3857571"/>
          <a:ext cx="3225710" cy="267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F369CCD-1E98-9046-A876-43C5A974453E}"/>
              </a:ext>
            </a:extLst>
          </p:cNvPr>
          <p:cNvGraphicFramePr>
            <a:graphicFrameLocks/>
          </p:cNvGraphicFramePr>
          <p:nvPr/>
        </p:nvGraphicFramePr>
        <p:xfrm>
          <a:off x="8274333" y="3857571"/>
          <a:ext cx="3178484" cy="263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7565831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FA4C-C756-464A-8428-30278974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output sheets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FA7AD-E1D8-BE44-8BF6-6ADE1648E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551" y="1144751"/>
            <a:ext cx="9715500" cy="5093489"/>
          </a:xfrm>
        </p:spPr>
        <p:txBody>
          <a:bodyPr>
            <a:noAutofit/>
          </a:bodyPr>
          <a:lstStyle/>
          <a:p>
            <a:pPr lvl="1"/>
            <a:r>
              <a:rPr lang="en-US" b="1" dirty="0">
                <a:effectLst/>
                <a:ea typeface="Arial" panose="020B0604020202020204" pitchFamily="34" charset="0"/>
              </a:rPr>
              <a:t>Aggregate Balance Sheet: </a:t>
            </a:r>
            <a:r>
              <a:rPr lang="en-US" dirty="0">
                <a:effectLst/>
                <a:ea typeface="Arial" panose="020B0604020202020204" pitchFamily="34" charset="0"/>
              </a:rPr>
              <a:t>provides an aggregate SOE sector balance sheet and income statement both in International Financial Reporting Standards (IFRS) format in local currency as well as percent of GDP terms. </a:t>
            </a:r>
            <a:endParaRPr lang="en-GB" dirty="0">
              <a:effectLst/>
              <a:ea typeface="Arial" panose="020B0604020202020204" pitchFamily="34" charset="0"/>
            </a:endParaRPr>
          </a:p>
          <a:p>
            <a:pPr lvl="1"/>
            <a:r>
              <a:rPr lang="en-US" b="1" dirty="0">
                <a:ea typeface="Arial" panose="020B0604020202020204" pitchFamily="34" charset="0"/>
              </a:rPr>
              <a:t>Company Summary:</a:t>
            </a:r>
            <a:r>
              <a:rPr lang="en-US" b="1" dirty="0">
                <a:effectLst/>
                <a:ea typeface="Arial" panose="020B0604020202020204" pitchFamily="34" charset="0"/>
              </a:rPr>
              <a:t> </a:t>
            </a:r>
            <a:r>
              <a:rPr lang="en-US" dirty="0">
                <a:effectLst/>
                <a:ea typeface="Arial" panose="020B0604020202020204" pitchFamily="34" charset="0"/>
              </a:rPr>
              <a:t>Government Financial Statistics (GFS) style representation of the SOE financials is presented by year by SOE. This is a different way to represent the public sector balance sheet (PSBS) inputs that can assist toward the compilation of a PSBS. It should be noted that unlike in IFRS, under GFS the equity is classified as a liability. </a:t>
            </a:r>
            <a:endParaRPr lang="en-GB" dirty="0">
              <a:effectLst/>
              <a:ea typeface="Arial" panose="020B0604020202020204" pitchFamily="34" charset="0"/>
            </a:endParaRPr>
          </a:p>
          <a:p>
            <a:pPr lvl="1"/>
            <a:r>
              <a:rPr lang="en-US" b="1" cap="all" dirty="0">
                <a:effectLst/>
              </a:rPr>
              <a:t>PSBS </a:t>
            </a:r>
            <a:r>
              <a:rPr lang="en-US" b="1" dirty="0">
                <a:effectLst/>
                <a:ea typeface="Arial" panose="020B0604020202020204" pitchFamily="34" charset="0"/>
              </a:rPr>
              <a:t>Input NFFCT: </a:t>
            </a:r>
            <a:r>
              <a:rPr lang="en-US" dirty="0">
                <a:effectLst/>
                <a:ea typeface="Arial" panose="020B0604020202020204" pitchFamily="34" charset="0"/>
              </a:rPr>
              <a:t>A GFS representation of the aggregated SOE financials by year is provided.</a:t>
            </a:r>
            <a:r>
              <a:rPr lang="en-US" b="1" dirty="0">
                <a:effectLst/>
                <a:ea typeface="Arial" panose="020B0604020202020204" pitchFamily="34" charset="0"/>
              </a:rPr>
              <a:t> </a:t>
            </a:r>
            <a:r>
              <a:rPr lang="en-US" dirty="0">
                <a:effectLst/>
                <a:ea typeface="Arial" panose="020B0604020202020204" pitchFamily="34" charset="0"/>
              </a:rPr>
              <a:t>It facilitates the compilation of a PSBS.  </a:t>
            </a:r>
            <a:endParaRPr lang="en-GB" dirty="0">
              <a:effectLst/>
              <a:ea typeface="Arial" panose="020B0604020202020204" pitchFamily="34" charset="0"/>
            </a:endParaRPr>
          </a:p>
          <a:p>
            <a:pPr lvl="1"/>
            <a:r>
              <a:rPr lang="en-US" b="1" cap="all" dirty="0">
                <a:effectLst/>
              </a:rPr>
              <a:t>PSBS </a:t>
            </a:r>
            <a:r>
              <a:rPr lang="en-US" b="1" dirty="0">
                <a:effectLst/>
                <a:ea typeface="Arial" panose="020B0604020202020204" pitchFamily="34" charset="0"/>
              </a:rPr>
              <a:t>Consolidation: </a:t>
            </a:r>
            <a:r>
              <a:rPr lang="en-US" dirty="0">
                <a:effectLst/>
                <a:ea typeface="Arial" panose="020B0604020202020204" pitchFamily="34" charset="0"/>
              </a:rPr>
              <a:t>Information for consolidating the SOE sector with the General Government is presented. SOE assets and liabilities are consolidated with the General Government based on user-input data in the Input Forms. Line-items in the balance sheet including short-term / long-term assets and liabilities from the government are used for this consolidation.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8109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388F-9BE1-4666-997E-CD775AA9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Liabilities – Health Check results</a:t>
            </a:r>
            <a:br>
              <a:rPr lang="en-US" sz="2400" dirty="0"/>
            </a:br>
            <a:r>
              <a:rPr lang="en-US" sz="2400" dirty="0">
                <a:solidFill>
                  <a:srgbClr val="920000"/>
                </a:solidFill>
              </a:rPr>
              <a:t>Country A (65.4 percent of GDP)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3E0252-DD04-4E68-9BE4-14FDBD285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39" y="2154589"/>
            <a:ext cx="6197601" cy="3775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9710F2-480B-4BB8-9483-43049D2AC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" y="2154588"/>
            <a:ext cx="4895719" cy="3775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25FF46-22DA-40D1-8AC3-728C60DCE5A9}"/>
              </a:ext>
            </a:extLst>
          </p:cNvPr>
          <p:cNvSpPr txBox="1"/>
          <p:nvPr/>
        </p:nvSpPr>
        <p:spPr>
          <a:xfrm>
            <a:off x="379551" y="1395520"/>
            <a:ext cx="4505849" cy="59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Share of Total Liabilities by SOE</a:t>
            </a:r>
          </a:p>
          <a:p>
            <a:pPr algn="ctr"/>
            <a:r>
              <a:rPr lang="en-US" sz="1400" dirty="0"/>
              <a:t>(2015, Percent of GDP)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EA396-CB26-4F13-8A08-9289B6835CB2}"/>
              </a:ext>
            </a:extLst>
          </p:cNvPr>
          <p:cNvSpPr txBox="1"/>
          <p:nvPr/>
        </p:nvSpPr>
        <p:spPr>
          <a:xfrm>
            <a:off x="6423714" y="1395519"/>
            <a:ext cx="450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Fiscal Risk Indicators all SOEs</a:t>
            </a:r>
          </a:p>
          <a:p>
            <a:pPr algn="ctr"/>
            <a:r>
              <a:rPr lang="en-US" sz="1400" dirty="0"/>
              <a:t>(2015, by financial health indicators)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B0EDA9-793B-4D46-BCE9-63170569C1DD}"/>
              </a:ext>
            </a:extLst>
          </p:cNvPr>
          <p:cNvSpPr txBox="1"/>
          <p:nvPr/>
        </p:nvSpPr>
        <p:spPr>
          <a:xfrm>
            <a:off x="611494" y="6098834"/>
            <a:ext cx="450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SOEs classified as high risk make up to 10.5% of GDP, or 16.1% of SOE sector liabilities)</a:t>
            </a:r>
          </a:p>
        </p:txBody>
      </p:sp>
    </p:spTree>
    <p:extLst>
      <p:ext uri="{BB962C8B-B14F-4D97-AF65-F5344CB8AC3E}">
        <p14:creationId xmlns:p14="http://schemas.microsoft.com/office/powerpoint/2010/main" val="74081754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388F-9BE1-4666-997E-CD775AA9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Liabilities – Health Check results</a:t>
            </a:r>
            <a:br>
              <a:rPr lang="en-US" sz="2400" dirty="0"/>
            </a:br>
            <a:r>
              <a:rPr lang="en-US" sz="2400" dirty="0">
                <a:solidFill>
                  <a:srgbClr val="920000"/>
                </a:solidFill>
              </a:rPr>
              <a:t>Country B (32.4 percent of GDP)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5FF46-22DA-40D1-8AC3-728C60DCE5A9}"/>
              </a:ext>
            </a:extLst>
          </p:cNvPr>
          <p:cNvSpPr txBox="1"/>
          <p:nvPr/>
        </p:nvSpPr>
        <p:spPr>
          <a:xfrm>
            <a:off x="379551" y="1395520"/>
            <a:ext cx="4505849" cy="59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Share of Total Liabilities by SOE</a:t>
            </a:r>
          </a:p>
          <a:p>
            <a:pPr algn="ctr"/>
            <a:r>
              <a:rPr lang="en-US" sz="1400" dirty="0"/>
              <a:t>(2015, Percent of GDP)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EA396-CB26-4F13-8A08-9289B6835CB2}"/>
              </a:ext>
            </a:extLst>
          </p:cNvPr>
          <p:cNvSpPr txBox="1"/>
          <p:nvPr/>
        </p:nvSpPr>
        <p:spPr>
          <a:xfrm>
            <a:off x="6423714" y="1395519"/>
            <a:ext cx="450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Fiscal Risk Indicators all SOEs</a:t>
            </a:r>
          </a:p>
          <a:p>
            <a:pPr algn="ctr"/>
            <a:r>
              <a:rPr lang="en-US" sz="1400" dirty="0"/>
              <a:t>(2015, by financial health indicators)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B0EDA9-793B-4D46-BCE9-63170569C1DD}"/>
              </a:ext>
            </a:extLst>
          </p:cNvPr>
          <p:cNvSpPr txBox="1"/>
          <p:nvPr/>
        </p:nvSpPr>
        <p:spPr>
          <a:xfrm>
            <a:off x="611494" y="6098834"/>
            <a:ext cx="450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SOEs classified as high risk make up to 23% of GDP, or 72% of SOE sector liabilities)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CC226-AAFB-47F9-A97A-114407A1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8" y="2354552"/>
            <a:ext cx="5411363" cy="329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EA4B0E-C21B-40E5-A8E8-78459817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81" y="2022509"/>
            <a:ext cx="5746928" cy="37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9446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B7C2-E811-4BF2-829F-0B2E4EA2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risky the SOE sector?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Again to the first question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73748-8DA1-463F-BCE2-04B5EC8F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5" y="1940560"/>
            <a:ext cx="10393989" cy="32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87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47B7-B6BF-4F46-B438-0E178399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70" y="380609"/>
            <a:ext cx="10552609" cy="1082812"/>
          </a:xfrm>
        </p:spPr>
        <p:txBody>
          <a:bodyPr>
            <a:normAutofit/>
          </a:bodyPr>
          <a:lstStyle/>
          <a:p>
            <a:r>
              <a:rPr lang="en-US" sz="3200" dirty="0"/>
              <a:t>Which central government would face larger fiscal risks from the SOE sector? </a:t>
            </a:r>
            <a:r>
              <a:rPr lang="en-US" sz="3200" dirty="0" err="1"/>
              <a:t>cnt</a:t>
            </a:r>
            <a:r>
              <a:rPr lang="en-US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E592E-7F02-47B8-B66D-290BDF3CDF41}"/>
              </a:ext>
            </a:extLst>
          </p:cNvPr>
          <p:cNvSpPr txBox="1"/>
          <p:nvPr/>
        </p:nvSpPr>
        <p:spPr>
          <a:xfrm>
            <a:off x="3017521" y="1609879"/>
            <a:ext cx="591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 Liabilities and Assets of the SOE sector</a:t>
            </a:r>
          </a:p>
          <a:p>
            <a:pPr algn="ctr"/>
            <a:r>
              <a:rPr lang="en-US" sz="1400" dirty="0"/>
              <a:t>(2015, Percent of GDP)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25178-FD9D-46EA-96C3-7D15055F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577" y="2200502"/>
            <a:ext cx="6451063" cy="42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0737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2D9B-6780-4DC5-AED6-A435C9AC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Materials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2156C-D9AF-4676-B948-D8F1F77B1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3440" y="965200"/>
            <a:ext cx="10090485" cy="5237891"/>
          </a:xfrm>
        </p:spPr>
        <p:txBody>
          <a:bodyPr>
            <a:normAutofit/>
          </a:bodyPr>
          <a:lstStyle/>
          <a:p>
            <a:r>
              <a:rPr lang="en-US" sz="1600" b="1" dirty="0"/>
              <a:t>How-To-Note: How to Strengthen Fiscal Oversight of Public Corporation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https://www.imf.org/en/Publications/Fiscal-Affairs-Department-How-To-Notes/Issues/2016/12/31/How-to-Improve-the-Financial-Oversight-of-Public-Corporations-44373</a:t>
            </a:r>
            <a:r>
              <a:rPr lang="en-US" sz="1600" dirty="0">
                <a:solidFill>
                  <a:schemeClr val="tx2"/>
                </a:solidFill>
              </a:rPr>
              <a:t>  </a:t>
            </a:r>
          </a:p>
          <a:p>
            <a:r>
              <a:rPr lang="en-US" sz="1600" b="1" dirty="0"/>
              <a:t>Working Paper: Managing Fiscal Risks from State-owned Enterprises</a:t>
            </a:r>
            <a:r>
              <a:rPr lang="en-US" sz="16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600" u="sng" dirty="0">
                <a:hlinkClick r:id="rId4"/>
              </a:rPr>
              <a:t>https://www.imf.org/en/Publications/WP/Issues/2020/09/25/Managing-Fiscal-Risks-from-State-Owned-Enterprises-49773</a:t>
            </a:r>
            <a:endParaRPr lang="en-US" sz="1600" dirty="0"/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>
              <a:spcBef>
                <a:spcPts val="0"/>
              </a:spcBef>
            </a:pPr>
            <a:r>
              <a:rPr lang="en-US" sz="1600" b="1" dirty="0"/>
              <a:t>Chapter 3 : State-Owned Enterprises: The Other Government,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IMF, 2020. </a:t>
            </a:r>
            <a:r>
              <a:rPr lang="en-US" sz="1600" dirty="0">
                <a:hlinkClick r:id="rId5"/>
              </a:rPr>
              <a:t>Fiscal Monitor: Policies to Support People During the COVID-19 Pandemic</a:t>
            </a:r>
            <a:r>
              <a:rPr lang="en-US" sz="1600" dirty="0"/>
              <a:t>. April 2020 </a:t>
            </a:r>
          </a:p>
          <a:p>
            <a:r>
              <a:rPr lang="en-US" sz="1600" dirty="0"/>
              <a:t>IMF, 2020, </a:t>
            </a:r>
            <a:r>
              <a:rPr lang="en-US" sz="1600" u="sng" dirty="0">
                <a:hlinkClick r:id="rId6"/>
              </a:rPr>
              <a:t>Government Support to State-Owned Enterprises: Options for Sub-Saharan Africa</a:t>
            </a:r>
            <a:r>
              <a:rPr lang="en-US" sz="1600" u="sng" dirty="0"/>
              <a:t>,</a:t>
            </a:r>
            <a:r>
              <a:rPr lang="en-US" sz="1600" dirty="0"/>
              <a:t> FAD Special Series on COVID-19.</a:t>
            </a:r>
          </a:p>
          <a:p>
            <a:r>
              <a:rPr lang="en-US" sz="1600" b="1" dirty="0"/>
              <a:t>Country SOE report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hlinkClick r:id="rId7"/>
              </a:rPr>
              <a:t>Seychelles Public Enterprises Annual Report 2018 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885750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8B13-4CA9-1D4B-9169-9B2408B9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1729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A2F05A-FC4E-4973-B8C4-374C52DE3B4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  <a:p>
            <a:pPr lvl="1"/>
            <a:r>
              <a:rPr lang="en-US" dirty="0"/>
              <a:t>Why worry about fiscal risks from SOEs? (brief)</a:t>
            </a:r>
          </a:p>
          <a:p>
            <a:pPr lvl="1"/>
            <a:r>
              <a:rPr lang="en-US" dirty="0"/>
              <a:t>Understanding fiscal risks from SOEs (brief)</a:t>
            </a:r>
          </a:p>
          <a:p>
            <a:pPr lvl="1"/>
            <a:r>
              <a:rPr lang="en-US" dirty="0"/>
              <a:t>Assessing fiscal risks from SOEs (brief)</a:t>
            </a:r>
          </a:p>
          <a:p>
            <a:pPr lvl="1"/>
            <a:r>
              <a:rPr lang="en-US" dirty="0"/>
              <a:t>SOE Health Check Tool</a:t>
            </a:r>
          </a:p>
          <a:p>
            <a:pPr lvl="1"/>
            <a:r>
              <a:rPr lang="en-US" dirty="0"/>
              <a:t>Using the SOE Health Check Tool</a:t>
            </a:r>
          </a:p>
        </p:txBody>
      </p:sp>
    </p:spTree>
    <p:extLst>
      <p:ext uri="{BB962C8B-B14F-4D97-AF65-F5344CB8AC3E}">
        <p14:creationId xmlns:p14="http://schemas.microsoft.com/office/powerpoint/2010/main" val="1702902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47B7-B6BF-4F46-B438-0E178399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91" y="228209"/>
            <a:ext cx="9715500" cy="978486"/>
          </a:xfrm>
        </p:spPr>
        <p:txBody>
          <a:bodyPr>
            <a:normAutofit/>
          </a:bodyPr>
          <a:lstStyle/>
          <a:p>
            <a:r>
              <a:rPr lang="en-US" sz="3200" dirty="0"/>
              <a:t>Why Worry about Fiscal Risks from SOEs: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2AC56-4702-43C6-B37F-B76D6B2E0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550" y="1469871"/>
            <a:ext cx="10861263" cy="486059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b="1" kern="0" dirty="0">
                <a:cs typeface="Arial"/>
              </a:rPr>
              <a:t>SOEs are significant economic players accounting for a large share of public sector activity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12165"/>
                </a:solidFill>
              </a:rPr>
              <a:t>Globally, SOEs account for 40% of output, 20% of investment, and 5% of employment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12165"/>
                </a:solidFill>
              </a:rPr>
              <a:t>SOEs deliver key critical services in important economic sectors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12165"/>
                </a:solidFill>
              </a:rPr>
              <a:t>SOEs account for a significant proportion of a country’s net wealth 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12165"/>
                </a:solidFill>
              </a:rPr>
              <a:t>Many SOEs rank amongst the world’s largest companies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cs typeface="Arial"/>
              </a:rPr>
              <a:t>Underperforming SOEs have high social and economic costs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12165"/>
                </a:solidFill>
              </a:rPr>
              <a:t>Troubled SOEs can impose large fiscal costs on the budget 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12165"/>
                </a:solidFill>
              </a:rPr>
              <a:t>Shortages of key infrastructure, often provided by SOEs, is one of the top three constraints on growth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12165"/>
                </a:solidFill>
              </a:rPr>
              <a:t>Loss-making SOEs weaken the financial system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12165"/>
                </a:solidFill>
              </a:rPr>
              <a:t>Poor performance can erode a country’s wealth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12165"/>
                </a:solidFill>
              </a:rPr>
              <a:t>Underpricing of risks and crowding out of the private sector by financial SOEs can slow financial market development, reduce access to financial services, and weaken the financial system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kern="0" dirty="0">
              <a:solidFill>
                <a:srgbClr val="21216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1718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47B7-B6BF-4F46-B438-0E178399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71" y="380609"/>
            <a:ext cx="9715500" cy="978486"/>
          </a:xfrm>
        </p:spPr>
        <p:txBody>
          <a:bodyPr>
            <a:normAutofit/>
          </a:bodyPr>
          <a:lstStyle/>
          <a:p>
            <a:r>
              <a:rPr lang="en-US" sz="3200" dirty="0"/>
              <a:t>Why Worry about Fiscal Risks from SOEs: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2AC56-4702-43C6-B37F-B76D6B2E0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070" y="1198881"/>
            <a:ext cx="10847249" cy="197103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NZ" altLang="en-US" b="1" dirty="0"/>
              <a:t>Fiscal risks from SOEs can be substantial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212165"/>
                </a:solidFill>
              </a:rPr>
              <a:t>Average cost of bailouts was 3% of GDP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212165"/>
                </a:solidFill>
                <a:cs typeface="Arial"/>
              </a:rPr>
              <a:t> In some cases, bailouts amounted to 10-15% of GDP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212165"/>
                </a:solidFill>
                <a:cs typeface="Arial"/>
              </a:rPr>
              <a:t>Relationship between SOEs and the budget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1830F8-9C1C-4EFC-A63D-5F6C9F2B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3" y="3449321"/>
            <a:ext cx="5406857" cy="30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57422-3361-432A-BC33-468448DC8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3300804"/>
            <a:ext cx="6319521" cy="2749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3C2CD-D4CA-4871-8E94-96905379D6CA}"/>
              </a:ext>
            </a:extLst>
          </p:cNvPr>
          <p:cNvSpPr txBox="1"/>
          <p:nvPr/>
        </p:nvSpPr>
        <p:spPr>
          <a:xfrm>
            <a:off x="5852160" y="6050111"/>
            <a:ext cx="6156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Baum, A. and others. 2020. “Managing Fiscal Risks from State-owned Enterprises”, IMF</a:t>
            </a:r>
          </a:p>
        </p:txBody>
      </p:sp>
    </p:spTree>
    <p:extLst>
      <p:ext uri="{BB962C8B-B14F-4D97-AF65-F5344CB8AC3E}">
        <p14:creationId xmlns:p14="http://schemas.microsoft.com/office/powerpoint/2010/main" val="17906676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47B7-B6BF-4F46-B438-0E178399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Worry about Fiscal Risks from SOEs: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2AC56-4702-43C6-B37F-B76D6B2E0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91" y="1124431"/>
            <a:ext cx="5391329" cy="433148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NZ" altLang="en-US" b="1" dirty="0"/>
              <a:t>Institutional and governance weaknesses can compound risks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212165"/>
                </a:solidFill>
              </a:rPr>
              <a:t>SOEs used as mechanism for circumventing traditional fiscal controls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212165"/>
                </a:solidFill>
              </a:rPr>
              <a:t>Unclear or uncompensated public policy mandates can weaken performance </a:t>
            </a:r>
          </a:p>
          <a:p>
            <a:pPr marL="231775" indent="-231775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212165"/>
                </a:solidFill>
              </a:rPr>
              <a:t>Poor internal governance can reduce returns and exacerbate risks</a:t>
            </a:r>
          </a:p>
          <a:p>
            <a:pPr marL="231775" indent="-231775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212165"/>
                </a:solidFill>
              </a:rPr>
              <a:t>Financial reporting systems often fall short of best practice and undermine accountability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kern="0" dirty="0">
              <a:solidFill>
                <a:srgbClr val="212165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9888A-8BAF-4DBA-B1F3-0990A8EEE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49761"/>
            <a:ext cx="5385694" cy="4080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4F288-F91D-4356-BD34-D4770DF96D9E}"/>
              </a:ext>
            </a:extLst>
          </p:cNvPr>
          <p:cNvSpPr txBox="1"/>
          <p:nvPr/>
        </p:nvSpPr>
        <p:spPr>
          <a:xfrm>
            <a:off x="6706047" y="5392795"/>
            <a:ext cx="4775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IMF, 2020, Government Support to State-Owned Enterprises: Options for Sub-Saharan Africa, </a:t>
            </a:r>
          </a:p>
        </p:txBody>
      </p:sp>
    </p:spTree>
    <p:extLst>
      <p:ext uri="{BB962C8B-B14F-4D97-AF65-F5344CB8AC3E}">
        <p14:creationId xmlns:p14="http://schemas.microsoft.com/office/powerpoint/2010/main" val="23906337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risks from SOEs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8F50CA-0A17-E748-B2C3-B504DF95030B}"/>
              </a:ext>
            </a:extLst>
          </p:cNvPr>
          <p:cNvSpPr txBox="1"/>
          <p:nvPr/>
        </p:nvSpPr>
        <p:spPr>
          <a:xfrm>
            <a:off x="1236662" y="1469870"/>
            <a:ext cx="9715500" cy="707886"/>
          </a:xfrm>
          <a:prstGeom prst="rect">
            <a:avLst/>
          </a:prstGeom>
          <a:solidFill>
            <a:srgbClr val="009CDE"/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Fiscal risks are factors that may cause fiscal outcomes to deviate from expectations or forecasts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9F02F3-C86D-6849-B44A-F3D3B7CE4A8A}"/>
              </a:ext>
            </a:extLst>
          </p:cNvPr>
          <p:cNvSpPr/>
          <p:nvPr/>
        </p:nvSpPr>
        <p:spPr>
          <a:xfrm>
            <a:off x="1236662" y="2401266"/>
            <a:ext cx="2123758" cy="1189245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Direct impact on fiscal indicators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AE733-FB02-AF43-87FE-847D612A6C22}"/>
              </a:ext>
            </a:extLst>
          </p:cNvPr>
          <p:cNvSpPr/>
          <p:nvPr/>
        </p:nvSpPr>
        <p:spPr>
          <a:xfrm>
            <a:off x="1236662" y="5159132"/>
            <a:ext cx="2123758" cy="1189245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Impact on public sector balance sheet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01B7AD-BFB3-9643-83AC-30D8610375A1}"/>
              </a:ext>
            </a:extLst>
          </p:cNvPr>
          <p:cNvSpPr/>
          <p:nvPr/>
        </p:nvSpPr>
        <p:spPr>
          <a:xfrm>
            <a:off x="1236662" y="3780199"/>
            <a:ext cx="2123758" cy="1189245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Indirect impact on fiscal indicators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3618DD-A073-E84A-8076-EEC30B494154}"/>
              </a:ext>
            </a:extLst>
          </p:cNvPr>
          <p:cNvSpPr/>
          <p:nvPr/>
        </p:nvSpPr>
        <p:spPr>
          <a:xfrm>
            <a:off x="3543300" y="3780199"/>
            <a:ext cx="7408862" cy="118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Poor operational performance and underinvestment in infrastructure negatively impacts on economic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Direct impact on fiscal indicators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320F00-C177-6B4D-A20B-6C8133F14514}"/>
              </a:ext>
            </a:extLst>
          </p:cNvPr>
          <p:cNvSpPr/>
          <p:nvPr/>
        </p:nvSpPr>
        <p:spPr>
          <a:xfrm>
            <a:off x="3543300" y="2421627"/>
            <a:ext cx="7408862" cy="118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Lower than anticipated taxes, royalties or dividends received from SOEs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Higher transfers to SOEs in the form of subsidies or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Larger loans or equity injections required by SOEs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Lower than planned collection on loans provided by the 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Crystallization of contingent liabilities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BFF0C0-5FA5-834C-9C03-0D456C3CC140}"/>
              </a:ext>
            </a:extLst>
          </p:cNvPr>
          <p:cNvSpPr/>
          <p:nvPr/>
        </p:nvSpPr>
        <p:spPr>
          <a:xfrm>
            <a:off x="3543300" y="5159131"/>
            <a:ext cx="7408862" cy="118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Poor financial performance and negative valuation effects  reduce value of SOEs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68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B1B2-FC94-4B69-8573-309F3197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Understanding Fiscal Risks from SOEs: </a:t>
            </a:r>
            <a:br>
              <a:rPr lang="en-US" dirty="0"/>
            </a:br>
            <a:r>
              <a:rPr lang="en-US" dirty="0">
                <a:solidFill>
                  <a:srgbClr val="920000"/>
                </a:solidFill>
              </a:rPr>
              <a:t>SOE-level Risks Generate Fiscal Risks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18638B-CFB9-4CFA-9D88-770855A0F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0168" y="1173033"/>
            <a:ext cx="3971110" cy="4511934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112713">
              <a:spcBef>
                <a:spcPts val="1200"/>
              </a:spcBef>
              <a:spcAft>
                <a:spcPts val="1200"/>
              </a:spcAft>
              <a:defRPr/>
            </a:pPr>
            <a:r>
              <a:rPr lang="en-NZ" altLang="en-US" dirty="0"/>
              <a:t>SOE-level risks are more likely to have a fiscal impact in SOEs that are:</a:t>
            </a:r>
          </a:p>
          <a:p>
            <a:pPr marL="342900" indent="-2301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NZ" altLang="en-US" b="1" dirty="0"/>
              <a:t>Thinly capitalized:</a:t>
            </a:r>
            <a:r>
              <a:rPr lang="en-NZ" altLang="en-US" dirty="0"/>
              <a:t> equity serves as a cushion that enables companies to absorb shocks</a:t>
            </a:r>
          </a:p>
          <a:p>
            <a:pPr marL="342900" indent="-2301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NZ" altLang="en-US" b="1" dirty="0"/>
              <a:t>Loss-making:</a:t>
            </a:r>
            <a:r>
              <a:rPr lang="en-NZ" altLang="en-US" dirty="0"/>
              <a:t> recurring losses erode the company’s equity. Loss-making companies are not cash generative making them reliant on being able to raise debt</a:t>
            </a:r>
          </a:p>
          <a:p>
            <a:pPr marL="342900" indent="-2301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NZ" altLang="en-US" b="1" dirty="0"/>
              <a:t>Low levels of liquidity:</a:t>
            </a:r>
            <a:r>
              <a:rPr lang="en-NZ" altLang="en-US" dirty="0"/>
              <a:t> Companies may be unable to meet their obligations as they fall due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529CC42-8F73-4BC2-8854-504D2C6B6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093774"/>
              </p:ext>
            </p:extLst>
          </p:nvPr>
        </p:nvGraphicFramePr>
        <p:xfrm>
          <a:off x="1448889" y="1173033"/>
          <a:ext cx="5021943" cy="451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7012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UR_PresentationTemplate-General" id="{8CF81B51-CBD7-9644-A4D1-653F024660E1}" vid="{311DCC0F-3577-FF42-B683-CBCBCEC865F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IMF-FAD_PresentationTemplate-General</Template>
  <TotalTime>2689</TotalTime>
  <Words>2132</Words>
  <Application>Microsoft Office PowerPoint</Application>
  <PresentationFormat>Widescreen</PresentationFormat>
  <Paragraphs>266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.HelveticaNeueDeskInterface-Regular</vt:lpstr>
      <vt:lpstr>Arial</vt:lpstr>
      <vt:lpstr>Arial Black</vt:lpstr>
      <vt:lpstr>ArialMT</vt:lpstr>
      <vt:lpstr>Calibri</vt:lpstr>
      <vt:lpstr>Calibri Light</vt:lpstr>
      <vt:lpstr>Lucida Grande</vt:lpstr>
      <vt:lpstr>LucidaGrande</vt:lpstr>
      <vt:lpstr>Wingdings</vt:lpstr>
      <vt:lpstr>Custom Design</vt:lpstr>
      <vt:lpstr>1_Custom Design</vt:lpstr>
      <vt:lpstr>2_Custom Design</vt:lpstr>
      <vt:lpstr>FAD Fiscal Risk Analysis Tools: SOE Health Check</vt:lpstr>
      <vt:lpstr>Which central government would face larger fiscal risks from the SOE sector? </vt:lpstr>
      <vt:lpstr>Which central government would face larger fiscal risks from the SOE sector? cnt </vt:lpstr>
      <vt:lpstr>PowerPoint Presentation</vt:lpstr>
      <vt:lpstr>Why Worry about Fiscal Risks from SOEs:</vt:lpstr>
      <vt:lpstr>Why Worry about Fiscal Risks from SOEs:</vt:lpstr>
      <vt:lpstr>Why Worry about Fiscal Risks from SOEs:</vt:lpstr>
      <vt:lpstr>Fiscal risks from SOEs</vt:lpstr>
      <vt:lpstr>Understanding Fiscal Risks from SOEs:  SOE-level Risks Generate Fiscal Risks</vt:lpstr>
      <vt:lpstr>A range of complementary approaches for assessing fiscal risks from SOEs</vt:lpstr>
      <vt:lpstr>Assessing Fiscal Risks from SOEs:  Linking Fiscal Risks to Financial Ratios</vt:lpstr>
      <vt:lpstr>SOE Health Check Tool</vt:lpstr>
      <vt:lpstr>What does the SOE Health Check Tool do?</vt:lpstr>
      <vt:lpstr>What does the SOE Health Check Tool not do?</vt:lpstr>
      <vt:lpstr>FAD has piloted the tool in several countries and is working to finalize it  Using the SOE Health Check Tool </vt:lpstr>
      <vt:lpstr>Structure of the SOE Health Check Tool</vt:lpstr>
      <vt:lpstr>SOE Health Check Tool:  Financial Ratios </vt:lpstr>
      <vt:lpstr>Inputs: Parameters sheet</vt:lpstr>
      <vt:lpstr>Inputs: Main sheet</vt:lpstr>
      <vt:lpstr>Inputs: Input Forms sheet</vt:lpstr>
      <vt:lpstr>Outputs: Risk Tables</vt:lpstr>
      <vt:lpstr>Outputs: Aggregate Level</vt:lpstr>
      <vt:lpstr>Outputs: Aggregate Level</vt:lpstr>
      <vt:lpstr>Outputs: Aggregate Level</vt:lpstr>
      <vt:lpstr>Outputs: Single Company View</vt:lpstr>
      <vt:lpstr>Other output sheets</vt:lpstr>
      <vt:lpstr>Quality of Liabilities – Health Check results Country A (65.4 percent of GDP)</vt:lpstr>
      <vt:lpstr>Quality of Liabilities – Health Check results Country B (32.4 percent of GDP)</vt:lpstr>
      <vt:lpstr>How risky the SOE sector? Again to the first question</vt:lpstr>
      <vt:lpstr>Resource Materials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Ryan, Patrick Francis</dc:creator>
  <cp:lastModifiedBy>Hida, Sybi</cp:lastModifiedBy>
  <cp:revision>91</cp:revision>
  <cp:lastPrinted>2018-06-28T11:42:50Z</cp:lastPrinted>
  <dcterms:created xsi:type="dcterms:W3CDTF">2020-05-29T20:22:02Z</dcterms:created>
  <dcterms:modified xsi:type="dcterms:W3CDTF">2020-10-21T21:32:07Z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